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92" r:id="rId1"/>
    <p:sldMasterId id="2147485301" r:id="rId2"/>
    <p:sldMasterId id="2147485329" r:id="rId3"/>
  </p:sldMasterIdLst>
  <p:notesMasterIdLst>
    <p:notesMasterId r:id="rId18"/>
  </p:notesMasterIdLst>
  <p:handoutMasterIdLst>
    <p:handoutMasterId r:id="rId19"/>
  </p:handoutMasterIdLst>
  <p:sldIdLst>
    <p:sldId id="944" r:id="rId4"/>
    <p:sldId id="878" r:id="rId5"/>
    <p:sldId id="979" r:id="rId6"/>
    <p:sldId id="1000" r:id="rId7"/>
    <p:sldId id="927" r:id="rId8"/>
    <p:sldId id="1002" r:id="rId9"/>
    <p:sldId id="1005" r:id="rId10"/>
    <p:sldId id="998" r:id="rId11"/>
    <p:sldId id="1004" r:id="rId12"/>
    <p:sldId id="1006" r:id="rId13"/>
    <p:sldId id="1007" r:id="rId14"/>
    <p:sldId id="1008" r:id="rId15"/>
    <p:sldId id="980" r:id="rId16"/>
    <p:sldId id="972" r:id="rId17"/>
  </p:sldIdLst>
  <p:sldSz cx="9144000" cy="6858000" type="screen4x3"/>
  <p:notesSz cx="6797675" cy="9874250"/>
  <p:custShowLst>
    <p:custShow name="Appendix - Lin KM plot" id="0">
      <p:sldLst/>
    </p:custShow>
    <p:custShow name="Appendix - Box plot guide" id="1">
      <p:sldLst/>
    </p:custShow>
    <p:custShow name="Appendix - Dabi forest plots" id="2">
      <p:sldLst/>
    </p:custShow>
    <p:custShow name="Appendix - Apix forest plots" id="3">
      <p:sldLst/>
    </p:custShow>
  </p:custShowLst>
  <p:custDataLst>
    <p:tags r:id="rId20"/>
  </p:custDataLst>
  <p:defaultTextStyle>
    <a:defPPr>
      <a:defRPr lang="en-US"/>
    </a:defPPr>
    <a:lvl1pPr algn="l" rtl="0" fontAlgn="base">
      <a:spcBef>
        <a:spcPct val="0"/>
      </a:spcBef>
      <a:spcAft>
        <a:spcPct val="0"/>
      </a:spcAft>
      <a:defRPr kern="1200">
        <a:solidFill>
          <a:schemeClr val="bg1"/>
        </a:solidFill>
        <a:latin typeface="Tahoma" pitchFamily="34" charset="0"/>
        <a:ea typeface="ＭＳ Ｐゴシック" pitchFamily="34" charset="-128"/>
        <a:cs typeface="+mn-cs"/>
      </a:defRPr>
    </a:lvl1pPr>
    <a:lvl2pPr marL="457200" algn="l" rtl="0" fontAlgn="base">
      <a:spcBef>
        <a:spcPct val="0"/>
      </a:spcBef>
      <a:spcAft>
        <a:spcPct val="0"/>
      </a:spcAft>
      <a:defRPr kern="1200">
        <a:solidFill>
          <a:schemeClr val="bg1"/>
        </a:solidFill>
        <a:latin typeface="Tahoma" pitchFamily="34" charset="0"/>
        <a:ea typeface="ＭＳ Ｐゴシック" pitchFamily="34" charset="-128"/>
        <a:cs typeface="+mn-cs"/>
      </a:defRPr>
    </a:lvl2pPr>
    <a:lvl3pPr marL="914400" algn="l" rtl="0" fontAlgn="base">
      <a:spcBef>
        <a:spcPct val="0"/>
      </a:spcBef>
      <a:spcAft>
        <a:spcPct val="0"/>
      </a:spcAft>
      <a:defRPr kern="1200">
        <a:solidFill>
          <a:schemeClr val="bg1"/>
        </a:solidFill>
        <a:latin typeface="Tahoma" pitchFamily="34" charset="0"/>
        <a:ea typeface="ＭＳ Ｐゴシック" pitchFamily="34" charset="-128"/>
        <a:cs typeface="+mn-cs"/>
      </a:defRPr>
    </a:lvl3pPr>
    <a:lvl4pPr marL="1371600" algn="l" rtl="0" fontAlgn="base">
      <a:spcBef>
        <a:spcPct val="0"/>
      </a:spcBef>
      <a:spcAft>
        <a:spcPct val="0"/>
      </a:spcAft>
      <a:defRPr kern="1200">
        <a:solidFill>
          <a:schemeClr val="bg1"/>
        </a:solidFill>
        <a:latin typeface="Tahoma" pitchFamily="34" charset="0"/>
        <a:ea typeface="ＭＳ Ｐゴシック" pitchFamily="34" charset="-128"/>
        <a:cs typeface="+mn-cs"/>
      </a:defRPr>
    </a:lvl4pPr>
    <a:lvl5pPr marL="1828800" algn="l" rtl="0" fontAlgn="base">
      <a:spcBef>
        <a:spcPct val="0"/>
      </a:spcBef>
      <a:spcAft>
        <a:spcPct val="0"/>
      </a:spcAft>
      <a:defRPr kern="1200">
        <a:solidFill>
          <a:schemeClr val="bg1"/>
        </a:solidFill>
        <a:latin typeface="Tahoma" pitchFamily="34" charset="0"/>
        <a:ea typeface="ＭＳ Ｐゴシック" pitchFamily="34" charset="-128"/>
        <a:cs typeface="+mn-cs"/>
      </a:defRPr>
    </a:lvl5pPr>
    <a:lvl6pPr marL="2286000" algn="l" defTabSz="914400" rtl="0" eaLnBrk="1" latinLnBrk="0" hangingPunct="1">
      <a:defRPr kern="1200">
        <a:solidFill>
          <a:schemeClr val="bg1"/>
        </a:solidFill>
        <a:latin typeface="Tahoma" pitchFamily="34" charset="0"/>
        <a:ea typeface="ＭＳ Ｐゴシック" pitchFamily="34" charset="-128"/>
        <a:cs typeface="+mn-cs"/>
      </a:defRPr>
    </a:lvl6pPr>
    <a:lvl7pPr marL="2743200" algn="l" defTabSz="914400" rtl="0" eaLnBrk="1" latinLnBrk="0" hangingPunct="1">
      <a:defRPr kern="1200">
        <a:solidFill>
          <a:schemeClr val="bg1"/>
        </a:solidFill>
        <a:latin typeface="Tahoma" pitchFamily="34" charset="0"/>
        <a:ea typeface="ＭＳ Ｐゴシック" pitchFamily="34" charset="-128"/>
        <a:cs typeface="+mn-cs"/>
      </a:defRPr>
    </a:lvl7pPr>
    <a:lvl8pPr marL="3200400" algn="l" defTabSz="914400" rtl="0" eaLnBrk="1" latinLnBrk="0" hangingPunct="1">
      <a:defRPr kern="1200">
        <a:solidFill>
          <a:schemeClr val="bg1"/>
        </a:solidFill>
        <a:latin typeface="Tahoma" pitchFamily="34" charset="0"/>
        <a:ea typeface="ＭＳ Ｐゴシック" pitchFamily="34" charset="-128"/>
        <a:cs typeface="+mn-cs"/>
      </a:defRPr>
    </a:lvl8pPr>
    <a:lvl9pPr marL="3657600" algn="l" defTabSz="914400" rtl="0" eaLnBrk="1" latinLnBrk="0" hangingPunct="1">
      <a:defRPr kern="1200">
        <a:solidFill>
          <a:schemeClr val="bg1"/>
        </a:solidFill>
        <a:latin typeface="Tahoma"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B800"/>
    <a:srgbClr val="FFC000"/>
    <a:srgbClr val="007370"/>
    <a:srgbClr val="FFE9A3"/>
    <a:srgbClr val="FFDD71"/>
    <a:srgbClr val="FF9933"/>
    <a:srgbClr val="FF2D96"/>
    <a:srgbClr val="CC0066"/>
    <a:srgbClr val="9A57CD"/>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83392" autoAdjust="0"/>
  </p:normalViewPr>
  <p:slideViewPr>
    <p:cSldViewPr snapToGrid="0" snapToObjects="1" showGuides="1">
      <p:cViewPr>
        <p:scale>
          <a:sx n="80" d="100"/>
          <a:sy n="80" d="100"/>
        </p:scale>
        <p:origin x="-2184" y="-378"/>
      </p:cViewPr>
      <p:guideLst>
        <p:guide orient="horz" pos="1447"/>
        <p:guide orient="horz" pos="4110"/>
        <p:guide orient="horz" pos="1634"/>
        <p:guide orient="horz" pos="2239"/>
        <p:guide orient="horz" pos="3274"/>
        <p:guide orient="horz" pos="1033"/>
        <p:guide orient="horz" pos="1030"/>
        <p:guide orient="horz" pos="1866"/>
        <p:guide pos="301"/>
        <p:guide pos="5320"/>
        <p:guide pos="705"/>
        <p:guide pos="2531"/>
        <p:guide pos="3608"/>
      </p:guideLst>
    </p:cSldViewPr>
  </p:slideViewPr>
  <p:outlineViewPr>
    <p:cViewPr>
      <p:scale>
        <a:sx n="33" d="100"/>
        <a:sy n="33" d="100"/>
      </p:scale>
      <p:origin x="42" y="20172"/>
    </p:cViewPr>
  </p:outlineViewPr>
  <p:notesTextViewPr>
    <p:cViewPr>
      <p:scale>
        <a:sx n="75" d="100"/>
        <a:sy n="75" d="100"/>
      </p:scale>
      <p:origin x="0" y="0"/>
    </p:cViewPr>
  </p:notesTextViewPr>
  <p:sorterViewPr>
    <p:cViewPr>
      <p:scale>
        <a:sx n="110" d="100"/>
        <a:sy n="110" d="100"/>
      </p:scale>
      <p:origin x="0" y="0"/>
    </p:cViewPr>
  </p:sorterViewPr>
  <p:notesViewPr>
    <p:cSldViewPr snapToGrid="0" snapToObjects="1" showGuides="1">
      <p:cViewPr>
        <p:scale>
          <a:sx n="100" d="100"/>
          <a:sy n="100" d="100"/>
        </p:scale>
        <p:origin x="-3486" y="1164"/>
      </p:cViewPr>
      <p:guideLst>
        <p:guide orient="horz" pos="3076"/>
        <p:guide pos="3853"/>
        <p:guide pos="427"/>
        <p:guide pos="4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Dabigatran</a:t>
            </a:r>
          </a:p>
        </c:rich>
      </c:tx>
      <c:layout>
        <c:manualLayout>
          <c:xMode val="edge"/>
          <c:yMode val="edge"/>
          <c:x val="0.37771533103567034"/>
          <c:y val="0.13055555555555556"/>
        </c:manualLayout>
      </c:layout>
      <c:overlay val="0"/>
    </c:title>
    <c:autoTitleDeleted val="0"/>
    <c:plotArea>
      <c:layout/>
      <c:pieChart>
        <c:varyColors val="1"/>
        <c:ser>
          <c:idx val="0"/>
          <c:order val="0"/>
          <c:dLbls>
            <c:dLbl>
              <c:idx val="1"/>
              <c:layout>
                <c:manualLayout>
                  <c:x val="0.1557930883639545"/>
                  <c:y val="-0.13204250510352872"/>
                </c:manualLayout>
              </c:layout>
              <c:spPr/>
              <c:txPr>
                <a:bodyPr/>
                <a:lstStyle/>
                <a:p>
                  <a:pPr>
                    <a:defRPr sz="1200">
                      <a:solidFill>
                        <a:sysClr val="windowText" lastClr="000000"/>
                      </a:solidFill>
                    </a:defRPr>
                  </a:pPr>
                  <a:endParaRPr lang="en-US"/>
                </a:p>
              </c:txPr>
              <c:showLegendKey val="0"/>
              <c:showVal val="0"/>
              <c:showCatName val="1"/>
              <c:showSerName val="0"/>
              <c:showPercent val="1"/>
              <c:showBubbleSize val="0"/>
            </c:dLbl>
            <c:txPr>
              <a:bodyPr/>
              <a:lstStyle/>
              <a:p>
                <a:pPr>
                  <a:defRPr sz="1200">
                    <a:solidFill>
                      <a:schemeClr val="bg1"/>
                    </a:solidFill>
                  </a:defRPr>
                </a:pPr>
                <a:endParaRPr lang="en-US"/>
              </a:p>
            </c:txPr>
            <c:showLegendKey val="0"/>
            <c:showVal val="0"/>
            <c:showCatName val="1"/>
            <c:showSerName val="0"/>
            <c:showPercent val="1"/>
            <c:showBubbleSize val="0"/>
            <c:showLeaderLines val="1"/>
          </c:dLbls>
          <c:cat>
            <c:strRef>
              <c:f>Sheet1!$I$3:$I$4</c:f>
              <c:strCache>
                <c:ptCount val="2"/>
                <c:pt idx="0">
                  <c:v>150mg</c:v>
                </c:pt>
                <c:pt idx="1">
                  <c:v>110mg</c:v>
                </c:pt>
              </c:strCache>
            </c:strRef>
          </c:cat>
          <c:val>
            <c:numRef>
              <c:f>Sheet1!$J$3:$J$4</c:f>
              <c:numCache>
                <c:formatCode>0%</c:formatCode>
                <c:ptCount val="2"/>
                <c:pt idx="0">
                  <c:v>0.33508205510472361</c:v>
                </c:pt>
                <c:pt idx="1">
                  <c:v>0.66491794489527678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Rivaroxaban</a:t>
            </a:r>
          </a:p>
        </c:rich>
      </c:tx>
      <c:layout>
        <c:manualLayout>
          <c:xMode val="edge"/>
          <c:yMode val="edge"/>
          <c:x val="0.37005661057073747"/>
          <c:y val="0.12724028448056895"/>
        </c:manualLayout>
      </c:layout>
      <c:overlay val="0"/>
    </c:title>
    <c:autoTitleDeleted val="0"/>
    <c:plotArea>
      <c:layout/>
      <c:pieChart>
        <c:varyColors val="1"/>
        <c:ser>
          <c:idx val="0"/>
          <c:order val="0"/>
          <c:dLbls>
            <c:dLbl>
              <c:idx val="0"/>
              <c:layout>
                <c:manualLayout>
                  <c:x val="-0.15240551181102363"/>
                  <c:y val="-2.6321084864391952E-2"/>
                </c:manualLayout>
              </c:layout>
              <c:showLegendKey val="0"/>
              <c:showVal val="0"/>
              <c:showCatName val="1"/>
              <c:showSerName val="0"/>
              <c:showPercent val="1"/>
              <c:showBubbleSize val="0"/>
            </c:dLbl>
            <c:dLbl>
              <c:idx val="1"/>
              <c:layout>
                <c:manualLayout>
                  <c:x val="0.16282042869641294"/>
                  <c:y val="1.8011446485855936E-2"/>
                </c:manualLayout>
              </c:layout>
              <c:spPr/>
              <c:txPr>
                <a:bodyPr/>
                <a:lstStyle/>
                <a:p>
                  <a:pPr>
                    <a:defRPr sz="1200">
                      <a:solidFill>
                        <a:sysClr val="windowText" lastClr="000000"/>
                      </a:solidFill>
                    </a:defRPr>
                  </a:pPr>
                  <a:endParaRPr lang="en-US"/>
                </a:p>
              </c:txPr>
              <c:showLegendKey val="0"/>
              <c:showVal val="0"/>
              <c:showCatName val="1"/>
              <c:showSerName val="0"/>
              <c:showPercent val="1"/>
              <c:showBubbleSize val="0"/>
            </c:dLbl>
            <c:txPr>
              <a:bodyPr/>
              <a:lstStyle/>
              <a:p>
                <a:pPr>
                  <a:defRPr sz="1200">
                    <a:solidFill>
                      <a:schemeClr val="bg1"/>
                    </a:solidFill>
                  </a:defRPr>
                </a:pPr>
                <a:endParaRPr lang="en-US"/>
              </a:p>
            </c:txPr>
            <c:showLegendKey val="0"/>
            <c:showVal val="0"/>
            <c:showCatName val="1"/>
            <c:showSerName val="0"/>
            <c:showPercent val="1"/>
            <c:showBubbleSize val="0"/>
            <c:showLeaderLines val="1"/>
          </c:dLbls>
          <c:cat>
            <c:strRef>
              <c:f>Sheet1!$I$7:$I$8</c:f>
              <c:strCache>
                <c:ptCount val="2"/>
                <c:pt idx="0">
                  <c:v>20mg</c:v>
                </c:pt>
                <c:pt idx="1">
                  <c:v>15mg</c:v>
                </c:pt>
              </c:strCache>
            </c:strRef>
          </c:cat>
          <c:val>
            <c:numRef>
              <c:f>Sheet1!$J$7:$J$8</c:f>
              <c:numCache>
                <c:formatCode>0%</c:formatCode>
                <c:ptCount val="2"/>
                <c:pt idx="0">
                  <c:v>0.51843282366721255</c:v>
                </c:pt>
                <c:pt idx="1">
                  <c:v>0.48156717633278739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Apixaban</a:t>
            </a:r>
          </a:p>
        </c:rich>
      </c:tx>
      <c:layout>
        <c:manualLayout>
          <c:xMode val="edge"/>
          <c:yMode val="edge"/>
          <c:x val="0.39108615099583138"/>
          <c:y val="0.11798069596139192"/>
        </c:manualLayout>
      </c:layout>
      <c:overlay val="0"/>
    </c:title>
    <c:autoTitleDeleted val="0"/>
    <c:plotArea>
      <c:layout/>
      <c:pieChart>
        <c:varyColors val="1"/>
        <c:ser>
          <c:idx val="0"/>
          <c:order val="0"/>
          <c:dLbls>
            <c:dLbl>
              <c:idx val="0"/>
              <c:layout>
                <c:manualLayout>
                  <c:x val="-0.14692585301837272"/>
                  <c:y val="-5.7985564304461945E-2"/>
                </c:manualLayout>
              </c:layout>
              <c:spPr/>
              <c:txPr>
                <a:bodyPr/>
                <a:lstStyle/>
                <a:p>
                  <a:pPr>
                    <a:defRPr sz="1200">
                      <a:solidFill>
                        <a:schemeClr val="bg1"/>
                      </a:solidFill>
                    </a:defRPr>
                  </a:pPr>
                  <a:endParaRPr lang="en-US"/>
                </a:p>
              </c:txPr>
              <c:showLegendKey val="0"/>
              <c:showVal val="0"/>
              <c:showCatName val="1"/>
              <c:showSerName val="0"/>
              <c:showPercent val="1"/>
              <c:showBubbleSize val="0"/>
            </c:dLbl>
            <c:dLbl>
              <c:idx val="1"/>
              <c:layout>
                <c:manualLayout>
                  <c:x val="0.16399628171478564"/>
                  <c:y val="3.4027777777777775E-2"/>
                </c:manualLayout>
              </c:layout>
              <c:showLegendKey val="0"/>
              <c:showVal val="0"/>
              <c:showCatName val="1"/>
              <c:showSerName val="0"/>
              <c:showPercent val="1"/>
              <c:showBubbleSize val="0"/>
            </c:dLbl>
            <c:txPr>
              <a:bodyPr/>
              <a:lstStyle/>
              <a:p>
                <a:pPr>
                  <a:defRPr sz="1200"/>
                </a:pPr>
                <a:endParaRPr lang="en-US"/>
              </a:p>
            </c:txPr>
            <c:showLegendKey val="0"/>
            <c:showVal val="0"/>
            <c:showCatName val="1"/>
            <c:showSerName val="0"/>
            <c:showPercent val="1"/>
            <c:showBubbleSize val="0"/>
            <c:showLeaderLines val="1"/>
          </c:dLbls>
          <c:cat>
            <c:strRef>
              <c:f>Sheet1!$I$11:$I$12</c:f>
              <c:strCache>
                <c:ptCount val="2"/>
                <c:pt idx="0">
                  <c:v>5mg</c:v>
                </c:pt>
                <c:pt idx="1">
                  <c:v>2.5mg</c:v>
                </c:pt>
              </c:strCache>
            </c:strRef>
          </c:cat>
          <c:val>
            <c:numRef>
              <c:f>Sheet1!$J$11:$J$12</c:f>
              <c:numCache>
                <c:formatCode>0%</c:formatCode>
                <c:ptCount val="2"/>
                <c:pt idx="0">
                  <c:v>0.53382168512151018</c:v>
                </c:pt>
                <c:pt idx="1">
                  <c:v>0.46617831487848976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Dabigatran</a:t>
            </a:r>
          </a:p>
        </c:rich>
      </c:tx>
      <c:layout>
        <c:manualLayout>
          <c:xMode val="edge"/>
          <c:yMode val="edge"/>
          <c:x val="0.39515466816647926"/>
          <c:y val="0.11879889478162273"/>
        </c:manualLayout>
      </c:layout>
      <c:overlay val="0"/>
    </c:title>
    <c:autoTitleDeleted val="0"/>
    <c:plotArea>
      <c:layout/>
      <c:pieChart>
        <c:varyColors val="1"/>
        <c:ser>
          <c:idx val="0"/>
          <c:order val="0"/>
          <c:dLbls>
            <c:dLbl>
              <c:idx val="0"/>
              <c:layout>
                <c:manualLayout>
                  <c:x val="-0.16418799212598426"/>
                  <c:y val="-5.8548615629417031E-3"/>
                </c:manualLayout>
              </c:layout>
              <c:tx>
                <c:rich>
                  <a:bodyPr/>
                  <a:lstStyle/>
                  <a:p>
                    <a:r>
                      <a:rPr lang="en-US" sz="1200"/>
                      <a:t>150mg
50.3%</a:t>
                    </a:r>
                    <a:endParaRPr lang="en-US"/>
                  </a:p>
                </c:rich>
              </c:tx>
              <c:showLegendKey val="0"/>
              <c:showVal val="0"/>
              <c:showCatName val="1"/>
              <c:showSerName val="0"/>
              <c:showPercent val="1"/>
              <c:showBubbleSize val="0"/>
            </c:dLbl>
            <c:dLbl>
              <c:idx val="1"/>
              <c:layout>
                <c:manualLayout>
                  <c:x val="0.15718199287589052"/>
                  <c:y val="-4.1126411509182252E-3"/>
                </c:manualLayout>
              </c:layout>
              <c:tx>
                <c:rich>
                  <a:bodyPr/>
                  <a:lstStyle/>
                  <a:p>
                    <a:pPr>
                      <a:defRPr sz="1200">
                        <a:solidFill>
                          <a:sysClr val="windowText" lastClr="000000"/>
                        </a:solidFill>
                      </a:defRPr>
                    </a:pPr>
                    <a:r>
                      <a:rPr lang="en-US" sz="1200"/>
                      <a:t>110mg
49.7%</a:t>
                    </a:r>
                    <a:endParaRPr lang="en-US"/>
                  </a:p>
                </c:rich>
              </c:tx>
              <c:spPr/>
              <c:showLegendKey val="0"/>
              <c:showVal val="0"/>
              <c:showCatName val="1"/>
              <c:showSerName val="0"/>
              <c:showPercent val="1"/>
              <c:showBubbleSize val="0"/>
            </c:dLbl>
            <c:txPr>
              <a:bodyPr/>
              <a:lstStyle/>
              <a:p>
                <a:pPr>
                  <a:defRPr sz="1200">
                    <a:solidFill>
                      <a:schemeClr val="bg1"/>
                    </a:solidFill>
                  </a:defRPr>
                </a:pPr>
                <a:endParaRPr lang="en-US"/>
              </a:p>
            </c:txPr>
            <c:showLegendKey val="0"/>
            <c:showVal val="0"/>
            <c:showCatName val="1"/>
            <c:showSerName val="0"/>
            <c:showPercent val="1"/>
            <c:showBubbleSize val="0"/>
            <c:showLeaderLines val="1"/>
          </c:dLbls>
          <c:cat>
            <c:strRef>
              <c:f>'Split Clinical Practice'!$A$3:$A$4</c:f>
              <c:strCache>
                <c:ptCount val="2"/>
                <c:pt idx="0">
                  <c:v>150mg</c:v>
                </c:pt>
                <c:pt idx="1">
                  <c:v>110mg</c:v>
                </c:pt>
              </c:strCache>
            </c:strRef>
          </c:cat>
          <c:val>
            <c:numRef>
              <c:f>'Split Clinical Practice'!$B$3:$B$4</c:f>
              <c:numCache>
                <c:formatCode>0%</c:formatCode>
                <c:ptCount val="2"/>
                <c:pt idx="0">
                  <c:v>0.5</c:v>
                </c:pt>
                <c:pt idx="1">
                  <c:v>0.5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Rivaroxaban</a:t>
            </a:r>
          </a:p>
        </c:rich>
      </c:tx>
      <c:layout>
        <c:manualLayout>
          <c:xMode val="edge"/>
          <c:yMode val="edge"/>
          <c:x val="0.36352066285831919"/>
          <c:y val="0.12776673461599158"/>
        </c:manualLayout>
      </c:layout>
      <c:overlay val="0"/>
    </c:title>
    <c:autoTitleDeleted val="0"/>
    <c:plotArea>
      <c:layout/>
      <c:pieChart>
        <c:varyColors val="1"/>
        <c:ser>
          <c:idx val="0"/>
          <c:order val="0"/>
          <c:dLbls>
            <c:dLbl>
              <c:idx val="0"/>
              <c:layout>
                <c:manualLayout>
                  <c:x val="-9.9627734033245846E-2"/>
                  <c:y val="-0.2531729367162438"/>
                </c:manualLayout>
              </c:layout>
              <c:tx>
                <c:rich>
                  <a:bodyPr/>
                  <a:lstStyle/>
                  <a:p>
                    <a:r>
                      <a:rPr lang="en-US" sz="1200"/>
                      <a:t>20mg
79.3%</a:t>
                    </a:r>
                    <a:endParaRPr lang="en-US"/>
                  </a:p>
                </c:rich>
              </c:tx>
              <c:showLegendKey val="0"/>
              <c:showVal val="0"/>
              <c:showCatName val="1"/>
              <c:showSerName val="0"/>
              <c:showPercent val="1"/>
              <c:showBubbleSize val="0"/>
            </c:dLbl>
            <c:dLbl>
              <c:idx val="1"/>
              <c:layout>
                <c:manualLayout>
                  <c:x val="0.10726487314085739"/>
                  <c:y val="0.19393737241178186"/>
                </c:manualLayout>
              </c:layout>
              <c:tx>
                <c:rich>
                  <a:bodyPr/>
                  <a:lstStyle/>
                  <a:p>
                    <a:pPr>
                      <a:defRPr sz="1200">
                        <a:solidFill>
                          <a:sysClr val="windowText" lastClr="000000"/>
                        </a:solidFill>
                      </a:defRPr>
                    </a:pPr>
                    <a:r>
                      <a:rPr lang="en-US" sz="1200"/>
                      <a:t>15mg
20.7%</a:t>
                    </a:r>
                    <a:endParaRPr lang="en-US"/>
                  </a:p>
                </c:rich>
              </c:tx>
              <c:spPr/>
              <c:showLegendKey val="0"/>
              <c:showVal val="0"/>
              <c:showCatName val="1"/>
              <c:showSerName val="0"/>
              <c:showPercent val="1"/>
              <c:showBubbleSize val="0"/>
            </c:dLbl>
            <c:txPr>
              <a:bodyPr/>
              <a:lstStyle/>
              <a:p>
                <a:pPr>
                  <a:defRPr sz="1200">
                    <a:solidFill>
                      <a:schemeClr val="bg1"/>
                    </a:solidFill>
                  </a:defRPr>
                </a:pPr>
                <a:endParaRPr lang="en-US"/>
              </a:p>
            </c:txPr>
            <c:showLegendKey val="0"/>
            <c:showVal val="0"/>
            <c:showCatName val="1"/>
            <c:showSerName val="0"/>
            <c:showPercent val="1"/>
            <c:showBubbleSize val="0"/>
            <c:showLeaderLines val="1"/>
          </c:dLbls>
          <c:cat>
            <c:strRef>
              <c:f>'Split Clinical Practice'!$A$7:$A$8</c:f>
              <c:strCache>
                <c:ptCount val="2"/>
                <c:pt idx="0">
                  <c:v>20mg</c:v>
                </c:pt>
                <c:pt idx="1">
                  <c:v>15mg</c:v>
                </c:pt>
              </c:strCache>
            </c:strRef>
          </c:cat>
          <c:val>
            <c:numRef>
              <c:f>'Split Clinical Practice'!$B$7:$B$8</c:f>
              <c:numCache>
                <c:formatCode>0%</c:formatCode>
                <c:ptCount val="2"/>
                <c:pt idx="0">
                  <c:v>0.79</c:v>
                </c:pt>
                <c:pt idx="1">
                  <c:v>0.21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n-US" sz="1400"/>
              <a:t>Apixaban</a:t>
            </a:r>
          </a:p>
        </c:rich>
      </c:tx>
      <c:layout>
        <c:manualLayout>
          <c:xMode val="edge"/>
          <c:yMode val="edge"/>
          <c:x val="0.39435412485204058"/>
          <c:y val="0.12926640573260562"/>
        </c:manualLayout>
      </c:layout>
      <c:overlay val="0"/>
    </c:title>
    <c:autoTitleDeleted val="0"/>
    <c:plotArea>
      <c:layout/>
      <c:pieChart>
        <c:varyColors val="1"/>
        <c:ser>
          <c:idx val="0"/>
          <c:order val="0"/>
          <c:dLbls>
            <c:dLbl>
              <c:idx val="0"/>
              <c:layout>
                <c:manualLayout>
                  <c:x val="-5.2557676865734246E-2"/>
                  <c:y val="-0.21539297171186936"/>
                </c:manualLayout>
              </c:layout>
              <c:tx>
                <c:rich>
                  <a:bodyPr/>
                  <a:lstStyle/>
                  <a:p>
                    <a:pPr>
                      <a:defRPr sz="1200">
                        <a:solidFill>
                          <a:schemeClr val="bg1"/>
                        </a:solidFill>
                      </a:defRPr>
                    </a:pPr>
                    <a:r>
                      <a:rPr lang="en-US" sz="1200"/>
                      <a:t>5mg
95.3%</a:t>
                    </a:r>
                  </a:p>
                </c:rich>
              </c:tx>
              <c:spPr/>
              <c:showLegendKey val="0"/>
              <c:showVal val="0"/>
              <c:showCatName val="1"/>
              <c:showSerName val="0"/>
              <c:showPercent val="1"/>
              <c:showBubbleSize val="0"/>
            </c:dLbl>
            <c:dLbl>
              <c:idx val="1"/>
              <c:layout>
                <c:manualLayout>
                  <c:x val="3.3097712101055859E-2"/>
                  <c:y val="0.12662037037037038"/>
                </c:manualLayout>
              </c:layout>
              <c:tx>
                <c:rich>
                  <a:bodyPr/>
                  <a:lstStyle/>
                  <a:p>
                    <a:pPr>
                      <a:defRPr sz="1000"/>
                    </a:pPr>
                    <a:r>
                      <a:rPr lang="en-US" sz="1000"/>
                      <a:t>2.5mg
4.7%</a:t>
                    </a:r>
                  </a:p>
                </c:rich>
              </c:tx>
              <c:spPr/>
              <c:showLegendKey val="0"/>
              <c:showVal val="0"/>
              <c:showCatName val="1"/>
              <c:showSerName val="0"/>
              <c:showPercent val="1"/>
              <c:showBubbleSize val="0"/>
            </c:dLbl>
            <c:txPr>
              <a:bodyPr/>
              <a:lstStyle/>
              <a:p>
                <a:pPr>
                  <a:defRPr sz="1400"/>
                </a:pPr>
                <a:endParaRPr lang="en-US"/>
              </a:p>
            </c:txPr>
            <c:showLegendKey val="0"/>
            <c:showVal val="0"/>
            <c:showCatName val="1"/>
            <c:showSerName val="0"/>
            <c:showPercent val="1"/>
            <c:showBubbleSize val="0"/>
            <c:showLeaderLines val="1"/>
          </c:dLbls>
          <c:cat>
            <c:strRef>
              <c:f>'Split Clinical Practice'!$A$11:$A$12</c:f>
              <c:strCache>
                <c:ptCount val="2"/>
                <c:pt idx="0">
                  <c:v>5mg</c:v>
                </c:pt>
                <c:pt idx="1">
                  <c:v>2.5mg</c:v>
                </c:pt>
              </c:strCache>
            </c:strRef>
          </c:cat>
          <c:val>
            <c:numRef>
              <c:f>'Split Clinical Practice'!$B$11:$B$12</c:f>
              <c:numCache>
                <c:formatCode>0.0%</c:formatCode>
                <c:ptCount val="2"/>
                <c:pt idx="0" formatCode="0%">
                  <c:v>0.95299999999999996</c:v>
                </c:pt>
                <c:pt idx="1">
                  <c:v>4.7E-2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718258920692879E-2"/>
          <c:y val="4.1021905640541527E-2"/>
          <c:w val="0.88231153334349077"/>
          <c:h val="0.80046729172477393"/>
        </c:manualLayout>
      </c:layout>
      <c:barChart>
        <c:barDir val="col"/>
        <c:grouping val="clustered"/>
        <c:varyColors val="0"/>
        <c:ser>
          <c:idx val="0"/>
          <c:order val="0"/>
          <c:tx>
            <c:strRef>
              <c:f>Sheet1!$B$1</c:f>
              <c:strCache>
                <c:ptCount val="1"/>
                <c:pt idx="0">
                  <c:v>Warfarin</c:v>
                </c:pt>
              </c:strCache>
            </c:strRef>
          </c:tx>
          <c:spPr>
            <a:solidFill>
              <a:schemeClr val="accent1"/>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Major bleeding</c:v>
                </c:pt>
                <c:pt idx="1">
                  <c:v>Life-threatening</c:v>
                </c:pt>
                <c:pt idx="2">
                  <c:v>GI bleeding</c:v>
                </c:pt>
                <c:pt idx="3">
                  <c:v>ICH</c:v>
                </c:pt>
              </c:strCache>
            </c:strRef>
          </c:cat>
          <c:val>
            <c:numRef>
              <c:f>Sheet1!$B$2:$B$5</c:f>
              <c:numCache>
                <c:formatCode>General</c:formatCode>
                <c:ptCount val="4"/>
                <c:pt idx="0">
                  <c:v>3.61</c:v>
                </c:pt>
                <c:pt idx="1">
                  <c:v>1.87</c:v>
                </c:pt>
                <c:pt idx="2">
                  <c:v>1.07</c:v>
                </c:pt>
                <c:pt idx="3">
                  <c:v>0.76</c:v>
                </c:pt>
              </c:numCache>
            </c:numRef>
          </c:val>
        </c:ser>
        <c:ser>
          <c:idx val="1"/>
          <c:order val="1"/>
          <c:tx>
            <c:strRef>
              <c:f>Sheet1!$C$1</c:f>
              <c:strCache>
                <c:ptCount val="1"/>
                <c:pt idx="0">
                  <c:v>D150 BID</c:v>
                </c:pt>
              </c:strCache>
            </c:strRef>
          </c:tx>
          <c:spPr>
            <a:solidFill>
              <a:schemeClr val="accent4"/>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Major bleeding</c:v>
                </c:pt>
                <c:pt idx="1">
                  <c:v>Life-threatening</c:v>
                </c:pt>
                <c:pt idx="2">
                  <c:v>GI bleeding</c:v>
                </c:pt>
                <c:pt idx="3">
                  <c:v>ICH</c:v>
                </c:pt>
              </c:strCache>
            </c:strRef>
          </c:cat>
          <c:val>
            <c:numRef>
              <c:f>Sheet1!$C$2:$C$5</c:f>
              <c:numCache>
                <c:formatCode>General</c:formatCode>
                <c:ptCount val="4"/>
                <c:pt idx="0">
                  <c:v>3.4</c:v>
                </c:pt>
                <c:pt idx="1">
                  <c:v>1.52</c:v>
                </c:pt>
                <c:pt idx="2">
                  <c:v>1.56</c:v>
                </c:pt>
                <c:pt idx="3">
                  <c:v>0.32</c:v>
                </c:pt>
              </c:numCache>
            </c:numRef>
          </c:val>
        </c:ser>
        <c:ser>
          <c:idx val="2"/>
          <c:order val="2"/>
          <c:tx>
            <c:strRef>
              <c:f>Sheet1!$D$1</c:f>
              <c:strCache>
                <c:ptCount val="1"/>
                <c:pt idx="0">
                  <c:v>D110 BID</c:v>
                </c:pt>
              </c:strCache>
            </c:strRef>
          </c:tx>
          <c:spPr>
            <a:solidFill>
              <a:schemeClr val="tx1">
                <a:lumMod val="60000"/>
                <a:lumOff val="40000"/>
              </a:schemeClr>
            </a:solidFill>
            <a:ln>
              <a:solidFill>
                <a:schemeClr val="tx1">
                  <a:lumMod val="60000"/>
                  <a:lumOff val="40000"/>
                </a:schemeClr>
              </a:solidFill>
            </a:ln>
          </c:spPr>
          <c:invertIfNegative val="0"/>
          <c:dLbls>
            <c:dLbl>
              <c:idx val="0"/>
              <c:layout/>
              <c:tx>
                <c:rich>
                  <a:bodyPr/>
                  <a:lstStyle/>
                  <a:p>
                    <a:r>
                      <a:rPr lang="en-US" dirty="0" smtClean="0"/>
                      <a:t>2.92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Major bleeding</c:v>
                </c:pt>
                <c:pt idx="1">
                  <c:v>Life-threatening</c:v>
                </c:pt>
                <c:pt idx="2">
                  <c:v>GI bleeding</c:v>
                </c:pt>
                <c:pt idx="3">
                  <c:v>ICH</c:v>
                </c:pt>
              </c:strCache>
            </c:strRef>
          </c:cat>
          <c:val>
            <c:numRef>
              <c:f>Sheet1!$D$2:$D$5</c:f>
              <c:numCache>
                <c:formatCode>General</c:formatCode>
                <c:ptCount val="4"/>
                <c:pt idx="0">
                  <c:v>2.92</c:v>
                </c:pt>
                <c:pt idx="1">
                  <c:v>1.27</c:v>
                </c:pt>
                <c:pt idx="2">
                  <c:v>1.1499999999999999</c:v>
                </c:pt>
                <c:pt idx="3">
                  <c:v>0.23</c:v>
                </c:pt>
              </c:numCache>
            </c:numRef>
          </c:val>
        </c:ser>
        <c:dLbls>
          <c:showLegendKey val="0"/>
          <c:showVal val="1"/>
          <c:showCatName val="0"/>
          <c:showSerName val="0"/>
          <c:showPercent val="0"/>
          <c:showBubbleSize val="0"/>
        </c:dLbls>
        <c:gapWidth val="150"/>
        <c:axId val="183576448"/>
        <c:axId val="187099008"/>
      </c:barChart>
      <c:catAx>
        <c:axId val="183576448"/>
        <c:scaling>
          <c:orientation val="minMax"/>
        </c:scaling>
        <c:delete val="0"/>
        <c:axPos val="b"/>
        <c:numFmt formatCode="General" sourceLinked="0"/>
        <c:majorTickMark val="out"/>
        <c:minorTickMark val="none"/>
        <c:tickLblPos val="nextTo"/>
        <c:txPr>
          <a:bodyPr/>
          <a:lstStyle/>
          <a:p>
            <a:pPr>
              <a:defRPr sz="1600"/>
            </a:pPr>
            <a:endParaRPr lang="en-US"/>
          </a:p>
        </c:txPr>
        <c:crossAx val="187099008"/>
        <c:crosses val="autoZero"/>
        <c:auto val="1"/>
        <c:lblAlgn val="ctr"/>
        <c:lblOffset val="100"/>
        <c:noMultiLvlLbl val="0"/>
      </c:catAx>
      <c:valAx>
        <c:axId val="187099008"/>
        <c:scaling>
          <c:orientation val="minMax"/>
          <c:max val="5"/>
        </c:scaling>
        <c:delete val="0"/>
        <c:axPos val="l"/>
        <c:title>
          <c:tx>
            <c:rich>
              <a:bodyPr rot="-5400000" vert="horz"/>
              <a:lstStyle/>
              <a:p>
                <a:pPr>
                  <a:defRPr b="0"/>
                </a:pPr>
                <a:r>
                  <a:rPr lang="en-GB" b="0" dirty="0" smtClean="0"/>
                  <a:t>Events</a:t>
                </a:r>
                <a:r>
                  <a:rPr lang="en-GB" b="0" baseline="0" dirty="0" smtClean="0"/>
                  <a:t> per year (%)</a:t>
                </a:r>
                <a:endParaRPr lang="en-GB" b="0" dirty="0"/>
              </a:p>
            </c:rich>
          </c:tx>
          <c:layout>
            <c:manualLayout>
              <c:xMode val="edge"/>
              <c:yMode val="edge"/>
              <c:x val="4.6564282705459526E-3"/>
              <c:y val="0.21006329249715733"/>
            </c:manualLayout>
          </c:layout>
          <c:overlay val="0"/>
        </c:title>
        <c:numFmt formatCode="#,##0" sourceLinked="0"/>
        <c:majorTickMark val="out"/>
        <c:minorTickMark val="none"/>
        <c:tickLblPos val="nextTo"/>
        <c:txPr>
          <a:bodyPr/>
          <a:lstStyle/>
          <a:p>
            <a:pPr>
              <a:defRPr sz="1600"/>
            </a:pPr>
            <a:endParaRPr lang="en-US"/>
          </a:p>
        </c:txPr>
        <c:crossAx val="183576448"/>
        <c:crosses val="autoZero"/>
        <c:crossBetween val="between"/>
        <c:majorUnit val="1"/>
      </c:valAx>
    </c:plotArea>
    <c:legend>
      <c:legendPos val="r"/>
      <c:layout>
        <c:manualLayout>
          <c:xMode val="edge"/>
          <c:yMode val="edge"/>
          <c:x val="0.82132874147032919"/>
          <c:y val="5.350576068999547E-2"/>
          <c:w val="0.15190048486016738"/>
          <c:h val="0.21178935398742749"/>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0.6254</cdr:x>
      <cdr:y>0.48558</cdr:y>
    </cdr:from>
    <cdr:to>
      <cdr:x>0.66109</cdr:x>
      <cdr:y>0.54501</cdr:y>
    </cdr:to>
    <cdr:sp macro="" textlink="">
      <cdr:nvSpPr>
        <cdr:cNvPr id="2" name="TextBox 10"/>
        <cdr:cNvSpPr txBox="1"/>
      </cdr:nvSpPr>
      <cdr:spPr>
        <a:xfrm xmlns:a="http://schemas.openxmlformats.org/drawingml/2006/main">
          <a:off x="5340350" y="2263244"/>
          <a:ext cx="304800"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b">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6598" algn="l" rtl="0" fontAlgn="base">
            <a:spcBef>
              <a:spcPct val="0"/>
            </a:spcBef>
            <a:spcAft>
              <a:spcPct val="0"/>
            </a:spcAft>
            <a:defRPr kern="1200">
              <a:solidFill>
                <a:schemeClr val="tx1"/>
              </a:solidFill>
              <a:latin typeface="Arial" pitchFamily="34" charset="0"/>
              <a:ea typeface="+mn-ea"/>
              <a:cs typeface="Arial" pitchFamily="34" charset="0"/>
            </a:defRPr>
          </a:lvl2pPr>
          <a:lvl3pPr marL="913196" algn="l" rtl="0" fontAlgn="base">
            <a:spcBef>
              <a:spcPct val="0"/>
            </a:spcBef>
            <a:spcAft>
              <a:spcPct val="0"/>
            </a:spcAft>
            <a:defRPr kern="1200">
              <a:solidFill>
                <a:schemeClr val="tx1"/>
              </a:solidFill>
              <a:latin typeface="Arial" pitchFamily="34" charset="0"/>
              <a:ea typeface="+mn-ea"/>
              <a:cs typeface="Arial" pitchFamily="34" charset="0"/>
            </a:defRPr>
          </a:lvl3pPr>
          <a:lvl4pPr marL="1369793" algn="l" rtl="0" fontAlgn="base">
            <a:spcBef>
              <a:spcPct val="0"/>
            </a:spcBef>
            <a:spcAft>
              <a:spcPct val="0"/>
            </a:spcAft>
            <a:defRPr kern="1200">
              <a:solidFill>
                <a:schemeClr val="tx1"/>
              </a:solidFill>
              <a:latin typeface="Arial" pitchFamily="34" charset="0"/>
              <a:ea typeface="+mn-ea"/>
              <a:cs typeface="Arial" pitchFamily="34" charset="0"/>
            </a:defRPr>
          </a:lvl4pPr>
          <a:lvl5pPr marL="1826390" algn="l" rtl="0" fontAlgn="base">
            <a:spcBef>
              <a:spcPct val="0"/>
            </a:spcBef>
            <a:spcAft>
              <a:spcPct val="0"/>
            </a:spcAft>
            <a:defRPr kern="1200">
              <a:solidFill>
                <a:schemeClr val="tx1"/>
              </a:solidFill>
              <a:latin typeface="Arial" pitchFamily="34" charset="0"/>
              <a:ea typeface="+mn-ea"/>
              <a:cs typeface="Arial" pitchFamily="34" charset="0"/>
            </a:defRPr>
          </a:lvl5pPr>
          <a:lvl6pPr marL="2282977" algn="l" defTabSz="913196" rtl="0" eaLnBrk="1" latinLnBrk="0" hangingPunct="1">
            <a:defRPr kern="1200">
              <a:solidFill>
                <a:schemeClr val="tx1"/>
              </a:solidFill>
              <a:latin typeface="Arial" pitchFamily="34" charset="0"/>
              <a:ea typeface="+mn-ea"/>
              <a:cs typeface="Arial" pitchFamily="34" charset="0"/>
            </a:defRPr>
          </a:lvl6pPr>
          <a:lvl7pPr marL="2739587" algn="l" defTabSz="913196" rtl="0" eaLnBrk="1" latinLnBrk="0" hangingPunct="1">
            <a:defRPr kern="1200">
              <a:solidFill>
                <a:schemeClr val="tx1"/>
              </a:solidFill>
              <a:latin typeface="Arial" pitchFamily="34" charset="0"/>
              <a:ea typeface="+mn-ea"/>
              <a:cs typeface="Arial" pitchFamily="34" charset="0"/>
            </a:defRPr>
          </a:lvl7pPr>
          <a:lvl8pPr marL="3196187" algn="l" defTabSz="913196" rtl="0" eaLnBrk="1" latinLnBrk="0" hangingPunct="1">
            <a:defRPr kern="1200">
              <a:solidFill>
                <a:schemeClr val="tx1"/>
              </a:solidFill>
              <a:latin typeface="Arial" pitchFamily="34" charset="0"/>
              <a:ea typeface="+mn-ea"/>
              <a:cs typeface="Arial" pitchFamily="34" charset="0"/>
            </a:defRPr>
          </a:lvl8pPr>
          <a:lvl9pPr marL="3652781" algn="l" defTabSz="913196" rtl="0" eaLnBrk="1" latinLnBrk="0" hangingPunct="1">
            <a:defRPr kern="1200">
              <a:solidFill>
                <a:schemeClr val="tx1"/>
              </a:solidFill>
              <a:latin typeface="Arial" pitchFamily="34" charset="0"/>
              <a:ea typeface="+mn-ea"/>
              <a:cs typeface="Arial" pitchFamily="34" charset="0"/>
            </a:defRPr>
          </a:lvl9pPr>
        </a:lstStyle>
        <a:p xmlns:a="http://schemas.openxmlformats.org/drawingml/2006/main">
          <a:pPr algn="ctr"/>
          <a:r>
            <a:rPr lang="en-GB" sz="1200" dirty="0" smtClean="0">
              <a:solidFill>
                <a:schemeClr val="tx1"/>
              </a:solidFill>
            </a:rPr>
            <a:t>ǂ</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eaLnBrk="0" hangingPunct="0">
              <a:lnSpc>
                <a:spcPct val="85000"/>
              </a:lnSpc>
              <a:defRPr sz="1200" dirty="0">
                <a:ea typeface="ＭＳ Ｐゴシック" pitchFamily="34" charset="-128"/>
                <a:cs typeface="+mn-cs"/>
              </a:defRPr>
            </a:lvl1pPr>
          </a:lstStyle>
          <a:p>
            <a:pPr>
              <a:defRPr/>
            </a:pPr>
            <a:endParaRPr lang="en-GB" dirty="0"/>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0" hangingPunct="0">
              <a:lnSpc>
                <a:spcPct val="85000"/>
              </a:lnSpc>
              <a:defRPr sz="1200">
                <a:ea typeface="ＭＳ Ｐゴシック" pitchFamily="34" charset="-128"/>
                <a:cs typeface="+mn-cs"/>
              </a:defRPr>
            </a:lvl1pPr>
          </a:lstStyle>
          <a:p>
            <a:pPr>
              <a:defRPr/>
            </a:pPr>
            <a:fld id="{026D907A-AED6-4D23-81E0-41AE743750F6}" type="datetimeFigureOut">
              <a:rPr lang="en-GB"/>
              <a:pPr>
                <a:defRPr/>
              </a:pPr>
              <a:t>09/11/2017</a:t>
            </a:fld>
            <a:endParaRPr lang="en-GB" dirty="0"/>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0" hangingPunct="0">
              <a:lnSpc>
                <a:spcPct val="85000"/>
              </a:lnSpc>
              <a:defRPr sz="1200" dirty="0">
                <a:ea typeface="ＭＳ Ｐゴシック" pitchFamily="34" charset="-128"/>
                <a:cs typeface="+mn-cs"/>
              </a:defRPr>
            </a:lvl1pPr>
          </a:lstStyle>
          <a:p>
            <a:pPr>
              <a:defRPr/>
            </a:pPr>
            <a:endParaRPr lang="en-GB" dirty="0"/>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eaLnBrk="0" hangingPunct="0">
              <a:lnSpc>
                <a:spcPct val="85000"/>
              </a:lnSpc>
              <a:defRPr sz="1200">
                <a:ea typeface="ＭＳ Ｐゴシック" pitchFamily="34" charset="-128"/>
                <a:cs typeface="+mn-cs"/>
              </a:defRPr>
            </a:lvl1pPr>
          </a:lstStyle>
          <a:p>
            <a:pPr>
              <a:defRPr/>
            </a:pPr>
            <a:fld id="{DB0C17E6-D8DE-4662-BC9E-11BD4CE8C743}" type="slidenum">
              <a:rPr lang="en-GB"/>
              <a:pPr>
                <a:defRPr/>
              </a:pPr>
              <a:t>‹#›</a:t>
            </a:fld>
            <a:endParaRPr lang="en-GB" dirty="0"/>
          </a:p>
        </p:txBody>
      </p:sp>
    </p:spTree>
    <p:extLst>
      <p:ext uri="{BB962C8B-B14F-4D97-AF65-F5344CB8AC3E}">
        <p14:creationId xmlns:p14="http://schemas.microsoft.com/office/powerpoint/2010/main" val="2721185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eaLnBrk="0" hangingPunct="0">
              <a:lnSpc>
                <a:spcPct val="85000"/>
              </a:lnSpc>
              <a:defRPr sz="1200" dirty="0">
                <a:ea typeface="ＭＳ Ｐゴシック" pitchFamily="34" charset="-128"/>
                <a:cs typeface="+mn-cs"/>
              </a:defRPr>
            </a:lvl1pPr>
          </a:lstStyle>
          <a:p>
            <a:pPr>
              <a:defRPr/>
            </a:pPr>
            <a:endParaRPr lang="en-GB" dirty="0"/>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eaLnBrk="0" hangingPunct="0">
              <a:lnSpc>
                <a:spcPct val="85000"/>
              </a:lnSpc>
              <a:defRPr sz="1200">
                <a:ea typeface="ＭＳ Ｐゴシック" pitchFamily="34" charset="-128"/>
                <a:cs typeface="+mn-cs"/>
              </a:defRPr>
            </a:lvl1pPr>
          </a:lstStyle>
          <a:p>
            <a:pPr>
              <a:defRPr/>
            </a:pPr>
            <a:fld id="{0FFB9BA3-596A-4CDB-86D3-931DEAD80226}" type="datetimeFigureOut">
              <a:rPr lang="en-US"/>
              <a:pPr>
                <a:defRPr/>
              </a:pPr>
              <a:t>11/9/2017</a:t>
            </a:fld>
            <a:endParaRPr lang="en-GB" dirty="0"/>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79450" y="4691063"/>
            <a:ext cx="5438775" cy="4443412"/>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0" hangingPunct="0">
              <a:lnSpc>
                <a:spcPct val="85000"/>
              </a:lnSpc>
              <a:defRPr sz="1200" dirty="0">
                <a:ea typeface="ＭＳ Ｐゴシック" pitchFamily="34" charset="-128"/>
                <a:cs typeface="+mn-cs"/>
              </a:defRPr>
            </a:lvl1pPr>
          </a:lstStyle>
          <a:p>
            <a:pPr>
              <a:defRPr/>
            </a:pPr>
            <a:endParaRPr lang="en-GB" dirty="0"/>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eaLnBrk="0" hangingPunct="0">
              <a:lnSpc>
                <a:spcPct val="85000"/>
              </a:lnSpc>
              <a:defRPr sz="900" smtClean="0">
                <a:solidFill>
                  <a:schemeClr val="tx2"/>
                </a:solidFill>
                <a:ea typeface="ＭＳ Ｐゴシック" pitchFamily="34" charset="-128"/>
                <a:cs typeface="+mn-cs"/>
              </a:defRPr>
            </a:lvl1pPr>
          </a:lstStyle>
          <a:p>
            <a:pPr>
              <a:defRPr/>
            </a:pPr>
            <a:fld id="{3AAC158A-DEE9-4DA3-81A4-360A4B4906FA}" type="slidenum">
              <a:rPr lang="en-GB"/>
              <a:pPr>
                <a:defRPr/>
              </a:pPr>
              <a:t>‹#›</a:t>
            </a:fld>
            <a:endParaRPr lang="en-GB" dirty="0"/>
          </a:p>
        </p:txBody>
      </p:sp>
    </p:spTree>
    <p:extLst>
      <p:ext uri="{BB962C8B-B14F-4D97-AF65-F5344CB8AC3E}">
        <p14:creationId xmlns:p14="http://schemas.microsoft.com/office/powerpoint/2010/main" val="746953404"/>
      </p:ext>
    </p:extLst>
  </p:cSld>
  <p:clrMap bg1="lt1" tx1="dk1" bg2="lt2" tx2="dk2" accent1="accent1" accent2="accent2" accent3="accent3" accent4="accent4" accent5="accent5" accent6="accent6" hlink="hlink" folHlink="folHlink"/>
  <p:hf hdr="0" ftr="0" dt="0"/>
  <p:notesStyle>
    <a:lvl1pPr marL="225425" indent="-225425" algn="l" rtl="0" eaLnBrk="0" fontAlgn="base" hangingPunct="0">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AAC158A-DEE9-4DA3-81A4-360A4B4906FA}" type="slidenum">
              <a:rPr lang="en-GB" smtClean="0"/>
              <a:pPr>
                <a:defRPr/>
              </a:pPr>
              <a:t>1</a:t>
            </a:fld>
            <a:endParaRPr lang="en-GB" dirty="0"/>
          </a:p>
        </p:txBody>
      </p:sp>
    </p:spTree>
    <p:extLst>
      <p:ext uri="{BB962C8B-B14F-4D97-AF65-F5344CB8AC3E}">
        <p14:creationId xmlns:p14="http://schemas.microsoft.com/office/powerpoint/2010/main" val="1855232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Tahoma" panose="020B0604030504040204" pitchFamily="34" charset="0"/>
                <a:ea typeface="Tahoma" panose="020B0604030504040204" pitchFamily="34" charset="0"/>
                <a:cs typeface="Tahoma" panose="020B0604030504040204" pitchFamily="34" charset="0"/>
              </a:rPr>
              <a:t>Reassuring trends from RE-LY</a:t>
            </a:r>
            <a:r>
              <a:rPr lang="en-US" altLang="ja-JP" baseline="30000" dirty="0" smtClean="0">
                <a:latin typeface="Tahoma" panose="020B0604030504040204" pitchFamily="34" charset="0"/>
                <a:ea typeface="Tahoma" panose="020B0604030504040204" pitchFamily="34" charset="0"/>
                <a:cs typeface="Tahoma" panose="020B0604030504040204" pitchFamily="34" charset="0"/>
              </a:rPr>
              <a:t>®</a:t>
            </a:r>
            <a:r>
              <a:rPr lang="en-GB" baseline="0" dirty="0" smtClean="0">
                <a:latin typeface="Tahoma" panose="020B0604030504040204" pitchFamily="34" charset="0"/>
                <a:ea typeface="Tahoma" panose="020B0604030504040204" pitchFamily="34" charset="0"/>
                <a:cs typeface="Tahoma" panose="020B0604030504040204" pitchFamily="34" charset="0"/>
              </a:rPr>
              <a:t> can be identified across all efficacy outcomes assessed in the Asian population, with a significant reduction in both ischaemic and haemorrhagic stroke with dabigatran 150 mg BID vs warfarin, and a significant reduction in haemorrhagic stroke and similar rate of ischaemic stroke with dabigatran 110 mg BID vs warfarin. Furthermore, the reduction in rate of ischaemic and haemorrhagic stroke with dabigatran vs warfarin is even more pronounced in the Asian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Tahoma" panose="020B0604030504040204" pitchFamily="34" charset="0"/>
              <a:ea typeface="Tahoma" panose="020B0604030504040204" pitchFamily="34" charset="0"/>
              <a:cs typeface="Tahoma" panose="020B0604030504040204" pitchFamily="34" charset="0"/>
            </a:endParaRPr>
          </a:p>
          <a:p>
            <a:r>
              <a:rPr kumimoji="1" lang="en-GB" sz="1200" b="1"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References</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da-DK" sz="1200" dirty="0" smtClean="0">
                <a:latin typeface="Tahoma" panose="020B0604030504040204" pitchFamily="34" charset="0"/>
                <a:ea typeface="Tahoma" panose="020B0604030504040204" pitchFamily="34" charset="0"/>
                <a:cs typeface="Tahoma" panose="020B0604030504040204" pitchFamily="34" charset="0"/>
              </a:rPr>
              <a:t>Hori M et al. Stroke 2013;44:1891–6; </a:t>
            </a:r>
            <a:r>
              <a:rPr lang="en-US" sz="1200" dirty="0" smtClean="0">
                <a:latin typeface="Tahoma" panose="020B0604030504040204" pitchFamily="34" charset="0"/>
                <a:ea typeface="Tahoma" panose="020B0604030504040204" pitchFamily="34" charset="0"/>
                <a:cs typeface="Tahoma" panose="020B0604030504040204" pitchFamily="34" charset="0"/>
              </a:rPr>
              <a:t>Connolly SJ et al. N Engl J Med 2009;361:1139–51; Connolly SJ et al. N Engl J Med 2010;363:1875–6; Connolly SJ et al. N Engl J Med 2014: doi 10.1056/NEJMc1407908</a:t>
            </a: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Wingdings" pitchFamily="2" charset="2"/>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Tahoma" panose="020B0604030504040204" pitchFamily="34" charset="0"/>
              <a:ea typeface="Tahoma" panose="020B0604030504040204" pitchFamily="34" charset="0"/>
              <a:cs typeface="Tahoma" panose="020B0604030504040204" pitchFamily="34" charset="0"/>
            </a:endParaRPr>
          </a:p>
          <a:p>
            <a:endParaRPr lang="ja-JP" altLang="en-US" dirty="0" smtClean="0">
              <a:latin typeface="Tahoma" panose="020B0604030504040204" pitchFamily="34" charset="0"/>
              <a:ea typeface="ＭＳ Ｐゴシック" panose="020B0600070205080204" pitchFamily="34" charset="-128"/>
              <a:cs typeface="Tahoma" panose="020B0604030504040204" pitchFamily="34" charset="0"/>
            </a:endParaRPr>
          </a:p>
        </p:txBody>
      </p:sp>
      <p:sp>
        <p:nvSpPr>
          <p:cNvPr id="734212" name="スライド番号プレースホル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Tahoma" panose="020B0604030504040204" pitchFamily="34" charset="0"/>
                <a:cs typeface="Tahoma" panose="020B0604030504040204" pitchFamily="34" charset="0"/>
              </a:defRPr>
            </a:lvl1pPr>
            <a:lvl2pPr marL="742950" indent="-285750" eaLnBrk="0" hangingPunct="0">
              <a:spcBef>
                <a:spcPct val="30000"/>
              </a:spcBef>
              <a:defRPr sz="1000">
                <a:solidFill>
                  <a:schemeClr val="tx1"/>
                </a:solidFill>
                <a:latin typeface="Tahoma" panose="020B0604030504040204" pitchFamily="34" charset="0"/>
                <a:cs typeface="Tahoma" panose="020B0604030504040204" pitchFamily="34" charset="0"/>
              </a:defRPr>
            </a:lvl2pPr>
            <a:lvl3pPr marL="1143000" indent="-228600" eaLnBrk="0" hangingPunct="0">
              <a:spcBef>
                <a:spcPct val="30000"/>
              </a:spcBef>
              <a:defRPr sz="1000">
                <a:solidFill>
                  <a:schemeClr val="tx1"/>
                </a:solidFill>
                <a:latin typeface="Tahoma" panose="020B0604030504040204" pitchFamily="34" charset="0"/>
                <a:cs typeface="Tahoma" panose="020B0604030504040204" pitchFamily="34" charset="0"/>
              </a:defRPr>
            </a:lvl3pPr>
            <a:lvl4pPr marL="1600200" indent="-228600" eaLnBrk="0" hangingPunct="0">
              <a:spcBef>
                <a:spcPct val="30000"/>
              </a:spcBef>
              <a:defRPr sz="1000">
                <a:solidFill>
                  <a:schemeClr val="tx1"/>
                </a:solidFill>
                <a:latin typeface="Tahoma" panose="020B0604030504040204" pitchFamily="34" charset="0"/>
                <a:cs typeface="Tahoma" panose="020B0604030504040204" pitchFamily="34" charset="0"/>
              </a:defRPr>
            </a:lvl4pPr>
            <a:lvl5pPr marL="2057400" indent="-228600" eaLnBrk="0" hangingPunct="0">
              <a:spcBef>
                <a:spcPct val="30000"/>
              </a:spcBef>
              <a:defRPr sz="1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30000"/>
              </a:spcBef>
              <a:spcAft>
                <a:spcPct val="0"/>
              </a:spcAft>
              <a:defRPr sz="1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30000"/>
              </a:spcBef>
              <a:spcAft>
                <a:spcPct val="0"/>
              </a:spcAft>
              <a:defRPr sz="1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30000"/>
              </a:spcBef>
              <a:spcAft>
                <a:spcPct val="0"/>
              </a:spcAft>
              <a:defRPr sz="1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30000"/>
              </a:spcBef>
              <a:spcAft>
                <a:spcPct val="0"/>
              </a:spcAft>
              <a:defRPr sz="1000">
                <a:solidFill>
                  <a:schemeClr val="tx1"/>
                </a:solidFill>
                <a:latin typeface="Tahoma" panose="020B0604030504040204" pitchFamily="34" charset="0"/>
                <a:cs typeface="Tahoma" panose="020B0604030504040204" pitchFamily="34" charset="0"/>
              </a:defRPr>
            </a:lvl9pPr>
          </a:lstStyle>
          <a:p>
            <a:pPr>
              <a:spcBef>
                <a:spcPct val="0"/>
              </a:spcBef>
            </a:pPr>
            <a:fld id="{3E58591E-09E0-4FF6-A5A3-8AF70FE4D422}" type="slidenum">
              <a:rPr lang="en-US" altLang="ja-JP">
                <a:solidFill>
                  <a:srgbClr val="FFFFFF"/>
                </a:solidFill>
                <a:cs typeface="Arial" panose="020B0604020202020204" pitchFamily="34" charset="0"/>
              </a:rPr>
              <a:pPr>
                <a:spcBef>
                  <a:spcPct val="0"/>
                </a:spcBef>
              </a:pPr>
              <a:t>11</a:t>
            </a:fld>
            <a:endParaRPr lang="en-US" altLang="ja-JP" dirty="0">
              <a:solidFill>
                <a:srgbClr val="FFFFFF"/>
              </a:solidFill>
              <a:cs typeface="Arial" panose="020B0604020202020204" pitchFamily="34" charset="0"/>
            </a:endParaRPr>
          </a:p>
        </p:txBody>
      </p:sp>
      <p:sp>
        <p:nvSpPr>
          <p:cNvPr id="5" name="Slide Number Placeholder 3"/>
          <p:cNvSpPr txBox="1">
            <a:spLocks/>
          </p:cNvSpPr>
          <p:nvPr/>
        </p:nvSpPr>
        <p:spPr>
          <a:xfrm>
            <a:off x="3852016" y="9380537"/>
            <a:ext cx="2945659"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CFF67B74-0493-46E1-9893-A9F32C44B5C3}" type="slidenum">
              <a:rPr lang="en-US" altLang="ja-JP" smtClean="0">
                <a:solidFill>
                  <a:srgbClr val="1F497D"/>
                </a:solidFill>
                <a:latin typeface="Tahoma" pitchFamily="34" charset="0"/>
              </a:rPr>
              <a:pPr fontAlgn="auto">
                <a:spcBef>
                  <a:spcPts val="0"/>
                </a:spcBef>
                <a:spcAft>
                  <a:spcPts val="0"/>
                </a:spcAft>
              </a:pPr>
              <a:t>11</a:t>
            </a:fld>
            <a:endParaRPr lang="en-US" altLang="ja-JP" dirty="0">
              <a:solidFill>
                <a:srgbClr val="1F497D"/>
              </a:solidFill>
              <a:latin typeface="Tahoma" pitchFamily="34" charset="0"/>
            </a:endParaRPr>
          </a:p>
        </p:txBody>
      </p:sp>
    </p:spTree>
    <p:extLst>
      <p:ext uri="{BB962C8B-B14F-4D97-AF65-F5344CB8AC3E}">
        <p14:creationId xmlns:p14="http://schemas.microsoft.com/office/powerpoint/2010/main" val="2543377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Tahoma" panose="020B0604030504040204" pitchFamily="34" charset="0"/>
                <a:ea typeface="Tahoma" panose="020B0604030504040204" pitchFamily="34" charset="0"/>
                <a:cs typeface="Tahoma" panose="020B0604030504040204" pitchFamily="34" charset="0"/>
              </a:rPr>
              <a:t>Reassuring trends from RE-LY</a:t>
            </a:r>
            <a:r>
              <a:rPr lang="en-US" altLang="ja-JP" baseline="30000" dirty="0" smtClean="0">
                <a:latin typeface="Tahoma" panose="020B0604030504040204" pitchFamily="34" charset="0"/>
                <a:ea typeface="Tahoma" panose="020B0604030504040204" pitchFamily="34" charset="0"/>
                <a:cs typeface="Tahoma" panose="020B0604030504040204" pitchFamily="34" charset="0"/>
              </a:rPr>
              <a:t>®</a:t>
            </a:r>
            <a:r>
              <a:rPr lang="en-GB" baseline="0" dirty="0" smtClean="0">
                <a:latin typeface="Tahoma" panose="020B0604030504040204" pitchFamily="34" charset="0"/>
                <a:ea typeface="Tahoma" panose="020B0604030504040204" pitchFamily="34" charset="0"/>
                <a:cs typeface="Tahoma" panose="020B0604030504040204" pitchFamily="34" charset="0"/>
              </a:rPr>
              <a:t> can again be identified across all safety outcomes assessed in the Asian population, and even exceeded in some instances, as outcomes were improved with both doses of dabigatran vs warfarin for all safety outcomes shown.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Tahoma" panose="020B0604030504040204" pitchFamily="34" charset="0"/>
              <a:ea typeface="Tahoma" panose="020B0604030504040204" pitchFamily="34" charset="0"/>
              <a:cs typeface="Tahoma" panose="020B060403050404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Tahoma" panose="020B0604030504040204" pitchFamily="34" charset="0"/>
                <a:ea typeface="Tahoma" panose="020B0604030504040204" pitchFamily="34" charset="0"/>
                <a:cs typeface="Tahoma" panose="020B0604030504040204" pitchFamily="34" charset="0"/>
              </a:rPr>
              <a:t>Both doses of dabigatran achieved a significant reduction in major bleeding, life-threatening bleeding, ICH, minor bleeding and total bleeding compared with warfarin in the Asian population, and a numerical reduction in GI bleeding. Furthermore, a numerical reduction in myocardial</a:t>
            </a:r>
            <a:r>
              <a:rPr lang="en-GB" dirty="0" smtClean="0">
                <a:latin typeface="Tahoma" panose="020B0604030504040204" pitchFamily="34" charset="0"/>
                <a:ea typeface="Tahoma" panose="020B0604030504040204" pitchFamily="34" charset="0"/>
                <a:cs typeface="Tahoma" panose="020B0604030504040204" pitchFamily="34" charset="0"/>
              </a:rPr>
              <a:t> infarction (</a:t>
            </a:r>
            <a:r>
              <a:rPr lang="en-GB" baseline="0" dirty="0" smtClean="0">
                <a:latin typeface="Tahoma" panose="020B0604030504040204" pitchFamily="34" charset="0"/>
                <a:ea typeface="Tahoma" panose="020B0604030504040204" pitchFamily="34" charset="0"/>
                <a:cs typeface="Tahoma" panose="020B0604030504040204" pitchFamily="34" charset="0"/>
              </a:rPr>
              <a:t>MI) was also achieved with both doses of dabigatran vs warfarin, providing further reassurance for the use of dabigatran in patients at risk for acute coronary syndrome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Tahoma" panose="020B0604030504040204" pitchFamily="34" charset="0"/>
              <a:ea typeface="Tahoma" panose="020B0604030504040204" pitchFamily="34" charset="0"/>
              <a:cs typeface="Tahoma" panose="020B0604030504040204" pitchFamily="34" charset="0"/>
            </a:endParaRPr>
          </a:p>
          <a:p>
            <a:r>
              <a:rPr kumimoji="1" lang="en-GB" sz="1200" b="1"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References</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da-DK" sz="1200" dirty="0" smtClean="0">
                <a:latin typeface="Tahoma" panose="020B0604030504040204" pitchFamily="34" charset="0"/>
                <a:ea typeface="Tahoma" panose="020B0604030504040204" pitchFamily="34" charset="0"/>
                <a:cs typeface="Tahoma" panose="020B0604030504040204" pitchFamily="34" charset="0"/>
              </a:rPr>
              <a:t>Hori M et al. Stroke 2013;44:1891–6; </a:t>
            </a:r>
            <a:r>
              <a:rPr lang="en-US" sz="1200" dirty="0" smtClean="0">
                <a:latin typeface="Tahoma" panose="020B0604030504040204" pitchFamily="34" charset="0"/>
                <a:ea typeface="Tahoma" panose="020B0604030504040204" pitchFamily="34" charset="0"/>
                <a:cs typeface="Tahoma" panose="020B0604030504040204" pitchFamily="34" charset="0"/>
              </a:rPr>
              <a:t>Connolly SJ et al. N Engl J Med 2009;361:1139–51; Connolly SJ et al. N Engl J Med 2010;363:1875–6; Connolly SJ et al. N Engl J Med 2014: DOI 10.1056/NEJMc1407908</a:t>
            </a:r>
            <a:endParaRPr lang="en-GB" sz="1200"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Wingdings" pitchFamily="2" charset="2"/>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Tahoma" panose="020B0604030504040204" pitchFamily="34" charset="0"/>
              <a:ea typeface="Tahoma" panose="020B0604030504040204" pitchFamily="34" charset="0"/>
              <a:cs typeface="Tahoma" panose="020B0604030504040204" pitchFamily="34" charset="0"/>
            </a:endParaRPr>
          </a:p>
          <a:p>
            <a:endParaRPr lang="ja-JP" altLang="en-US" dirty="0" smtClean="0">
              <a:latin typeface="Tahoma" panose="020B0604030504040204" pitchFamily="34" charset="0"/>
              <a:ea typeface="ＭＳ Ｐゴシック" panose="020B0600070205080204" pitchFamily="34" charset="-128"/>
              <a:cs typeface="Tahoma" panose="020B0604030504040204" pitchFamily="34" charset="0"/>
            </a:endParaRPr>
          </a:p>
        </p:txBody>
      </p:sp>
      <p:sp>
        <p:nvSpPr>
          <p:cNvPr id="737284" name="スライド番号プレースホル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Tahoma" panose="020B0604030504040204" pitchFamily="34" charset="0"/>
                <a:cs typeface="Tahoma" panose="020B0604030504040204" pitchFamily="34" charset="0"/>
              </a:defRPr>
            </a:lvl1pPr>
            <a:lvl2pPr marL="742950" indent="-285750" eaLnBrk="0" hangingPunct="0">
              <a:spcBef>
                <a:spcPct val="30000"/>
              </a:spcBef>
              <a:defRPr sz="1000">
                <a:solidFill>
                  <a:schemeClr val="tx1"/>
                </a:solidFill>
                <a:latin typeface="Tahoma" panose="020B0604030504040204" pitchFamily="34" charset="0"/>
                <a:cs typeface="Tahoma" panose="020B0604030504040204" pitchFamily="34" charset="0"/>
              </a:defRPr>
            </a:lvl2pPr>
            <a:lvl3pPr marL="1143000" indent="-228600" eaLnBrk="0" hangingPunct="0">
              <a:spcBef>
                <a:spcPct val="30000"/>
              </a:spcBef>
              <a:defRPr sz="1000">
                <a:solidFill>
                  <a:schemeClr val="tx1"/>
                </a:solidFill>
                <a:latin typeface="Tahoma" panose="020B0604030504040204" pitchFamily="34" charset="0"/>
                <a:cs typeface="Tahoma" panose="020B0604030504040204" pitchFamily="34" charset="0"/>
              </a:defRPr>
            </a:lvl3pPr>
            <a:lvl4pPr marL="1600200" indent="-228600" eaLnBrk="0" hangingPunct="0">
              <a:spcBef>
                <a:spcPct val="30000"/>
              </a:spcBef>
              <a:defRPr sz="1000">
                <a:solidFill>
                  <a:schemeClr val="tx1"/>
                </a:solidFill>
                <a:latin typeface="Tahoma" panose="020B0604030504040204" pitchFamily="34" charset="0"/>
                <a:cs typeface="Tahoma" panose="020B0604030504040204" pitchFamily="34" charset="0"/>
              </a:defRPr>
            </a:lvl4pPr>
            <a:lvl5pPr marL="2057400" indent="-228600" eaLnBrk="0" hangingPunct="0">
              <a:spcBef>
                <a:spcPct val="30000"/>
              </a:spcBef>
              <a:defRPr sz="1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30000"/>
              </a:spcBef>
              <a:spcAft>
                <a:spcPct val="0"/>
              </a:spcAft>
              <a:defRPr sz="1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30000"/>
              </a:spcBef>
              <a:spcAft>
                <a:spcPct val="0"/>
              </a:spcAft>
              <a:defRPr sz="1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30000"/>
              </a:spcBef>
              <a:spcAft>
                <a:spcPct val="0"/>
              </a:spcAft>
              <a:defRPr sz="1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30000"/>
              </a:spcBef>
              <a:spcAft>
                <a:spcPct val="0"/>
              </a:spcAft>
              <a:defRPr sz="1000">
                <a:solidFill>
                  <a:schemeClr val="tx1"/>
                </a:solidFill>
                <a:latin typeface="Tahoma" panose="020B0604030504040204" pitchFamily="34" charset="0"/>
                <a:cs typeface="Tahoma" panose="020B0604030504040204" pitchFamily="34" charset="0"/>
              </a:defRPr>
            </a:lvl9pPr>
          </a:lstStyle>
          <a:p>
            <a:pPr>
              <a:spcBef>
                <a:spcPct val="0"/>
              </a:spcBef>
            </a:pPr>
            <a:fld id="{373743D1-3137-4641-A3EB-B7579F3F7DC4}" type="slidenum">
              <a:rPr lang="en-US" altLang="ja-JP">
                <a:solidFill>
                  <a:srgbClr val="FFFFFF"/>
                </a:solidFill>
                <a:cs typeface="Arial" panose="020B0604020202020204" pitchFamily="34" charset="0"/>
              </a:rPr>
              <a:pPr>
                <a:spcBef>
                  <a:spcPct val="0"/>
                </a:spcBef>
              </a:pPr>
              <a:t>12</a:t>
            </a:fld>
            <a:endParaRPr lang="en-US" altLang="ja-JP" dirty="0">
              <a:solidFill>
                <a:srgbClr val="FFFFFF"/>
              </a:solidFill>
              <a:cs typeface="Arial" panose="020B0604020202020204" pitchFamily="34" charset="0"/>
            </a:endParaRPr>
          </a:p>
        </p:txBody>
      </p:sp>
      <p:sp>
        <p:nvSpPr>
          <p:cNvPr id="5" name="Slide Number Placeholder 3"/>
          <p:cNvSpPr txBox="1">
            <a:spLocks/>
          </p:cNvSpPr>
          <p:nvPr/>
        </p:nvSpPr>
        <p:spPr>
          <a:xfrm>
            <a:off x="3852016" y="9380537"/>
            <a:ext cx="2945659"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CFF67B74-0493-46E1-9893-A9F32C44B5C3}" type="slidenum">
              <a:rPr lang="en-US" altLang="ja-JP" smtClean="0">
                <a:solidFill>
                  <a:srgbClr val="1F497D"/>
                </a:solidFill>
                <a:latin typeface="Tahoma" pitchFamily="34" charset="0"/>
              </a:rPr>
              <a:pPr fontAlgn="auto">
                <a:spcBef>
                  <a:spcPts val="0"/>
                </a:spcBef>
                <a:spcAft>
                  <a:spcPts val="0"/>
                </a:spcAft>
              </a:pPr>
              <a:t>12</a:t>
            </a:fld>
            <a:endParaRPr lang="en-US" altLang="ja-JP" dirty="0">
              <a:solidFill>
                <a:srgbClr val="1F497D"/>
              </a:solidFill>
              <a:latin typeface="Tahoma" pitchFamily="34" charset="0"/>
            </a:endParaRPr>
          </a:p>
        </p:txBody>
      </p:sp>
    </p:spTree>
    <p:extLst>
      <p:ext uri="{BB962C8B-B14F-4D97-AF65-F5344CB8AC3E}">
        <p14:creationId xmlns:p14="http://schemas.microsoft.com/office/powerpoint/2010/main" val="2529341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300"/>
              </a:spcBef>
              <a:spcAft>
                <a:spcPts val="0"/>
              </a:spcAft>
              <a:buClrTx/>
              <a:buSzTx/>
              <a:buFont typeface="Arial" pitchFamily="34" charset="0"/>
              <a:buNone/>
              <a:tabLst/>
              <a:defRPr/>
            </a:pPr>
            <a:r>
              <a:rPr lang="en-GB" kern="1200" dirty="0" smtClean="0">
                <a:solidFill>
                  <a:schemeClr val="tx1"/>
                </a:solidFill>
                <a:effectLst/>
              </a:rPr>
              <a:t>GI bleeding is a subset of major bleeding.</a:t>
            </a:r>
          </a:p>
          <a:p>
            <a:pPr marL="0" marR="0" indent="0" algn="l" defTabSz="914400" rtl="0" eaLnBrk="1" fontAlgn="auto" latinLnBrk="0" hangingPunct="1">
              <a:lnSpc>
                <a:spcPct val="100000"/>
              </a:lnSpc>
              <a:spcBef>
                <a:spcPts val="300"/>
              </a:spcBef>
              <a:spcAft>
                <a:spcPts val="0"/>
              </a:spcAft>
              <a:buClrTx/>
              <a:buSzTx/>
              <a:buFont typeface="Arial" pitchFamily="34" charset="0"/>
              <a:buNone/>
              <a:tabLst/>
              <a:defRPr/>
            </a:pPr>
            <a:r>
              <a:rPr lang="en-GB" b="0" dirty="0" smtClean="0"/>
              <a:t>For dabigatran, P values for</a:t>
            </a:r>
            <a:r>
              <a:rPr lang="en-GB" b="0" baseline="0" dirty="0" smtClean="0"/>
              <a:t> interactions were </a:t>
            </a:r>
            <a:r>
              <a:rPr lang="en-GB" b="0" dirty="0" smtClean="0"/>
              <a:t>non-significant for stroke/SE, ICH and CV mortality but were significant for major bleeding events (younger patients had a</a:t>
            </a:r>
            <a:r>
              <a:rPr lang="en-GB" b="0" baseline="0" dirty="0" smtClean="0"/>
              <a:t> lower risk of major bleeding events </a:t>
            </a:r>
            <a:r>
              <a:rPr lang="en-GB" b="0" dirty="0" smtClean="0"/>
              <a:t>than older patients).</a:t>
            </a:r>
          </a:p>
          <a:p>
            <a:endParaRPr lang="en-US" b="1" dirty="0" smtClean="0"/>
          </a:p>
          <a:p>
            <a:pPr>
              <a:tabLst>
                <a:tab pos="1257300" algn="l"/>
              </a:tabLst>
            </a:pPr>
            <a:r>
              <a:rPr lang="en-GB" altLang="en-US" b="1" dirty="0" smtClean="0"/>
              <a:t>HR (95% CI) for dabigatran 150 mg BID (all age groups)</a:t>
            </a:r>
          </a:p>
          <a:p>
            <a:pPr defTabSz="910377" fontAlgn="base">
              <a:lnSpc>
                <a:spcPct val="85000"/>
              </a:lnSpc>
              <a:spcBef>
                <a:spcPts val="199"/>
              </a:spcBef>
              <a:spcAft>
                <a:spcPts val="199"/>
              </a:spcAft>
              <a:tabLst>
                <a:tab pos="1257300" algn="l"/>
              </a:tabLst>
              <a:defRPr/>
            </a:pPr>
            <a:r>
              <a:rPr lang="en-GB" b="0" i="0" u="none" strike="noStrike" kern="1200" baseline="0" dirty="0" smtClean="0">
                <a:solidFill>
                  <a:schemeClr val="tx1"/>
                </a:solidFill>
              </a:rPr>
              <a:t>Stroke/SE:</a:t>
            </a:r>
            <a:r>
              <a:rPr lang="en-GB" dirty="0" smtClean="0"/>
              <a:t> 	</a:t>
            </a:r>
            <a:r>
              <a:rPr lang="en-GB" b="0" i="0" u="none" strike="noStrike" kern="1200" baseline="0" dirty="0" smtClean="0">
                <a:solidFill>
                  <a:schemeClr val="tx1"/>
                </a:solidFill>
              </a:rPr>
              <a:t>0.65 (0.52–0.81); P&lt;0.001</a:t>
            </a:r>
          </a:p>
          <a:p>
            <a:pPr defTabSz="910377" fontAlgn="base">
              <a:lnSpc>
                <a:spcPct val="85000"/>
              </a:lnSpc>
              <a:spcBef>
                <a:spcPts val="199"/>
              </a:spcBef>
              <a:spcAft>
                <a:spcPts val="199"/>
              </a:spcAft>
              <a:tabLst>
                <a:tab pos="1257300" algn="l"/>
              </a:tabLst>
              <a:defRPr/>
            </a:pPr>
            <a:r>
              <a:rPr lang="en-GB" altLang="en-US" dirty="0" smtClean="0"/>
              <a:t>Major</a:t>
            </a:r>
            <a:r>
              <a:rPr lang="en-GB" altLang="en-US" baseline="0" dirty="0" smtClean="0"/>
              <a:t> bleeding</a:t>
            </a:r>
            <a:r>
              <a:rPr lang="en-GB" altLang="en-US" dirty="0" smtClean="0"/>
              <a:t>: 	</a:t>
            </a:r>
            <a:r>
              <a:rPr lang="en-US" dirty="0" smtClean="0">
                <a:ea typeface="ＭＳ Ｐゴシック" pitchFamily="1" charset="-128"/>
              </a:rPr>
              <a:t>0.94 (0.82–1.08)</a:t>
            </a:r>
            <a:r>
              <a:rPr lang="en-GB" altLang="en-US" dirty="0" smtClean="0">
                <a:ea typeface="ＭＳ Ｐゴシック" pitchFamily="34" charset="-128"/>
              </a:rPr>
              <a:t>; </a:t>
            </a:r>
            <a:r>
              <a:rPr lang="en-US" altLang="en-US" dirty="0" smtClean="0">
                <a:ea typeface="ＭＳ Ｐゴシック" pitchFamily="34" charset="-128"/>
              </a:rPr>
              <a:t>P=0.41</a:t>
            </a:r>
          </a:p>
          <a:p>
            <a:pPr defTabSz="910377" fontAlgn="base">
              <a:spcBef>
                <a:spcPts val="199"/>
              </a:spcBef>
              <a:spcAft>
                <a:spcPts val="199"/>
              </a:spcAft>
              <a:tabLst>
                <a:tab pos="1257300" algn="l"/>
              </a:tabLst>
              <a:defRPr/>
            </a:pPr>
            <a:r>
              <a:rPr lang="en-GB" altLang="en-US" dirty="0" smtClean="0"/>
              <a:t>ICH</a:t>
            </a:r>
            <a:r>
              <a:rPr lang="en-GB" altLang="en-US" baseline="0" dirty="0" smtClean="0"/>
              <a:t>: 	</a:t>
            </a:r>
            <a:r>
              <a:rPr lang="en-US" dirty="0" smtClean="0">
                <a:ea typeface="ＭＳ Ｐゴシック" pitchFamily="1" charset="-128"/>
              </a:rPr>
              <a:t>0.41 (0.28–0.60)</a:t>
            </a:r>
            <a:r>
              <a:rPr lang="en-US" altLang="en-US" dirty="0" smtClean="0">
                <a:ea typeface="ＭＳ Ｐゴシック" pitchFamily="34" charset="-128"/>
              </a:rPr>
              <a:t>; P&lt;0.001</a:t>
            </a:r>
            <a:endParaRPr lang="en-GB" altLang="en-US" baseline="0" dirty="0" smtClean="0"/>
          </a:p>
          <a:p>
            <a:pPr defTabSz="910377" fontAlgn="base">
              <a:lnSpc>
                <a:spcPct val="85000"/>
              </a:lnSpc>
              <a:spcBef>
                <a:spcPts val="199"/>
              </a:spcBef>
              <a:spcAft>
                <a:spcPts val="199"/>
              </a:spcAft>
              <a:tabLst>
                <a:tab pos="1257300" algn="l"/>
              </a:tabLst>
              <a:defRPr/>
            </a:pPr>
            <a:r>
              <a:rPr lang="en-GB" altLang="en-US" baseline="0" dirty="0" smtClean="0"/>
              <a:t>Major GI bleeding: 	</a:t>
            </a:r>
            <a:r>
              <a:rPr lang="en-US" dirty="0" smtClean="0">
                <a:ea typeface="ＭＳ Ｐゴシック" pitchFamily="1" charset="-128"/>
              </a:rPr>
              <a:t>1.48 (1.18–1.85)</a:t>
            </a:r>
            <a:r>
              <a:rPr lang="en-US" altLang="en-US" dirty="0" smtClean="0">
                <a:ea typeface="ＭＳ Ｐゴシック" pitchFamily="34" charset="-128"/>
              </a:rPr>
              <a:t>; P=0.001</a:t>
            </a:r>
          </a:p>
          <a:p>
            <a:pPr marL="171450" indent="-171450" defTabSz="910377" fontAlgn="base">
              <a:lnSpc>
                <a:spcPct val="85000"/>
              </a:lnSpc>
              <a:spcBef>
                <a:spcPts val="199"/>
              </a:spcBef>
              <a:spcAft>
                <a:spcPts val="199"/>
              </a:spcAft>
              <a:tabLst>
                <a:tab pos="1257300" algn="l"/>
              </a:tabLst>
              <a:defRPr/>
            </a:pPr>
            <a:r>
              <a:rPr lang="en-US" altLang="en-US" dirty="0" smtClean="0">
                <a:ea typeface="ＭＳ Ｐゴシック" pitchFamily="34" charset="-128"/>
              </a:rPr>
              <a:t>CV mortality: 	0.85 (0.72–0.99); P=0.04</a:t>
            </a:r>
          </a:p>
          <a:p>
            <a:pPr marL="171450" indent="-171450" defTabSz="910377" fontAlgn="base">
              <a:lnSpc>
                <a:spcPct val="85000"/>
              </a:lnSpc>
              <a:spcBef>
                <a:spcPts val="199"/>
              </a:spcBef>
              <a:spcAft>
                <a:spcPts val="199"/>
              </a:spcAft>
              <a:tabLst>
                <a:tab pos="1257300" algn="l"/>
              </a:tabLst>
              <a:defRPr/>
            </a:pPr>
            <a:endParaRPr lang="en-US" b="1" dirty="0" smtClean="0">
              <a:ea typeface="ＭＳ Ｐゴシック" pitchFamily="34" charset="-128"/>
            </a:endParaRPr>
          </a:p>
          <a:p>
            <a:pPr>
              <a:tabLst>
                <a:tab pos="1257300" algn="l"/>
              </a:tabLst>
            </a:pPr>
            <a:r>
              <a:rPr lang="en-GB" altLang="en-US" b="1" dirty="0" smtClean="0"/>
              <a:t>HR (95% CI) for dabigatran 110 mg BID (all age groups)</a:t>
            </a:r>
          </a:p>
          <a:p>
            <a:pPr marL="225425" marR="0" indent="-225425" algn="l" defTabSz="910377" rtl="0" eaLnBrk="0" fontAlgn="base" latinLnBrk="0" hangingPunct="0">
              <a:lnSpc>
                <a:spcPct val="85000"/>
              </a:lnSpc>
              <a:spcBef>
                <a:spcPts val="199"/>
              </a:spcBef>
              <a:spcAft>
                <a:spcPts val="199"/>
              </a:spcAft>
              <a:buClrTx/>
              <a:buSzTx/>
              <a:buFontTx/>
              <a:buNone/>
              <a:tabLst>
                <a:tab pos="1162050" algn="l"/>
              </a:tabLst>
              <a:defRPr/>
            </a:pPr>
            <a:r>
              <a:rPr lang="en-GB" sz="1000" b="0" i="0" u="none" strike="noStrike" kern="1200" baseline="0" dirty="0" smtClean="0">
                <a:solidFill>
                  <a:schemeClr val="tx1"/>
                </a:solidFill>
                <a:latin typeface="Arial" panose="020B0604020202020204" pitchFamily="34" charset="0"/>
                <a:ea typeface="+mn-ea"/>
                <a:cs typeface="Arial" panose="020B0604020202020204" pitchFamily="34" charset="0"/>
              </a:rPr>
              <a:t>Stroke/SE:	0.89 (0.73–1.09); P=0.27</a:t>
            </a:r>
          </a:p>
          <a:p>
            <a:pPr defTabSz="910377" fontAlgn="base">
              <a:lnSpc>
                <a:spcPct val="85000"/>
              </a:lnSpc>
              <a:spcBef>
                <a:spcPts val="199"/>
              </a:spcBef>
              <a:spcAft>
                <a:spcPts val="199"/>
              </a:spcAft>
              <a:tabLst>
                <a:tab pos="1257300" algn="l"/>
              </a:tabLst>
              <a:defRPr/>
            </a:pPr>
            <a:r>
              <a:rPr lang="en-GB" altLang="en-US" dirty="0" smtClean="0"/>
              <a:t>Major</a:t>
            </a:r>
            <a:r>
              <a:rPr lang="en-GB" altLang="en-US" baseline="0" dirty="0" smtClean="0"/>
              <a:t> bleeding</a:t>
            </a:r>
            <a:r>
              <a:rPr lang="en-GB" altLang="en-US" dirty="0" smtClean="0"/>
              <a:t>: 	</a:t>
            </a:r>
            <a:r>
              <a:rPr lang="en-US" dirty="0" smtClean="0">
                <a:ea typeface="ＭＳ Ｐゴシック" pitchFamily="1" charset="-128"/>
              </a:rPr>
              <a:t>0.80 (0.70–0.93)</a:t>
            </a:r>
            <a:r>
              <a:rPr lang="en-GB" altLang="en-US" dirty="0" smtClean="0">
                <a:ea typeface="ＭＳ Ｐゴシック" pitchFamily="34" charset="-128"/>
              </a:rPr>
              <a:t>; </a:t>
            </a:r>
            <a:r>
              <a:rPr lang="en-US" altLang="en-US" dirty="0" smtClean="0">
                <a:ea typeface="ＭＳ Ｐゴシック" pitchFamily="34" charset="-128"/>
              </a:rPr>
              <a:t>P=0.003</a:t>
            </a:r>
          </a:p>
          <a:p>
            <a:pPr marL="225425" marR="0" indent="-225425" algn="l" defTabSz="910377" rtl="0" eaLnBrk="0" fontAlgn="base" latinLnBrk="0" hangingPunct="0">
              <a:lnSpc>
                <a:spcPct val="85000"/>
              </a:lnSpc>
              <a:spcBef>
                <a:spcPts val="199"/>
              </a:spcBef>
              <a:spcAft>
                <a:spcPts val="199"/>
              </a:spcAft>
              <a:buClrTx/>
              <a:buSzTx/>
              <a:buFontTx/>
              <a:buNone/>
              <a:tabLst>
                <a:tab pos="1257300" algn="l"/>
              </a:tabLst>
              <a:defRPr/>
            </a:pPr>
            <a:r>
              <a:rPr lang="en-GB" altLang="en-US" dirty="0" smtClean="0"/>
              <a:t>ICH</a:t>
            </a:r>
            <a:r>
              <a:rPr lang="en-GB" altLang="en-US" baseline="0" dirty="0" smtClean="0"/>
              <a:t>: 	</a:t>
            </a:r>
            <a:r>
              <a:rPr lang="en-US" dirty="0" smtClean="0">
                <a:ea typeface="ＭＳ Ｐゴシック" pitchFamily="1" charset="-128"/>
              </a:rPr>
              <a:t>0.30 (0.19–0.45)</a:t>
            </a:r>
            <a:r>
              <a:rPr lang="en-US" altLang="en-US" dirty="0" smtClean="0">
                <a:ea typeface="ＭＳ Ｐゴシック" pitchFamily="34" charset="-128"/>
              </a:rPr>
              <a:t>; P&lt;0.001</a:t>
            </a:r>
            <a:endParaRPr lang="en-GB" altLang="en-US" baseline="0" dirty="0" smtClean="0"/>
          </a:p>
          <a:p>
            <a:pPr marL="225425" marR="0" indent="-225425" algn="l" defTabSz="910377" rtl="0" eaLnBrk="0" fontAlgn="base" latinLnBrk="0" hangingPunct="0">
              <a:lnSpc>
                <a:spcPct val="85000"/>
              </a:lnSpc>
              <a:spcBef>
                <a:spcPts val="199"/>
              </a:spcBef>
              <a:spcAft>
                <a:spcPts val="199"/>
              </a:spcAft>
              <a:buClrTx/>
              <a:buSzTx/>
              <a:buFontTx/>
              <a:buNone/>
              <a:tabLst>
                <a:tab pos="1257300" algn="l"/>
              </a:tabLst>
              <a:defRPr/>
            </a:pPr>
            <a:r>
              <a:rPr lang="en-GB" altLang="en-US" baseline="0" dirty="0" smtClean="0"/>
              <a:t>Major GI bleeding: 	</a:t>
            </a:r>
            <a:r>
              <a:rPr lang="en-US" dirty="0" smtClean="0">
                <a:ea typeface="ＭＳ Ｐゴシック" pitchFamily="1" charset="-128"/>
              </a:rPr>
              <a:t>1.08 (0.85–1.38)</a:t>
            </a:r>
            <a:r>
              <a:rPr lang="en-US" altLang="en-US" dirty="0" smtClean="0">
                <a:ea typeface="ＭＳ Ｐゴシック" pitchFamily="34" charset="-128"/>
              </a:rPr>
              <a:t>; P=0.52</a:t>
            </a:r>
          </a:p>
          <a:p>
            <a:pPr marL="225425" marR="0" indent="-225425" algn="l" defTabSz="910377" rtl="0" eaLnBrk="0" fontAlgn="base" latinLnBrk="0" hangingPunct="0">
              <a:lnSpc>
                <a:spcPct val="85000"/>
              </a:lnSpc>
              <a:spcBef>
                <a:spcPts val="199"/>
              </a:spcBef>
              <a:spcAft>
                <a:spcPts val="199"/>
              </a:spcAft>
              <a:buClrTx/>
              <a:buSzTx/>
              <a:buFontTx/>
              <a:buNone/>
              <a:tabLst>
                <a:tab pos="1257300" algn="l"/>
              </a:tabLst>
              <a:defRPr/>
            </a:pPr>
            <a:r>
              <a:rPr lang="en-US" altLang="en-US" dirty="0" smtClean="0">
                <a:ea typeface="ＭＳ Ｐゴシック" pitchFamily="34" charset="-128"/>
              </a:rPr>
              <a:t>CV mortality: 	0.90 (0.77–1.06); P=0.21</a:t>
            </a:r>
          </a:p>
          <a:p>
            <a:pPr marL="171450" indent="-171450" defTabSz="910377" fontAlgn="base">
              <a:lnSpc>
                <a:spcPct val="85000"/>
              </a:lnSpc>
              <a:spcBef>
                <a:spcPts val="199"/>
              </a:spcBef>
              <a:spcAft>
                <a:spcPts val="199"/>
              </a:spcAft>
              <a:tabLst>
                <a:tab pos="1257300" algn="l"/>
              </a:tabLst>
              <a:defRPr/>
            </a:pPr>
            <a:endParaRPr lang="en-US" b="1" dirty="0" smtClean="0"/>
          </a:p>
          <a:p>
            <a:pPr marL="0" marR="0" indent="0" algn="l" defTabSz="910377" rtl="0" eaLnBrk="1" fontAlgn="base" latinLnBrk="0" hangingPunct="1">
              <a:lnSpc>
                <a:spcPct val="85000"/>
              </a:lnSpc>
              <a:spcBef>
                <a:spcPts val="199"/>
              </a:spcBef>
              <a:spcAft>
                <a:spcPts val="199"/>
              </a:spcAft>
              <a:buClrTx/>
              <a:buSzTx/>
              <a:buFont typeface="Arial" pitchFamily="34" charset="0"/>
              <a:buNone/>
              <a:tabLst>
                <a:tab pos="1257300" algn="l"/>
              </a:tabLst>
              <a:defRPr/>
            </a:pPr>
            <a:r>
              <a:rPr lang="en-GB" altLang="en-US" b="1" dirty="0" smtClean="0"/>
              <a:t>HR (95% CI) for dabigatran 150 mg BID (&lt;75 years)</a:t>
            </a:r>
          </a:p>
          <a:p>
            <a:pPr defTabSz="910377" fontAlgn="base">
              <a:lnSpc>
                <a:spcPct val="85000"/>
              </a:lnSpc>
              <a:spcBef>
                <a:spcPts val="199"/>
              </a:spcBef>
              <a:spcAft>
                <a:spcPts val="199"/>
              </a:spcAft>
              <a:tabLst>
                <a:tab pos="1257300" algn="l"/>
              </a:tabLst>
              <a:defRPr/>
            </a:pPr>
            <a:r>
              <a:rPr lang="en-GB" b="0" i="0" u="none" strike="noStrike" kern="1200" baseline="0" dirty="0" smtClean="0">
                <a:solidFill>
                  <a:schemeClr val="tx1"/>
                </a:solidFill>
              </a:rPr>
              <a:t>Stroke/SE:	0.63 (0.46–0.86); P (age group interaction) =0.81</a:t>
            </a:r>
          </a:p>
          <a:p>
            <a:pPr defTabSz="910377" fontAlgn="base">
              <a:lnSpc>
                <a:spcPct val="85000"/>
              </a:lnSpc>
              <a:spcBef>
                <a:spcPts val="199"/>
              </a:spcBef>
              <a:spcAft>
                <a:spcPts val="199"/>
              </a:spcAft>
              <a:tabLst>
                <a:tab pos="1257300" algn="l"/>
              </a:tabLst>
              <a:defRPr/>
            </a:pPr>
            <a:r>
              <a:rPr lang="en-GB" altLang="en-US" dirty="0" smtClean="0"/>
              <a:t>Major</a:t>
            </a:r>
            <a:r>
              <a:rPr lang="en-GB" altLang="en-US" baseline="0" dirty="0" smtClean="0"/>
              <a:t> bleeding</a:t>
            </a:r>
            <a:r>
              <a:rPr lang="en-GB" altLang="en-US" dirty="0" smtClean="0"/>
              <a:t>: 	</a:t>
            </a:r>
            <a:r>
              <a:rPr lang="en-US" dirty="0" smtClean="0">
                <a:ea typeface="ＭＳ Ｐゴシック" pitchFamily="1" charset="-128"/>
              </a:rPr>
              <a:t>0.70 (0.57–0.86)</a:t>
            </a:r>
            <a:r>
              <a:rPr lang="en-GB" altLang="en-US" dirty="0" smtClean="0">
                <a:ea typeface="ＭＳ Ｐゴシック" pitchFamily="34" charset="-128"/>
              </a:rPr>
              <a:t>; </a:t>
            </a:r>
            <a:r>
              <a:rPr lang="en-US" altLang="en-US" dirty="0" smtClean="0">
                <a:ea typeface="ＭＳ Ｐゴシック" pitchFamily="34" charset="-128"/>
              </a:rPr>
              <a:t>P</a:t>
            </a:r>
            <a:r>
              <a:rPr lang="en-GB" b="0" i="0" u="none" strike="noStrike" kern="1200" baseline="0" dirty="0" smtClean="0">
                <a:solidFill>
                  <a:schemeClr val="tx1"/>
                </a:solidFill>
              </a:rPr>
              <a:t> (age group interaction) &lt;0.001</a:t>
            </a:r>
            <a:endParaRPr lang="en-US" altLang="en-US" dirty="0" smtClean="0">
              <a:ea typeface="ＭＳ Ｐゴシック" pitchFamily="34" charset="-128"/>
            </a:endParaRPr>
          </a:p>
          <a:p>
            <a:pPr defTabSz="910377" fontAlgn="base">
              <a:spcBef>
                <a:spcPts val="199"/>
              </a:spcBef>
              <a:spcAft>
                <a:spcPts val="199"/>
              </a:spcAft>
              <a:tabLst>
                <a:tab pos="1257300" algn="l"/>
              </a:tabLst>
              <a:defRPr/>
            </a:pPr>
            <a:r>
              <a:rPr lang="en-GB" altLang="en-US" dirty="0" smtClean="0"/>
              <a:t>ICH</a:t>
            </a:r>
            <a:r>
              <a:rPr lang="en-GB" altLang="en-US" baseline="0" dirty="0" smtClean="0"/>
              <a:t>: 	</a:t>
            </a:r>
            <a:r>
              <a:rPr lang="en-US" dirty="0" smtClean="0">
                <a:ea typeface="ＭＳ Ｐゴシック" pitchFamily="1" charset="-128"/>
              </a:rPr>
              <a:t>0.43 (0.25–0.74)</a:t>
            </a:r>
            <a:r>
              <a:rPr lang="en-US" altLang="en-US" dirty="0" smtClean="0">
                <a:ea typeface="ＭＳ Ｐゴシック" pitchFamily="34" charset="-128"/>
              </a:rPr>
              <a:t>; P</a:t>
            </a:r>
            <a:r>
              <a:rPr lang="en-GB" b="0" i="0" u="none" strike="noStrike" kern="1200" baseline="0" dirty="0" smtClean="0">
                <a:solidFill>
                  <a:schemeClr val="tx1"/>
                </a:solidFill>
              </a:rPr>
              <a:t> (age group interaction) </a:t>
            </a:r>
            <a:r>
              <a:rPr lang="en-US" altLang="en-US" dirty="0" smtClean="0">
                <a:ea typeface="ＭＳ Ｐゴシック" pitchFamily="34" charset="-128"/>
              </a:rPr>
              <a:t>=0.91</a:t>
            </a:r>
          </a:p>
          <a:p>
            <a:pPr defTabSz="910377" fontAlgn="base">
              <a:lnSpc>
                <a:spcPct val="85000"/>
              </a:lnSpc>
              <a:spcBef>
                <a:spcPts val="199"/>
              </a:spcBef>
              <a:spcAft>
                <a:spcPts val="199"/>
              </a:spcAft>
              <a:tabLst>
                <a:tab pos="1257300" algn="l"/>
              </a:tabLst>
              <a:defRPr/>
            </a:pPr>
            <a:r>
              <a:rPr lang="en-GB" altLang="en-US" baseline="0" dirty="0" smtClean="0"/>
              <a:t>Major GI bleeding: 	</a:t>
            </a:r>
            <a:r>
              <a:rPr lang="en-US" dirty="0" smtClean="0">
                <a:ea typeface="ＭＳ Ｐゴシック" pitchFamily="1" charset="-128"/>
              </a:rPr>
              <a:t>1.19 (0.87–1.63)</a:t>
            </a:r>
            <a:r>
              <a:rPr lang="en-US" altLang="en-US" dirty="0" smtClean="0">
                <a:ea typeface="ＭＳ Ｐゴシック" pitchFamily="34" charset="-128"/>
              </a:rPr>
              <a:t>; P</a:t>
            </a:r>
            <a:r>
              <a:rPr lang="en-GB" b="0" i="0" u="none" strike="noStrike" kern="1200" baseline="0" dirty="0" smtClean="0">
                <a:solidFill>
                  <a:schemeClr val="tx1"/>
                </a:solidFill>
              </a:rPr>
              <a:t> (age group interaction) </a:t>
            </a:r>
            <a:r>
              <a:rPr lang="en-US" altLang="en-US" dirty="0" smtClean="0">
                <a:ea typeface="ＭＳ Ｐゴシック" pitchFamily="34" charset="-128"/>
              </a:rPr>
              <a:t>=0.06</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tab pos="1257300" algn="l"/>
              </a:tabLst>
              <a:defRPr/>
            </a:pPr>
            <a:r>
              <a:rPr lang="en-US" altLang="en-US" dirty="0" smtClean="0">
                <a:ea typeface="ＭＳ Ｐゴシック" pitchFamily="34" charset="-128"/>
              </a:rPr>
              <a:t>CV mortality: 	0.74 (0.55–0.98); P (age group interaction) = 0.102</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tab pos="1257300" algn="l"/>
              </a:tabLst>
              <a:defRPr/>
            </a:pPr>
            <a:endParaRPr lang="en-US" b="1" dirty="0" smtClean="0"/>
          </a:p>
          <a:p>
            <a:pPr marL="0" indent="0">
              <a:buNone/>
            </a:pPr>
            <a:r>
              <a:rPr lang="en-US" b="1" dirty="0" smtClean="0"/>
              <a:t>References</a:t>
            </a:r>
          </a:p>
          <a:p>
            <a:pPr marL="228600" indent="-228600">
              <a:spcBef>
                <a:spcPts val="0"/>
              </a:spcBef>
              <a:buFont typeface="+mj-lt"/>
              <a:buAutoNum type="arabicPeriod"/>
            </a:pPr>
            <a:r>
              <a:rPr lang="en-US" dirty="0" smtClean="0"/>
              <a:t>Connolly SJ et al. N </a:t>
            </a:r>
            <a:r>
              <a:rPr lang="en-US" dirty="0" err="1" smtClean="0"/>
              <a:t>Engl</a:t>
            </a:r>
            <a:r>
              <a:rPr lang="en-US" dirty="0" smtClean="0"/>
              <a:t> J Med 2014;</a:t>
            </a:r>
            <a:r>
              <a:rPr lang="en-GB" dirty="0" smtClean="0"/>
              <a:t>371:1464–5</a:t>
            </a:r>
          </a:p>
          <a:p>
            <a:pPr marL="228600" indent="-228600">
              <a:spcBef>
                <a:spcPts val="0"/>
              </a:spcBef>
              <a:buFont typeface="+mj-lt"/>
              <a:buAutoNum type="arabicPeriod"/>
              <a:defRPr/>
            </a:pPr>
            <a:r>
              <a:rPr lang="en-US" altLang="en-US" dirty="0" smtClean="0"/>
              <a:t>Connolly SJ et al. N </a:t>
            </a:r>
            <a:r>
              <a:rPr lang="en-US" altLang="en-US" dirty="0" err="1" smtClean="0"/>
              <a:t>Engl</a:t>
            </a:r>
            <a:r>
              <a:rPr lang="en-US" altLang="en-US" dirty="0" smtClean="0"/>
              <a:t> J Med 2010;363:1875–6</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err="1" smtClean="0"/>
              <a:t>Eikelboom</a:t>
            </a:r>
            <a:r>
              <a:rPr lang="en-GB" dirty="0" smtClean="0"/>
              <a:t> JW et al. Circulation 2011:123;2363</a:t>
            </a:r>
            <a:r>
              <a:rPr lang="en-GB" baseline="0" dirty="0" smtClean="0"/>
              <a:t>–72</a:t>
            </a:r>
            <a:endParaRPr lang="en-GB"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BI, data on file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smtClean="0"/>
              <a:t>RE-LY</a:t>
            </a:r>
            <a:r>
              <a:rPr lang="en-GB" baseline="30000" dirty="0" smtClean="0"/>
              <a:t>®</a:t>
            </a:r>
            <a:r>
              <a:rPr lang="en-GB" dirty="0" smtClean="0"/>
              <a:t> trial protocol</a:t>
            </a:r>
          </a:p>
        </p:txBody>
      </p:sp>
      <p:sp>
        <p:nvSpPr>
          <p:cNvPr id="4" name="Slide Number Placeholder 3"/>
          <p:cNvSpPr>
            <a:spLocks noGrp="1"/>
          </p:cNvSpPr>
          <p:nvPr>
            <p:ph type="sldNum" sz="quarter" idx="10"/>
          </p:nvPr>
        </p:nvSpPr>
        <p:spPr/>
        <p:txBody>
          <a:bodyPr/>
          <a:lstStyle/>
          <a:p>
            <a:fld id="{0F5C6415-1257-C940-8E42-D9A7FF4103C5}" type="slidenum">
              <a:rPr lang="en-US" smtClean="0"/>
              <a:t>13</a:t>
            </a:fld>
            <a:endParaRPr lang="en-US" dirty="0"/>
          </a:p>
        </p:txBody>
      </p:sp>
    </p:spTree>
    <p:extLst>
      <p:ext uri="{BB962C8B-B14F-4D97-AF65-F5344CB8AC3E}">
        <p14:creationId xmlns:p14="http://schemas.microsoft.com/office/powerpoint/2010/main" val="390145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2950"/>
            <a:ext cx="4935537" cy="3700463"/>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9540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2950"/>
            <a:ext cx="4935537" cy="3700463"/>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8929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References</a:t>
            </a:r>
          </a:p>
          <a:p>
            <a:pPr marL="225425" marR="0" indent="-225425" algn="l" defTabSz="914400" rtl="0" eaLnBrk="0" fontAlgn="base" latinLnBrk="0" hangingPunct="0">
              <a:lnSpc>
                <a:spcPct val="100000"/>
              </a:lnSpc>
              <a:spcBef>
                <a:spcPct val="30000"/>
              </a:spcBef>
              <a:spcAft>
                <a:spcPct val="0"/>
              </a:spcAft>
              <a:buClrTx/>
              <a:buSzTx/>
              <a:buFontTx/>
              <a:buNone/>
              <a:tabLst/>
              <a:defRPr/>
            </a:pPr>
            <a:r>
              <a:rPr lang="da-DK" dirty="0" smtClean="0"/>
              <a:t>1. Granger CB et al. N Engl J Med 2011;365:981–92</a:t>
            </a:r>
          </a:p>
          <a:p>
            <a:endParaRPr lang="en-GB" dirty="0"/>
          </a:p>
        </p:txBody>
      </p:sp>
      <p:sp>
        <p:nvSpPr>
          <p:cNvPr id="4" name="Slide Number Placeholder 3"/>
          <p:cNvSpPr>
            <a:spLocks noGrp="1"/>
          </p:cNvSpPr>
          <p:nvPr>
            <p:ph type="sldNum" sz="quarter" idx="10"/>
          </p:nvPr>
        </p:nvSpPr>
        <p:spPr/>
        <p:txBody>
          <a:bodyPr/>
          <a:lstStyle/>
          <a:p>
            <a:pPr>
              <a:defRPr/>
            </a:pPr>
            <a:fld id="{3AAC158A-DEE9-4DA3-81A4-360A4B4906FA}" type="slidenum">
              <a:rPr lang="en-GB" smtClean="0"/>
              <a:pPr>
                <a:defRPr/>
              </a:pPr>
              <a:t>3</a:t>
            </a:fld>
            <a:endParaRPr lang="en-GB" dirty="0"/>
          </a:p>
        </p:txBody>
      </p:sp>
    </p:spTree>
    <p:extLst>
      <p:ext uri="{BB962C8B-B14F-4D97-AF65-F5344CB8AC3E}">
        <p14:creationId xmlns:p14="http://schemas.microsoft.com/office/powerpoint/2010/main" val="284756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lvl="1" indent="0" defTabSz="914400">
              <a:buFont typeface="Arial" pitchFamily="34" charset="0"/>
              <a:buNone/>
              <a:defRPr/>
            </a:pPr>
            <a:r>
              <a:rPr lang="en-GB" altLang="ja-JP" sz="1000" dirty="0"/>
              <a:t>Double blinding prevents comparison of new treatment with the existing standard under realistic clinical </a:t>
            </a:r>
            <a:r>
              <a:rPr lang="en-GB" altLang="ja-JP" sz="1000" dirty="0" smtClean="0"/>
              <a:t>conditions.</a:t>
            </a:r>
            <a:endParaRPr lang="en-GB" altLang="ja-JP" sz="1000" dirty="0"/>
          </a:p>
          <a:p>
            <a:pPr marL="0" lvl="1" indent="0" defTabSz="914400">
              <a:buFont typeface="Arial" pitchFamily="34" charset="0"/>
              <a:buNone/>
              <a:defRPr/>
            </a:pPr>
            <a:r>
              <a:rPr lang="en-GB" altLang="ja-JP" sz="1000" dirty="0"/>
              <a:t>Primary analysis conducted on per protocol population (patients who received ≥1 dose of study drug, had no major protocol violation, and were followed up for events while receiving study drug or within 2 days after discontinuation</a:t>
            </a:r>
            <a:r>
              <a:rPr lang="en-GB" altLang="ja-JP" sz="1000" dirty="0" smtClean="0"/>
              <a:t>).</a:t>
            </a:r>
            <a:r>
              <a:rPr lang="en-GB" altLang="ja-JP" sz="1000" baseline="30000" dirty="0" smtClean="0"/>
              <a:t>1</a:t>
            </a:r>
            <a:endParaRPr lang="en-GB" altLang="ja-JP" sz="1000" baseline="30000" dirty="0"/>
          </a:p>
          <a:p>
            <a:pPr marL="0" lvl="1" indent="0" defTabSz="914400">
              <a:buFont typeface="Arial" pitchFamily="34" charset="0"/>
              <a:buNone/>
              <a:defRPr/>
            </a:pPr>
            <a:r>
              <a:rPr lang="en-GB" altLang="ja-JP" sz="1000" dirty="0"/>
              <a:t>FDA: </a:t>
            </a:r>
            <a:r>
              <a:rPr lang="en-GB" altLang="ja-JP" sz="1000" dirty="0" smtClean="0"/>
              <a:t>“[</a:t>
            </a:r>
            <a:r>
              <a:rPr lang="en-GB" altLang="ja-JP" sz="1000" dirty="0"/>
              <a:t>In ROCKET AF] only the on-treatment analyses of the safety and per-protocol populations support superiority… We generally prefer an ITT analysis as the basis of a superiority </a:t>
            </a:r>
            <a:r>
              <a:rPr lang="en-GB" altLang="ja-JP" sz="1000" dirty="0" smtClean="0"/>
              <a:t>claim”.</a:t>
            </a:r>
            <a:r>
              <a:rPr lang="en-GB" altLang="ja-JP" sz="1000" baseline="30000" dirty="0" smtClean="0"/>
              <a:t>2</a:t>
            </a:r>
            <a:endParaRPr lang="en-GB" altLang="ja-JP" sz="1000" baseline="30000" dirty="0"/>
          </a:p>
          <a:p>
            <a:pPr marL="0" indent="0">
              <a:buNone/>
            </a:pPr>
            <a:endParaRPr lang="en-GB" sz="1000" dirty="0" smtClean="0">
              <a:ea typeface="Geneva"/>
            </a:endParaRPr>
          </a:p>
          <a:p>
            <a:pPr marL="0" indent="0">
              <a:buNone/>
            </a:pPr>
            <a:r>
              <a:rPr lang="en-GB" sz="1000" b="1" dirty="0" smtClean="0">
                <a:ea typeface="Geneva"/>
              </a:rPr>
              <a:t>References</a:t>
            </a:r>
          </a:p>
          <a:p>
            <a:pPr marL="228600" indent="-228600">
              <a:buFont typeface="+mj-lt"/>
              <a:buAutoNum type="arabicPeriod"/>
              <a:defRPr/>
            </a:pPr>
            <a:r>
              <a:rPr lang="en-GB" sz="1000" dirty="0"/>
              <a:t>Patel MR et al. N Engl J Med 2011;365:883–91</a:t>
            </a:r>
          </a:p>
          <a:p>
            <a:pPr marL="228600" indent="-228600">
              <a:buFont typeface="+mj-lt"/>
              <a:buAutoNum type="arabicPeriod"/>
              <a:defRPr/>
            </a:pPr>
            <a:r>
              <a:rPr lang="en-GB" sz="1000" dirty="0"/>
              <a:t>FDA Draft Briefing Document for the Cardiovascular and Renal Drugs Advisory Committee (CRDAC). A</a:t>
            </a:r>
            <a:r>
              <a:rPr lang="en-GB" sz="1000" dirty="0" smtClean="0"/>
              <a:t>vailable </a:t>
            </a:r>
            <a:r>
              <a:rPr lang="en-GB" sz="1000" dirty="0"/>
              <a:t>from: </a:t>
            </a:r>
            <a:r>
              <a:rPr lang="en-US" sz="1000" dirty="0">
                <a:hlinkClick r:id="rId3"/>
              </a:rPr>
              <a:t>http://</a:t>
            </a:r>
            <a:r>
              <a:rPr lang="en-US" sz="1000" dirty="0" smtClean="0">
                <a:hlinkClick r:id="rId3"/>
              </a:rPr>
              <a:t>www.fda.gov</a:t>
            </a:r>
            <a:r>
              <a:rPr lang="en-US" sz="1000" dirty="0" smtClean="0"/>
              <a:t> (a</a:t>
            </a:r>
            <a:r>
              <a:rPr lang="en-GB" sz="1000" dirty="0" smtClean="0"/>
              <a:t>ccessed </a:t>
            </a:r>
            <a:r>
              <a:rPr lang="en-GB" sz="1000" dirty="0"/>
              <a:t>Feb </a:t>
            </a:r>
            <a:r>
              <a:rPr lang="en-GB" sz="1000" dirty="0" smtClean="0"/>
              <a:t>2015</a:t>
            </a:r>
            <a:r>
              <a:rPr lang="en-GB" sz="1000" dirty="0"/>
              <a:t>)</a:t>
            </a:r>
          </a:p>
          <a:p>
            <a:pPr marL="228600" indent="-228600">
              <a:buAutoNum type="arabicPeriod"/>
            </a:pPr>
            <a:endParaRPr lang="en-GB" sz="1000" dirty="0"/>
          </a:p>
        </p:txBody>
      </p:sp>
      <p:sp>
        <p:nvSpPr>
          <p:cNvPr id="4" name="Slide Number Placeholder 3"/>
          <p:cNvSpPr>
            <a:spLocks noGrp="1"/>
          </p:cNvSpPr>
          <p:nvPr>
            <p:ph type="sldNum" sz="quarter" idx="10"/>
          </p:nvPr>
        </p:nvSpPr>
        <p:spPr/>
        <p:txBody>
          <a:bodyPr/>
          <a:lstStyle/>
          <a:p>
            <a:fld id="{7A5958D8-5BD3-4751-9001-1B2A7AD3C777}"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707725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References</a:t>
            </a:r>
          </a:p>
          <a:p>
            <a:pPr marL="225425" marR="0" indent="-225425" algn="l" defTabSz="914400" rtl="0" eaLnBrk="0" fontAlgn="base" latinLnBrk="0" hangingPunct="0">
              <a:lnSpc>
                <a:spcPct val="100000"/>
              </a:lnSpc>
              <a:spcBef>
                <a:spcPct val="30000"/>
              </a:spcBef>
              <a:spcAft>
                <a:spcPct val="0"/>
              </a:spcAft>
              <a:buClrTx/>
              <a:buSzTx/>
              <a:buFontTx/>
              <a:buNone/>
              <a:tabLst/>
              <a:defRPr/>
            </a:pPr>
            <a:r>
              <a:rPr lang="en-GB" altLang="en-US" dirty="0" smtClean="0"/>
              <a:t>1. Connolly SJ et al. N Engl J Med 2009;361:1139–51</a:t>
            </a:r>
            <a:endParaRPr lang="en-GB" dirty="0" smtClean="0"/>
          </a:p>
        </p:txBody>
      </p:sp>
      <p:sp>
        <p:nvSpPr>
          <p:cNvPr id="4" name="Slide Number Placeholder 3"/>
          <p:cNvSpPr>
            <a:spLocks noGrp="1"/>
          </p:cNvSpPr>
          <p:nvPr>
            <p:ph type="sldNum" sz="quarter" idx="10"/>
          </p:nvPr>
        </p:nvSpPr>
        <p:spPr/>
        <p:txBody>
          <a:bodyPr/>
          <a:lstStyle/>
          <a:p>
            <a:pPr>
              <a:defRPr/>
            </a:pPr>
            <a:fld id="{3AAC158A-DEE9-4DA3-81A4-360A4B4906FA}" type="slidenum">
              <a:rPr lang="en-GB" smtClean="0"/>
              <a:pPr>
                <a:defRPr/>
              </a:pPr>
              <a:t>5</a:t>
            </a:fld>
            <a:endParaRPr lang="en-GB" dirty="0"/>
          </a:p>
        </p:txBody>
      </p:sp>
    </p:spTree>
    <p:extLst>
      <p:ext uri="{BB962C8B-B14F-4D97-AF65-F5344CB8AC3E}">
        <p14:creationId xmlns:p14="http://schemas.microsoft.com/office/powerpoint/2010/main" val="424625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42950"/>
            <a:ext cx="4935537" cy="3700463"/>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8929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Net clinical benefit assessed</a:t>
            </a:r>
            <a:r>
              <a:rPr lang="en-GB" b="1" baseline="0" dirty="0" smtClean="0"/>
              <a:t> as </a:t>
            </a:r>
            <a:r>
              <a:rPr lang="de-DE" b="1" dirty="0" smtClean="0"/>
              <a:t>ischaemic stroke equivalent (95% CI)</a:t>
            </a:r>
          </a:p>
          <a:p>
            <a:r>
              <a:rPr lang="de-DE" b="0" dirty="0" smtClean="0"/>
              <a:t>Dabigatran</a:t>
            </a:r>
            <a:r>
              <a:rPr lang="de-DE" b="0" baseline="0" dirty="0" smtClean="0"/>
              <a:t> 150 mg BID vs warfarin: </a:t>
            </a:r>
            <a:r>
              <a:rPr lang="de-DE" b="0" baseline="0" dirty="0" smtClean="0">
                <a:latin typeface="Arial"/>
                <a:cs typeface="Arial"/>
              </a:rPr>
              <a:t>–</a:t>
            </a:r>
            <a:r>
              <a:rPr lang="de-DE" b="0" baseline="0" dirty="0" smtClean="0"/>
              <a:t>1.08 (</a:t>
            </a:r>
            <a:r>
              <a:rPr lang="de-DE" b="0" baseline="0" dirty="0" smtClean="0">
                <a:latin typeface="Arial"/>
                <a:cs typeface="Arial"/>
              </a:rPr>
              <a:t>–</a:t>
            </a:r>
            <a:r>
              <a:rPr lang="de-DE" b="0" baseline="0" dirty="0" smtClean="0"/>
              <a:t>1.86 to </a:t>
            </a:r>
            <a:r>
              <a:rPr lang="de-DE" b="0" baseline="0" dirty="0" smtClean="0">
                <a:latin typeface="Arial"/>
                <a:cs typeface="Arial"/>
              </a:rPr>
              <a:t>–</a:t>
            </a:r>
            <a:r>
              <a:rPr lang="de-DE" b="0" baseline="0" dirty="0" smtClean="0"/>
              <a:t>0.34), P=0.01</a:t>
            </a:r>
            <a:endParaRPr lang="en-GB" b="0" baseline="0" dirty="0" smtClean="0"/>
          </a:p>
          <a:p>
            <a:pPr marL="225425" marR="0" indent="-225425" algn="l" defTabSz="914400" rtl="0" eaLnBrk="0" fontAlgn="base" latinLnBrk="0" hangingPunct="0">
              <a:lnSpc>
                <a:spcPct val="100000"/>
              </a:lnSpc>
              <a:spcBef>
                <a:spcPct val="30000"/>
              </a:spcBef>
              <a:spcAft>
                <a:spcPct val="0"/>
              </a:spcAft>
              <a:buClrTx/>
              <a:buSzTx/>
              <a:buFontTx/>
              <a:buNone/>
              <a:tabLst/>
              <a:defRPr/>
            </a:pPr>
            <a:r>
              <a:rPr lang="de-DE" b="0" dirty="0" smtClean="0"/>
              <a:t>Dabigatran</a:t>
            </a:r>
            <a:r>
              <a:rPr lang="de-DE" b="0" baseline="0" dirty="0" smtClean="0"/>
              <a:t> 110 mg BID vs warfarin: </a:t>
            </a:r>
            <a:r>
              <a:rPr lang="de-DE" b="0" baseline="0" dirty="0" smtClean="0">
                <a:latin typeface="Arial"/>
                <a:cs typeface="Arial"/>
              </a:rPr>
              <a:t>–</a:t>
            </a:r>
            <a:r>
              <a:rPr lang="de-DE" b="0" baseline="0" dirty="0" smtClean="0"/>
              <a:t>0.92 (</a:t>
            </a:r>
            <a:r>
              <a:rPr lang="de-DE" b="0" baseline="0" dirty="0" smtClean="0">
                <a:latin typeface="Arial"/>
                <a:cs typeface="Arial"/>
              </a:rPr>
              <a:t>–</a:t>
            </a:r>
            <a:r>
              <a:rPr lang="de-DE" b="0" baseline="0" dirty="0" smtClean="0"/>
              <a:t>1.74 to </a:t>
            </a:r>
            <a:r>
              <a:rPr lang="de-DE" b="0" baseline="0" dirty="0" smtClean="0">
                <a:latin typeface="Arial"/>
                <a:cs typeface="Arial"/>
              </a:rPr>
              <a:t>–</a:t>
            </a:r>
            <a:r>
              <a:rPr lang="de-DE" b="0" baseline="0" dirty="0" smtClean="0"/>
              <a:t>0.21), P=0.02</a:t>
            </a:r>
            <a:endParaRPr lang="en-GB" b="0" dirty="0" smtClean="0"/>
          </a:p>
          <a:p>
            <a:pPr marL="225425" marR="0" indent="-225425" algn="l" defTabSz="914400" rtl="0" eaLnBrk="0" fontAlgn="base" latinLnBrk="0" hangingPunct="0">
              <a:lnSpc>
                <a:spcPct val="100000"/>
              </a:lnSpc>
              <a:spcBef>
                <a:spcPct val="30000"/>
              </a:spcBef>
              <a:spcAft>
                <a:spcPct val="0"/>
              </a:spcAft>
              <a:buClrTx/>
              <a:buSzTx/>
              <a:buFontTx/>
              <a:buNone/>
              <a:tabLst/>
              <a:defRPr/>
            </a:pPr>
            <a:r>
              <a:rPr lang="de-DE" b="0" dirty="0" smtClean="0"/>
              <a:t>Dabigatran</a:t>
            </a:r>
            <a:r>
              <a:rPr lang="de-DE" b="0" baseline="0" dirty="0" smtClean="0"/>
              <a:t> 150 mg BID vs dabigatran 110 mg BID: </a:t>
            </a:r>
            <a:r>
              <a:rPr lang="de-DE" b="0" baseline="0" dirty="0" smtClean="0">
                <a:latin typeface="Arial"/>
                <a:cs typeface="Arial"/>
              </a:rPr>
              <a:t>–</a:t>
            </a:r>
            <a:r>
              <a:rPr lang="de-DE" b="0" baseline="0" dirty="0" smtClean="0"/>
              <a:t>0.16 (</a:t>
            </a:r>
            <a:r>
              <a:rPr lang="de-DE" b="0" baseline="0" dirty="0" smtClean="0">
                <a:latin typeface="Arial"/>
                <a:cs typeface="Arial"/>
              </a:rPr>
              <a:t>–</a:t>
            </a:r>
            <a:r>
              <a:rPr lang="de-DE" b="0" baseline="0" dirty="0" smtClean="0"/>
              <a:t>0.80 to 0.43), P=0.60</a:t>
            </a:r>
            <a:endParaRPr lang="en-GB" b="0" dirty="0" smtClean="0"/>
          </a:p>
          <a:p>
            <a:endParaRPr lang="en-GB" b="0" dirty="0" smtClean="0"/>
          </a:p>
          <a:p>
            <a:r>
              <a:rPr lang="en-GB" b="1" dirty="0" smtClean="0"/>
              <a:t>References</a:t>
            </a:r>
          </a:p>
          <a:p>
            <a:pPr marL="228600" indent="-228600">
              <a:buFont typeface="+mj-lt"/>
              <a:buAutoNum type="arabicPeriod"/>
            </a:pPr>
            <a:r>
              <a:rPr lang="de-DE" dirty="0" smtClean="0"/>
              <a:t>Eikelboom JW et al. J Am Coll Cariol 2013:62;900</a:t>
            </a:r>
            <a:r>
              <a:rPr lang="de-DE" baseline="0" dirty="0" smtClean="0"/>
              <a:t>–8</a:t>
            </a:r>
            <a:endParaRPr lang="en-GB" dirty="0"/>
          </a:p>
        </p:txBody>
      </p:sp>
      <p:sp>
        <p:nvSpPr>
          <p:cNvPr id="4" name="Slide Number Placeholder 3"/>
          <p:cNvSpPr>
            <a:spLocks noGrp="1"/>
          </p:cNvSpPr>
          <p:nvPr>
            <p:ph type="sldNum" sz="quarter" idx="10"/>
          </p:nvPr>
        </p:nvSpPr>
        <p:spPr/>
        <p:txBody>
          <a:bodyPr/>
          <a:lstStyle/>
          <a:p>
            <a:pPr>
              <a:defRPr/>
            </a:pPr>
            <a:fld id="{3AAC158A-DEE9-4DA3-81A4-360A4B4906FA}" type="slidenum">
              <a:rPr lang="en-GB" smtClean="0"/>
              <a:pPr>
                <a:defRPr/>
              </a:pPr>
              <a:t>8</a:t>
            </a:fld>
            <a:endParaRPr lang="en-GB" dirty="0"/>
          </a:p>
        </p:txBody>
      </p:sp>
    </p:spTree>
    <p:extLst>
      <p:ext uri="{BB962C8B-B14F-4D97-AF65-F5344CB8AC3E}">
        <p14:creationId xmlns:p14="http://schemas.microsoft.com/office/powerpoint/2010/main" val="144640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Tahoma" panose="020B0604030504040204" pitchFamily="34" charset="0"/>
                <a:ea typeface="Tahoma" panose="020B0604030504040204" pitchFamily="34" charset="0"/>
                <a:cs typeface="Tahoma" panose="020B0604030504040204" pitchFamily="34" charset="0"/>
              </a:rPr>
              <a:t>A non-significant reduction in stroke or SE was achieved with dabigatran </a:t>
            </a:r>
            <a:br>
              <a:rPr lang="en-GB" baseline="0" dirty="0" smtClean="0">
                <a:latin typeface="Tahoma" panose="020B0604030504040204" pitchFamily="34" charset="0"/>
                <a:ea typeface="Tahoma" panose="020B0604030504040204" pitchFamily="34" charset="0"/>
                <a:cs typeface="Tahoma" panose="020B0604030504040204" pitchFamily="34" charset="0"/>
              </a:rPr>
            </a:br>
            <a:r>
              <a:rPr lang="en-GB" baseline="0" dirty="0" smtClean="0">
                <a:latin typeface="Tahoma" panose="020B0604030504040204" pitchFamily="34" charset="0"/>
                <a:ea typeface="Tahoma" panose="020B0604030504040204" pitchFamily="34" charset="0"/>
                <a:cs typeface="Tahoma" panose="020B0604030504040204" pitchFamily="34" charset="0"/>
              </a:rPr>
              <a:t>110 mg BID vs warfarin, driven by a similar rate of ischaemic stroke and a significant 69% reduction in haemorrhagic stroke vs warfarin. This positive efficacy profile is further supported by a non-significant numerical reduction in vascular mortality with dabigatran 110 mg BID vs warfarin.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Tahoma" panose="020B0604030504040204" pitchFamily="34" charset="0"/>
              <a:ea typeface="Tahoma" panose="020B0604030504040204" pitchFamily="34" charset="0"/>
              <a:cs typeface="Tahoma" panose="020B0604030504040204" pitchFamily="34" charset="0"/>
            </a:endParaRPr>
          </a:p>
          <a:p>
            <a:r>
              <a:rPr lang="en-GB" baseline="0" dirty="0" smtClean="0">
                <a:latin typeface="Tahoma" panose="020B0604030504040204" pitchFamily="34" charset="0"/>
                <a:ea typeface="Tahoma" panose="020B0604030504040204" pitchFamily="34" charset="0"/>
                <a:cs typeface="Tahoma" panose="020B0604030504040204" pitchFamily="34" charset="0"/>
              </a:rPr>
              <a:t>As with the positive results for dabigatran 150 mg BID, results for dabigatran 110 mg BID are largely consistent across patient subgroups, including those with prior stroke and patients well-controlled on warfarin.</a:t>
            </a:r>
            <a:endParaRPr lang="en-GB" dirty="0" smtClean="0">
              <a:latin typeface="Tahoma" panose="020B0604030504040204" pitchFamily="34" charset="0"/>
              <a:ea typeface="Tahoma" panose="020B0604030504040204" pitchFamily="34" charset="0"/>
              <a:cs typeface="Tahoma" panose="020B0604030504040204" pitchFamily="34" charset="0"/>
            </a:endParaRPr>
          </a:p>
          <a:p>
            <a:endParaRPr lang="en-GB" dirty="0" smtClean="0">
              <a:latin typeface="Tahoma" panose="020B0604030504040204" pitchFamily="34" charset="0"/>
              <a:ea typeface="Tahoma" panose="020B0604030504040204" pitchFamily="34" charset="0"/>
              <a:cs typeface="Tahoma" panose="020B0604030504040204" pitchFamily="34" charset="0"/>
            </a:endParaRPr>
          </a:p>
          <a:p>
            <a:r>
              <a:rPr kumimoji="1" lang="en-GB" sz="1200" b="1"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References</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dirty="0" smtClean="0">
                <a:latin typeface="Tahoma" panose="020B0604030504040204" pitchFamily="34" charset="0"/>
                <a:ea typeface="Tahoma" panose="020B0604030504040204" pitchFamily="34" charset="0"/>
                <a:cs typeface="Tahoma" panose="020B0604030504040204" pitchFamily="34" charset="0"/>
              </a:rPr>
              <a:t>Connolly SJ et al. N Engl J Med 2009;361:1139–51; </a:t>
            </a:r>
            <a:r>
              <a:rPr lang="en-US" sz="1200" b="0" dirty="0" smtClean="0">
                <a:latin typeface="Tahoma" panose="020B0604030504040204" pitchFamily="34" charset="0"/>
                <a:ea typeface="Tahoma" panose="020B0604030504040204" pitchFamily="34" charset="0"/>
                <a:cs typeface="Tahoma" panose="020B0604030504040204" pitchFamily="34" charset="0"/>
              </a:rPr>
              <a:t>Connolly SJ et al. N Engl J Med 2010;363:1875–6; </a:t>
            </a:r>
            <a:r>
              <a:rPr lang="en-US" sz="1200" dirty="0" smtClean="0">
                <a:latin typeface="Tahoma" panose="020B0604030504040204" pitchFamily="34" charset="0"/>
                <a:ea typeface="Tahoma" panose="020B0604030504040204" pitchFamily="34" charset="0"/>
                <a:cs typeface="Tahoma" panose="020B0604030504040204" pitchFamily="34" charset="0"/>
              </a:rPr>
              <a:t>Connolly SJ et al. N Engl J Med 2014: </a:t>
            </a:r>
            <a:r>
              <a:rPr lang="en-US" dirty="0" smtClean="0">
                <a:latin typeface="Tahoma" panose="020B0604030504040204" pitchFamily="34" charset="0"/>
                <a:ea typeface="Tahoma" panose="020B0604030504040204" pitchFamily="34" charset="0"/>
                <a:cs typeface="Tahoma" panose="020B0604030504040204" pitchFamily="34" charset="0"/>
              </a:rPr>
              <a:t>doi</a:t>
            </a:r>
            <a:r>
              <a:rPr lang="en-US" sz="1200" dirty="0" smtClean="0">
                <a:latin typeface="Tahoma" panose="020B0604030504040204" pitchFamily="34" charset="0"/>
                <a:ea typeface="Tahoma" panose="020B0604030504040204" pitchFamily="34" charset="0"/>
                <a:cs typeface="Tahoma" panose="020B0604030504040204" pitchFamily="34" charset="0"/>
              </a:rPr>
              <a:t> 10.1056/NEJMc1407908; Pradaxa</a:t>
            </a:r>
            <a:r>
              <a:rPr lang="en-US" sz="1200" b="0" baseline="30000" dirty="0" smtClean="0">
                <a:latin typeface="Tahoma" panose="020B0604030504040204" pitchFamily="34" charset="0"/>
                <a:ea typeface="Tahoma" panose="020B0604030504040204" pitchFamily="34" charset="0"/>
                <a:cs typeface="Tahoma" panose="020B0604030504040204" pitchFamily="34" charset="0"/>
              </a:rPr>
              <a:t>®</a:t>
            </a:r>
            <a:r>
              <a:rPr lang="en-US" sz="1200" b="0" dirty="0" smtClean="0">
                <a:latin typeface="Tahoma" panose="020B0604030504040204" pitchFamily="34" charset="0"/>
                <a:ea typeface="Tahoma" panose="020B0604030504040204" pitchFamily="34" charset="0"/>
                <a:cs typeface="Tahoma" panose="020B0604030504040204" pitchFamily="34" charset="0"/>
              </a:rPr>
              <a:t>: EU SPC, 2014</a:t>
            </a:r>
            <a:endParaRPr lang="en-GB" sz="1200" b="0" dirty="0" smtClean="0">
              <a:latin typeface="Tahoma" panose="020B0604030504040204" pitchFamily="34" charset="0"/>
              <a:ea typeface="Tahoma" panose="020B0604030504040204" pitchFamily="34" charset="0"/>
              <a:cs typeface="Tahoma" panose="020B0604030504040204" pitchFamily="34" charset="0"/>
            </a:endParaRPr>
          </a:p>
          <a:p>
            <a:endParaRPr lang="en-GB" dirty="0" smtClean="0">
              <a:latin typeface="Tahoma" panose="020B0604030504040204" pitchFamily="34" charset="0"/>
              <a:ea typeface="Tahoma" panose="020B0604030504040204" pitchFamily="34" charset="0"/>
              <a:cs typeface="Tahoma" panose="020B0604030504040204" pitchFamily="34" charset="0"/>
            </a:endParaRPr>
          </a:p>
        </p:txBody>
      </p:sp>
      <p:sp>
        <p:nvSpPr>
          <p:cNvPr id="216068"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152949-7851-45C6-9699-E0FB5539168C}" type="slidenum">
              <a:rPr lang="en-GB" smtClean="0">
                <a:solidFill>
                  <a:prstClr val="white"/>
                </a:solidFill>
                <a:ea typeface="ＭＳ Ｐゴシック" charset="-128"/>
              </a:rPr>
              <a:pPr/>
              <a:t>9</a:t>
            </a:fld>
            <a:endParaRPr lang="en-GB" dirty="0" smtClean="0">
              <a:solidFill>
                <a:prstClr val="white"/>
              </a:solidFill>
              <a:ea typeface="ＭＳ Ｐゴシック" charset="-128"/>
            </a:endParaRPr>
          </a:p>
        </p:txBody>
      </p:sp>
      <p:sp>
        <p:nvSpPr>
          <p:cNvPr id="5" name="Slide Number Placeholder 3"/>
          <p:cNvSpPr txBox="1">
            <a:spLocks/>
          </p:cNvSpPr>
          <p:nvPr/>
        </p:nvSpPr>
        <p:spPr>
          <a:xfrm>
            <a:off x="3852016" y="9380537"/>
            <a:ext cx="2945659"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CFF67B74-0493-46E1-9893-A9F32C44B5C3}" type="slidenum">
              <a:rPr lang="en-US" altLang="ja-JP" smtClean="0">
                <a:solidFill>
                  <a:srgbClr val="1F497D"/>
                </a:solidFill>
                <a:latin typeface="Tahoma" pitchFamily="34" charset="0"/>
              </a:rPr>
              <a:pPr fontAlgn="auto">
                <a:spcBef>
                  <a:spcPts val="0"/>
                </a:spcBef>
                <a:spcAft>
                  <a:spcPts val="0"/>
                </a:spcAft>
              </a:pPr>
              <a:t>9</a:t>
            </a:fld>
            <a:endParaRPr lang="en-US" altLang="ja-JP" dirty="0">
              <a:solidFill>
                <a:srgbClr val="1F497D"/>
              </a:solidFill>
              <a:latin typeface="Tahoma" pitchFamily="34" charset="0"/>
            </a:endParaRPr>
          </a:p>
        </p:txBody>
      </p:sp>
    </p:spTree>
    <p:extLst>
      <p:ext uri="{BB962C8B-B14F-4D97-AF65-F5344CB8AC3E}">
        <p14:creationId xmlns:p14="http://schemas.microsoft.com/office/powerpoint/2010/main" val="2824314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In addition to the positive efficacy</a:t>
            </a:r>
            <a:r>
              <a:rPr lang="en-GB" baseline="0" dirty="0" smtClean="0">
                <a:latin typeface="Tahoma" panose="020B0604030504040204" pitchFamily="34" charset="0"/>
                <a:ea typeface="Tahoma" panose="020B0604030504040204" pitchFamily="34" charset="0"/>
                <a:cs typeface="Tahoma" panose="020B0604030504040204" pitchFamily="34" charset="0"/>
              </a:rPr>
              <a:t> outcomes seen with both dabigatran </a:t>
            </a:r>
            <a:br>
              <a:rPr lang="en-GB" baseline="0" dirty="0" smtClean="0">
                <a:latin typeface="Tahoma" panose="020B0604030504040204" pitchFamily="34" charset="0"/>
                <a:ea typeface="Tahoma" panose="020B0604030504040204" pitchFamily="34" charset="0"/>
                <a:cs typeface="Tahoma" panose="020B0604030504040204" pitchFamily="34" charset="0"/>
              </a:rPr>
            </a:br>
            <a:r>
              <a:rPr lang="en-GB" baseline="0" dirty="0" smtClean="0">
                <a:latin typeface="Tahoma" panose="020B0604030504040204" pitchFamily="34" charset="0"/>
                <a:ea typeface="Tahoma" panose="020B0604030504040204" pitchFamily="34" charset="0"/>
                <a:cs typeface="Tahoma" panose="020B0604030504040204" pitchFamily="34" charset="0"/>
              </a:rPr>
              <a:t>150 mg BID and 110 mg BID, the RE-LY</a:t>
            </a:r>
            <a:r>
              <a:rPr lang="en-US" altLang="ja-JP" baseline="30000" dirty="0" smtClean="0">
                <a:latin typeface="Tahoma" panose="020B0604030504040204" pitchFamily="34" charset="0"/>
                <a:ea typeface="Tahoma" panose="020B0604030504040204" pitchFamily="34" charset="0"/>
                <a:cs typeface="Tahoma" panose="020B0604030504040204" pitchFamily="34" charset="0"/>
              </a:rPr>
              <a:t>®</a:t>
            </a:r>
            <a:r>
              <a:rPr lang="en-GB" baseline="0" dirty="0" smtClean="0">
                <a:latin typeface="Tahoma" panose="020B0604030504040204" pitchFamily="34" charset="0"/>
                <a:ea typeface="Tahoma" panose="020B0604030504040204" pitchFamily="34" charset="0"/>
                <a:cs typeface="Tahoma" panose="020B0604030504040204" pitchFamily="34" charset="0"/>
              </a:rPr>
              <a:t> trial confirmed the positive safety profile of both dabigatran doses in the global population. </a:t>
            </a:r>
          </a:p>
          <a:p>
            <a:endParaRPr lang="en-GB" baseline="0" dirty="0" smtClean="0">
              <a:latin typeface="Tahoma" panose="020B0604030504040204" pitchFamily="34" charset="0"/>
              <a:ea typeface="Tahoma" panose="020B0604030504040204" pitchFamily="34" charset="0"/>
              <a:cs typeface="Tahoma" panose="020B0604030504040204" pitchFamily="34" charset="0"/>
            </a:endParaRPr>
          </a:p>
          <a:p>
            <a:r>
              <a:rPr lang="en-GB" baseline="0" dirty="0" smtClean="0">
                <a:latin typeface="Tahoma" panose="020B0604030504040204" pitchFamily="34" charset="0"/>
                <a:ea typeface="Tahoma" panose="020B0604030504040204" pitchFamily="34" charset="0"/>
                <a:cs typeface="Tahoma" panose="020B0604030504040204" pitchFamily="34" charset="0"/>
              </a:rPr>
              <a:t>A significant reduction in intracranial haemorrhage (ICH), the most feared bleeding complication of anticoagulant therapy, was achieved with both doses of dabigatran vs warfarin. As 1.5% of patients receiving warfarin experience an intracranial bleed, with a higher risk in Asia, the superior data for dabigatran provide reassurance for both patients and physicians. The positive safety profile of both dabigatran doses is supported by a significant reduction in life-threatening bleeding with both doses of dabigatran, and reductions in major bleeding (significant 20% reduction with dabigatran 110 mg BID and non-significant numerical reduction with dabigatran 150 mg BID) compared with warfarin. Although an increase in gastrointestinal (GI) bleeding was noted with dabigatran 150 mg BID, these events were largely minor and should be viewed in the context of the significant reductions in both ICH and life-threatening bleeding.</a:t>
            </a:r>
          </a:p>
          <a:p>
            <a:endParaRPr lang="en-GB" dirty="0" smtClean="0">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Tahoma" panose="020B0604030504040204" pitchFamily="34" charset="0"/>
                <a:ea typeface="Tahoma" panose="020B0604030504040204" pitchFamily="34" charset="0"/>
                <a:cs typeface="Tahoma" panose="020B0604030504040204" pitchFamily="34" charset="0"/>
              </a:rPr>
              <a:t>This excellent safety profile is highly consistent across age groups, providing further reassurance for anticoagulation for stroke prevention in AF.</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Tahoma" panose="020B0604030504040204" pitchFamily="34" charset="0"/>
              <a:ea typeface="Tahoma" panose="020B0604030504040204" pitchFamily="34" charset="0"/>
              <a:cs typeface="Tahoma" panose="020B0604030504040204" pitchFamily="34" charset="0"/>
            </a:endParaRPr>
          </a:p>
          <a:p>
            <a:r>
              <a:rPr kumimoji="1" lang="en-GB" sz="1200" b="1"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References</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dirty="0" smtClean="0">
                <a:latin typeface="Tahoma" panose="020B0604030504040204" pitchFamily="34" charset="0"/>
                <a:ea typeface="Tahoma" panose="020B0604030504040204" pitchFamily="34" charset="0"/>
                <a:cs typeface="Tahoma" panose="020B0604030504040204" pitchFamily="34" charset="0"/>
              </a:rPr>
              <a:t>Connolly SJ et al. N Engl J Med 2009;361:1139–51; </a:t>
            </a:r>
            <a:r>
              <a:rPr lang="en-US" sz="1200" b="0" dirty="0" smtClean="0">
                <a:latin typeface="Tahoma" panose="020B0604030504040204" pitchFamily="34" charset="0"/>
                <a:ea typeface="Tahoma" panose="020B0604030504040204" pitchFamily="34" charset="0"/>
                <a:cs typeface="Tahoma" panose="020B0604030504040204" pitchFamily="34" charset="0"/>
              </a:rPr>
              <a:t>Connolly SJ et al. N Engl J Med 2010;363:1875–6; </a:t>
            </a:r>
            <a:r>
              <a:rPr lang="en-US" sz="1200" dirty="0" smtClean="0">
                <a:latin typeface="Tahoma" panose="020B0604030504040204" pitchFamily="34" charset="0"/>
                <a:ea typeface="Tahoma" panose="020B0604030504040204" pitchFamily="34" charset="0"/>
                <a:cs typeface="Tahoma" panose="020B0604030504040204" pitchFamily="34" charset="0"/>
              </a:rPr>
              <a:t>Connolly SJ et al. N Engl J Med 2014: doi 10.1056/NEJMc1407908; Pradaxa</a:t>
            </a:r>
            <a:r>
              <a:rPr lang="en-US" sz="1200" b="0" baseline="30000" dirty="0" smtClean="0">
                <a:latin typeface="Tahoma" panose="020B0604030504040204" pitchFamily="34" charset="0"/>
                <a:ea typeface="Tahoma" panose="020B0604030504040204" pitchFamily="34" charset="0"/>
                <a:cs typeface="Tahoma" panose="020B0604030504040204" pitchFamily="34" charset="0"/>
              </a:rPr>
              <a:t>®</a:t>
            </a:r>
            <a:r>
              <a:rPr lang="en-US" sz="1200" b="0" dirty="0" smtClean="0">
                <a:latin typeface="Tahoma" panose="020B0604030504040204" pitchFamily="34" charset="0"/>
                <a:ea typeface="Tahoma" panose="020B0604030504040204" pitchFamily="34" charset="0"/>
                <a:cs typeface="Tahoma" panose="020B0604030504040204" pitchFamily="34" charset="0"/>
              </a:rPr>
              <a:t>: EU SPC, 2014</a:t>
            </a:r>
            <a:endParaRPr lang="en-GB" sz="1200" b="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p>
            <a:fld id="{356A11B4-532C-4893-82EB-FC3894621C5F}" type="slidenum">
              <a:rPr lang="en-US">
                <a:solidFill>
                  <a:srgbClr val="1F497D"/>
                </a:solidFill>
                <a:latin typeface="Tahoma" pitchFamily="34" charset="0"/>
                <a:ea typeface="ＭＳ Ｐゴシック" pitchFamily="34" charset="-128"/>
              </a:rPr>
              <a:pPr/>
              <a:t>10</a:t>
            </a:fld>
            <a:endParaRPr lang="en-US" dirty="0">
              <a:solidFill>
                <a:srgbClr val="1F497D"/>
              </a:solidFill>
              <a:latin typeface="Tahoma" pitchFamily="34" charset="0"/>
              <a:ea typeface="ＭＳ Ｐゴシック" pitchFamily="34" charset="-128"/>
            </a:endParaRPr>
          </a:p>
        </p:txBody>
      </p:sp>
    </p:spTree>
    <p:extLst>
      <p:ext uri="{BB962C8B-B14F-4D97-AF65-F5344CB8AC3E}">
        <p14:creationId xmlns:p14="http://schemas.microsoft.com/office/powerpoint/2010/main" val="3515394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86967"/>
            <a:ext cx="7772400" cy="1470025"/>
          </a:xfrm>
        </p:spPr>
        <p:txBody>
          <a:bodyPr/>
          <a:lstStyle>
            <a:lvl1pPr>
              <a:defRPr>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GB" dirty="0"/>
          </a:p>
        </p:txBody>
      </p:sp>
      <p:sp>
        <p:nvSpPr>
          <p:cNvPr id="6" name="Subtitle 2"/>
          <p:cNvSpPr>
            <a:spLocks noGrp="1"/>
          </p:cNvSpPr>
          <p:nvPr>
            <p:ph type="subTitle" idx="1" hasCustomPrompt="1"/>
          </p:nvPr>
        </p:nvSpPr>
        <p:spPr>
          <a:xfrm>
            <a:off x="1710000" y="3764632"/>
            <a:ext cx="5724000" cy="816496"/>
          </a:xfrm>
        </p:spPr>
        <p:txBody>
          <a:bodyPr>
            <a:noAutofit/>
          </a:bodyPr>
          <a:lstStyle>
            <a:lvl1pPr marL="0" indent="0" algn="ctr">
              <a:buNone/>
              <a:defRPr sz="3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GB" dirty="0"/>
          </a:p>
        </p:txBody>
      </p:sp>
      <p:sp>
        <p:nvSpPr>
          <p:cNvPr id="8" name="Text Placeholder 7"/>
          <p:cNvSpPr>
            <a:spLocks noGrp="1"/>
          </p:cNvSpPr>
          <p:nvPr>
            <p:ph type="body" sz="quarter" idx="10" hasCustomPrompt="1"/>
          </p:nvPr>
        </p:nvSpPr>
        <p:spPr>
          <a:xfrm>
            <a:off x="1709558" y="4653136"/>
            <a:ext cx="5724884" cy="1296120"/>
          </a:xfrm>
        </p:spPr>
        <p:txBody>
          <a:bodyPr anchor="ctr" anchorCtr="0">
            <a:normAutofit/>
          </a:bodyPr>
          <a:lstStyle>
            <a:lvl1pPr algn="ctr">
              <a:buNone/>
              <a:defRPr sz="2400" baseline="0">
                <a:solidFill>
                  <a:schemeClr val="bg1">
                    <a:lumMod val="85000"/>
                  </a:schemeClr>
                </a:solidFill>
                <a:latin typeface="Arial" pitchFamily="34" charset="0"/>
                <a:cs typeface="Arial" pitchFamily="34" charset="0"/>
              </a:defRPr>
            </a:lvl1pPr>
          </a:lstStyle>
          <a:p>
            <a:pPr lvl="0"/>
            <a:r>
              <a:rPr lang="en-GB" dirty="0" smtClean="0"/>
              <a:t>Further text</a:t>
            </a:r>
            <a:endParaRPr lang="en-GB" dirty="0"/>
          </a:p>
        </p:txBody>
      </p:sp>
    </p:spTree>
    <p:extLst>
      <p:ext uri="{BB962C8B-B14F-4D97-AF65-F5344CB8AC3E}">
        <p14:creationId xmlns:p14="http://schemas.microsoft.com/office/powerpoint/2010/main" val="1565119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886967"/>
            <a:ext cx="7772400" cy="1470025"/>
          </a:xfrm>
        </p:spPr>
        <p:txBody>
          <a:bodyPr/>
          <a:lstStyle>
            <a:lvl1pPr>
              <a:defRPr>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GB" dirty="0"/>
          </a:p>
        </p:txBody>
      </p:sp>
      <p:sp>
        <p:nvSpPr>
          <p:cNvPr id="4" name="Subtitle 2"/>
          <p:cNvSpPr>
            <a:spLocks noGrp="1"/>
          </p:cNvSpPr>
          <p:nvPr>
            <p:ph type="subTitle" idx="1" hasCustomPrompt="1"/>
          </p:nvPr>
        </p:nvSpPr>
        <p:spPr>
          <a:xfrm>
            <a:off x="1710000" y="3764632"/>
            <a:ext cx="5724000" cy="816496"/>
          </a:xfrm>
        </p:spPr>
        <p:txBody>
          <a:bodyPr>
            <a:noAutofit/>
          </a:bodyPr>
          <a:lstStyle>
            <a:lvl1pPr marL="0" indent="0" algn="ctr">
              <a:buNone/>
              <a:defRPr sz="3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GB" dirty="0"/>
          </a:p>
        </p:txBody>
      </p:sp>
      <p:sp>
        <p:nvSpPr>
          <p:cNvPr id="5" name="Text Placeholder 7"/>
          <p:cNvSpPr>
            <a:spLocks noGrp="1"/>
          </p:cNvSpPr>
          <p:nvPr>
            <p:ph type="body" sz="quarter" idx="10" hasCustomPrompt="1"/>
          </p:nvPr>
        </p:nvSpPr>
        <p:spPr>
          <a:xfrm>
            <a:off x="1709558" y="4653136"/>
            <a:ext cx="5724884" cy="1296120"/>
          </a:xfrm>
        </p:spPr>
        <p:txBody>
          <a:bodyPr anchor="ctr" anchorCtr="0">
            <a:normAutofit/>
          </a:bodyPr>
          <a:lstStyle>
            <a:lvl1pPr algn="ctr">
              <a:buNone/>
              <a:defRPr sz="2400" baseline="0">
                <a:solidFill>
                  <a:schemeClr val="bg1">
                    <a:lumMod val="85000"/>
                  </a:schemeClr>
                </a:solidFill>
                <a:latin typeface="Arial" pitchFamily="34" charset="0"/>
                <a:cs typeface="Arial" pitchFamily="34" charset="0"/>
              </a:defRPr>
            </a:lvl1pPr>
          </a:lstStyle>
          <a:p>
            <a:pPr lvl="0"/>
            <a:r>
              <a:rPr lang="en-GB" dirty="0" smtClean="0"/>
              <a:t>Further text</a:t>
            </a:r>
            <a:endParaRPr lang="en-GB" dirty="0"/>
          </a:p>
        </p:txBody>
      </p:sp>
    </p:spTree>
    <p:extLst>
      <p:ext uri="{BB962C8B-B14F-4D97-AF65-F5344CB8AC3E}">
        <p14:creationId xmlns:p14="http://schemas.microsoft.com/office/powerpoint/2010/main" val="263514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fontAlgn="auto">
              <a:spcBef>
                <a:spcPts val="0"/>
              </a:spcBef>
              <a:spcAft>
                <a:spcPts val="0"/>
              </a:spcAft>
            </a:pPr>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0442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content, subhead,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fontAlgn="auto">
              <a:spcBef>
                <a:spcPts val="0"/>
              </a:spcBef>
              <a:spcAft>
                <a:spcPts val="0"/>
              </a:spcAft>
            </a:pPr>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28837"/>
          </a:xfrm>
        </p:spPr>
        <p:txBody>
          <a:bodyPr lIns="0">
            <a:noAutofit/>
          </a:bodyPr>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Subhead here in Arial 24</a:t>
            </a:r>
          </a:p>
          <a:p>
            <a:pPr lvl="0"/>
            <a:endParaRPr lang="en-US" dirty="0" smtClean="0"/>
          </a:p>
        </p:txBody>
      </p:sp>
      <p:cxnSp>
        <p:nvCxnSpPr>
          <p:cNvPr id="4" name="Straight Connector 3"/>
          <p:cNvCxnSpPr/>
          <p:nvPr/>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userDrawn="1"/>
        </p:nvSpPr>
        <p:spPr bwMode="auto">
          <a:xfrm>
            <a:off x="8591550" y="6572250"/>
            <a:ext cx="504000" cy="288000"/>
          </a:xfrm>
          <a:prstGeom prst="rect">
            <a:avLst/>
          </a:prstGeom>
          <a:solidFill>
            <a:schemeClr val="bg1"/>
          </a:solidFill>
          <a:ln>
            <a:noFill/>
          </a:ln>
          <a:extLst/>
        </p:spPr>
        <p:txBody>
          <a:bodyPr lIns="0" rIns="0"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r" defTabSz="457200" fontAlgn="auto">
              <a:spcBef>
                <a:spcPts val="0"/>
              </a:spcBef>
              <a:spcAft>
                <a:spcPts val="0"/>
              </a:spcAft>
            </a:pPr>
            <a:fld id="{A74243C1-78D0-4664-A169-9C165C422BE5}" type="slidenum">
              <a:rPr lang="en-GB" altLang="en-US" sz="800" smtClean="0">
                <a:solidFill>
                  <a:srgbClr val="03497C"/>
                </a:solidFill>
                <a:latin typeface="Arial" pitchFamily="34" charset="0"/>
                <a:ea typeface="+mn-ea"/>
                <a:cs typeface="Arial" pitchFamily="34" charset="0"/>
              </a:rPr>
              <a:pPr algn="r" defTabSz="457200" fontAlgn="auto">
                <a:spcBef>
                  <a:spcPts val="0"/>
                </a:spcBef>
                <a:spcAft>
                  <a:spcPts val="0"/>
                </a:spcAft>
              </a:pPr>
              <a:t>‹#›</a:t>
            </a:fld>
            <a:endParaRPr lang="en-GB" altLang="en-US" sz="800" dirty="0" smtClean="0">
              <a:solidFill>
                <a:srgbClr val="03497C"/>
              </a:solidFill>
              <a:latin typeface="Arial" pitchFamily="34" charset="0"/>
              <a:ea typeface="+mn-ea"/>
              <a:cs typeface="Arial" pitchFamily="34" charset="0"/>
            </a:endParaRPr>
          </a:p>
          <a:p>
            <a:pPr algn="r" defTabSz="457200" fontAlgn="auto">
              <a:spcBef>
                <a:spcPts val="0"/>
              </a:spcBef>
              <a:spcAft>
                <a:spcPts val="0"/>
              </a:spcAft>
            </a:pPr>
            <a:r>
              <a:rPr lang="en-GB" altLang="en-US" sz="800" dirty="0" smtClean="0">
                <a:solidFill>
                  <a:srgbClr val="03497C"/>
                </a:solidFill>
                <a:latin typeface="Arial" pitchFamily="34" charset="0"/>
                <a:ea typeface="+mn-ea"/>
                <a:cs typeface="Arial" pitchFamily="34" charset="0"/>
              </a:rPr>
              <a:t>Feb 2016</a:t>
            </a:r>
            <a:endParaRPr lang="en-GB" altLang="en-US" sz="800" dirty="0">
              <a:solidFill>
                <a:srgbClr val="03497C"/>
              </a:solidFill>
              <a:latin typeface="Arial" pitchFamily="34" charset="0"/>
              <a:ea typeface="+mn-ea"/>
              <a:cs typeface="Arial" pitchFamily="34" charset="0"/>
            </a:endParaRPr>
          </a:p>
        </p:txBody>
      </p:sp>
    </p:spTree>
    <p:extLst>
      <p:ext uri="{BB962C8B-B14F-4D97-AF65-F5344CB8AC3E}">
        <p14:creationId xmlns:p14="http://schemas.microsoft.com/office/powerpoint/2010/main" val="18118950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bullets),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1062621"/>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fontAlgn="auto">
              <a:spcBef>
                <a:spcPts val="0"/>
              </a:spcBef>
              <a:spcAft>
                <a:spcPts val="0"/>
              </a:spcAft>
            </a:pPr>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69476"/>
            <a:ext cx="8478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Arial" pitchFamily="34" charset="0"/>
                <a:cs typeface="Arial" pitchFamily="34" charset="0"/>
              </a:defRPr>
            </a:lvl1pPr>
            <a:lvl2pPr>
              <a:buClr>
                <a:schemeClr val="accent1"/>
              </a:buClr>
              <a:buSzPct val="125000"/>
              <a:defRPr sz="2000">
                <a:latin typeface="Arial" pitchFamily="34" charset="0"/>
                <a:cs typeface="Arial" pitchFamily="34" charset="0"/>
              </a:defRPr>
            </a:lvl2pPr>
            <a:lvl3pPr>
              <a:buClr>
                <a:schemeClr val="accent1"/>
              </a:buClr>
              <a:buSzPct val="125000"/>
              <a:defRPr sz="1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Bullet 1</a:t>
            </a:r>
          </a:p>
          <a:p>
            <a:pPr lvl="1"/>
            <a:r>
              <a:rPr lang="en-US" dirty="0" smtClean="0"/>
              <a:t>Sub bullet 2</a:t>
            </a:r>
          </a:p>
          <a:p>
            <a:pPr lvl="2"/>
            <a:r>
              <a:rPr lang="en-US" dirty="0" smtClean="0"/>
              <a:t>Sub bullet 3</a:t>
            </a:r>
          </a:p>
          <a:p>
            <a:pPr lvl="2"/>
            <a:endParaRPr lang="en-US" dirty="0" smtClean="0"/>
          </a:p>
        </p:txBody>
      </p:sp>
      <p:cxnSp>
        <p:nvCxnSpPr>
          <p:cNvPr id="8" name="Straight Connector 7"/>
          <p:cNvCxnSpPr/>
          <p:nvPr/>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userDrawn="1"/>
        </p:nvSpPr>
        <p:spPr bwMode="auto">
          <a:xfrm>
            <a:off x="8591550" y="6572250"/>
            <a:ext cx="504000" cy="288000"/>
          </a:xfrm>
          <a:prstGeom prst="rect">
            <a:avLst/>
          </a:prstGeom>
          <a:solidFill>
            <a:schemeClr val="bg1"/>
          </a:solidFill>
          <a:ln>
            <a:noFill/>
          </a:ln>
          <a:extLst/>
        </p:spPr>
        <p:txBody>
          <a:bodyPr lIns="0" rIns="0"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r" defTabSz="457200" fontAlgn="auto">
              <a:spcBef>
                <a:spcPts val="0"/>
              </a:spcBef>
              <a:spcAft>
                <a:spcPts val="0"/>
              </a:spcAft>
            </a:pPr>
            <a:fld id="{A74243C1-78D0-4664-A169-9C165C422BE5}" type="slidenum">
              <a:rPr lang="en-GB" altLang="en-US" sz="800" smtClean="0">
                <a:solidFill>
                  <a:srgbClr val="03497C"/>
                </a:solidFill>
                <a:latin typeface="Arial" pitchFamily="34" charset="0"/>
                <a:ea typeface="+mn-ea"/>
                <a:cs typeface="Arial" pitchFamily="34" charset="0"/>
              </a:rPr>
              <a:pPr algn="r" defTabSz="457200" fontAlgn="auto">
                <a:spcBef>
                  <a:spcPts val="0"/>
                </a:spcBef>
                <a:spcAft>
                  <a:spcPts val="0"/>
                </a:spcAft>
              </a:pPr>
              <a:t>‹#›</a:t>
            </a:fld>
            <a:endParaRPr lang="en-GB" altLang="en-US" sz="800" dirty="0" smtClean="0">
              <a:solidFill>
                <a:srgbClr val="03497C"/>
              </a:solidFill>
              <a:latin typeface="Arial" pitchFamily="34" charset="0"/>
              <a:ea typeface="+mn-ea"/>
              <a:cs typeface="Arial" pitchFamily="34" charset="0"/>
            </a:endParaRPr>
          </a:p>
          <a:p>
            <a:pPr algn="r" defTabSz="457200" fontAlgn="auto">
              <a:spcBef>
                <a:spcPts val="0"/>
              </a:spcBef>
              <a:spcAft>
                <a:spcPts val="0"/>
              </a:spcAft>
            </a:pPr>
            <a:r>
              <a:rPr lang="en-GB" altLang="en-US" sz="800" dirty="0" smtClean="0">
                <a:solidFill>
                  <a:srgbClr val="03497C"/>
                </a:solidFill>
                <a:latin typeface="Arial" pitchFamily="34" charset="0"/>
                <a:ea typeface="+mn-ea"/>
                <a:cs typeface="Arial" pitchFamily="34" charset="0"/>
              </a:rPr>
              <a:t>Feb 2016</a:t>
            </a:r>
            <a:endParaRPr lang="en-GB" altLang="en-US" sz="800" dirty="0">
              <a:solidFill>
                <a:srgbClr val="03497C"/>
              </a:solidFill>
              <a:latin typeface="Arial" pitchFamily="34" charset="0"/>
              <a:ea typeface="+mn-ea"/>
              <a:cs typeface="Arial" pitchFamily="34" charset="0"/>
            </a:endParaRPr>
          </a:p>
        </p:txBody>
      </p:sp>
    </p:spTree>
    <p:extLst>
      <p:ext uri="{BB962C8B-B14F-4D97-AF65-F5344CB8AC3E}">
        <p14:creationId xmlns:p14="http://schemas.microsoft.com/office/powerpoint/2010/main" val="15082413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1062621"/>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fontAlgn="auto">
              <a:spcBef>
                <a:spcPts val="0"/>
              </a:spcBef>
              <a:spcAft>
                <a:spcPts val="0"/>
              </a:spcAft>
            </a:pPr>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cxnSp>
        <p:nvCxnSpPr>
          <p:cNvPr id="8" name="Straight Connector 7"/>
          <p:cNvCxnSpPr/>
          <p:nvPr/>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0874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6512" y="0"/>
            <a:ext cx="9180512" cy="6944008"/>
            <a:chOff x="-36512" y="0"/>
            <a:chExt cx="9180512" cy="6944008"/>
          </a:xfrm>
        </p:grpSpPr>
        <p:cxnSp>
          <p:nvCxnSpPr>
            <p:cNvPr id="8" name="Straight Connector 7"/>
            <p:cNvCxnSpPr/>
            <p:nvPr/>
          </p:nvCxnSpPr>
          <p:spPr>
            <a:xfrm>
              <a:off x="-36512" y="668746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78311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41994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0" y="0"/>
              <a:ext cx="0" cy="694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12" y="148478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59" y="616632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1018" y="0"/>
              <a:ext cx="0" cy="694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3847" y="0"/>
              <a:ext cx="0" cy="694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459" y="542337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65750" y="0"/>
              <a:ext cx="0" cy="694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64840" y="0"/>
              <a:ext cx="0" cy="694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49279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7" name="Content Placeholder 8"/>
          <p:cNvSpPr>
            <a:spLocks noGrp="1"/>
          </p:cNvSpPr>
          <p:nvPr>
            <p:ph sz="quarter" idx="13"/>
          </p:nvPr>
        </p:nvSpPr>
        <p:spPr>
          <a:xfrm>
            <a:off x="561975" y="6619875"/>
            <a:ext cx="7658100" cy="184150"/>
          </a:xfrm>
        </p:spPr>
        <p:txBody>
          <a:bodyPr lIns="0" anchor="b"/>
          <a:lstStyle>
            <a:lvl1pPr marL="0">
              <a:spcBef>
                <a:spcPts val="100"/>
              </a:spcBef>
              <a:buNone/>
              <a:defRPr sz="1200"/>
            </a:lvl1pPr>
          </a:lstStyle>
          <a:p>
            <a:pPr lvl="0"/>
            <a:r>
              <a:rPr lang="en-US" dirty="0" smtClean="0"/>
              <a:t>Click to edit Master text styles</a:t>
            </a:r>
          </a:p>
        </p:txBody>
      </p:sp>
      <p:sp>
        <p:nvSpPr>
          <p:cNvPr id="5" name="Rectangle 10"/>
          <p:cNvSpPr>
            <a:spLocks noChangeArrowheads="1"/>
          </p:cNvSpPr>
          <p:nvPr/>
        </p:nvSpPr>
        <p:spPr bwMode="auto">
          <a:xfrm>
            <a:off x="8591550" y="6572250"/>
            <a:ext cx="504000" cy="288000"/>
          </a:xfrm>
          <a:prstGeom prst="rect">
            <a:avLst/>
          </a:prstGeom>
          <a:noFill/>
          <a:ln>
            <a:noFill/>
          </a:ln>
          <a:extLst/>
        </p:spPr>
        <p:txBody>
          <a:bodyPr lIns="0" rIns="0"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r"/>
            <a:fld id="{A74243C1-78D0-4664-A169-9C165C422BE5}" type="slidenum">
              <a:rPr lang="en-GB" altLang="en-US" sz="800" smtClean="0">
                <a:solidFill>
                  <a:prstClr val="white"/>
                </a:solidFill>
                <a:latin typeface="Arial" pitchFamily="34" charset="0"/>
                <a:ea typeface="+mn-ea"/>
                <a:cs typeface="Arial" pitchFamily="34" charset="0"/>
              </a:rPr>
              <a:pPr algn="r"/>
              <a:t>‹#›</a:t>
            </a:fld>
            <a:endParaRPr lang="en-GB" altLang="en-US" sz="800" dirty="0" smtClean="0">
              <a:solidFill>
                <a:prstClr val="white"/>
              </a:solidFill>
              <a:latin typeface="Arial" pitchFamily="34" charset="0"/>
              <a:ea typeface="+mn-ea"/>
              <a:cs typeface="Arial" pitchFamily="34" charset="0"/>
            </a:endParaRPr>
          </a:p>
          <a:p>
            <a:pPr algn="r"/>
            <a:r>
              <a:rPr lang="en-GB" altLang="en-US" sz="800" dirty="0" smtClean="0">
                <a:solidFill>
                  <a:prstClr val="white"/>
                </a:solidFill>
                <a:latin typeface="Arial" pitchFamily="34" charset="0"/>
                <a:ea typeface="+mn-ea"/>
                <a:cs typeface="Arial" pitchFamily="34" charset="0"/>
              </a:rPr>
              <a:t>Feb 2016</a:t>
            </a:r>
            <a:endParaRPr lang="en-GB" altLang="en-US" sz="800" dirty="0">
              <a:solidFill>
                <a:prstClr val="white"/>
              </a:solidFill>
              <a:latin typeface="Arial" pitchFamily="34" charset="0"/>
              <a:ea typeface="+mn-ea"/>
              <a:cs typeface="Arial" pitchFamily="34" charset="0"/>
            </a:endParaRPr>
          </a:p>
        </p:txBody>
      </p:sp>
    </p:spTree>
    <p:extLst>
      <p:ext uri="{BB962C8B-B14F-4D97-AF65-F5344CB8AC3E}">
        <p14:creationId xmlns:p14="http://schemas.microsoft.com/office/powerpoint/2010/main" val="1797005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cxnSp>
        <p:nvCxnSpPr>
          <p:cNvPr id="4" name="Straight Connector 3"/>
          <p:cNvCxnSpPr/>
          <p:nvPr userDrawn="1"/>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6084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292725" y="1125538"/>
            <a:ext cx="4032250" cy="325437"/>
          </a:xfrm>
          <a:prstGeom prst="rect">
            <a:avLst/>
          </a:prstGeom>
          <a:noFill/>
          <a:ln w="25400" algn="ctr">
            <a:noFill/>
            <a:miter lim="800000"/>
            <a:headEnd/>
            <a:tailEnd/>
          </a:ln>
          <a:effectLst/>
        </p:spPr>
        <p:txBody>
          <a:bodyPr lIns="91414" tIns="45708" rIns="91414" bIns="45708">
            <a:spAutoFit/>
          </a:bodyPr>
          <a:lstStyle/>
          <a:p>
            <a:pPr algn="ctr">
              <a:spcBef>
                <a:spcPct val="50000"/>
              </a:spcBef>
              <a:defRPr/>
            </a:pPr>
            <a:endParaRPr kumimoji="1" lang="en-US" b="1" dirty="0">
              <a:solidFill>
                <a:srgbClr val="FFFFFF"/>
              </a:solidFill>
              <a:latin typeface="BISansCond" pitchFamily="2" charset="0"/>
              <a:cs typeface="Arial" pitchFamily="34" charset="0"/>
            </a:endParaRPr>
          </a:p>
        </p:txBody>
      </p:sp>
      <p:sp>
        <p:nvSpPr>
          <p:cNvPr id="5" name="Text Box 9"/>
          <p:cNvSpPr txBox="1">
            <a:spLocks noChangeArrowheads="1"/>
          </p:cNvSpPr>
          <p:nvPr/>
        </p:nvSpPr>
        <p:spPr bwMode="auto">
          <a:xfrm>
            <a:off x="4716463" y="4221163"/>
            <a:ext cx="2303462" cy="325437"/>
          </a:xfrm>
          <a:prstGeom prst="rect">
            <a:avLst/>
          </a:prstGeom>
          <a:noFill/>
          <a:ln w="25400" algn="ctr">
            <a:noFill/>
            <a:miter lim="800000"/>
            <a:headEnd/>
            <a:tailEnd/>
          </a:ln>
          <a:effectLst/>
        </p:spPr>
        <p:txBody>
          <a:bodyPr lIns="91414" tIns="45708" rIns="91414" bIns="45708">
            <a:spAutoFit/>
          </a:bodyPr>
          <a:lstStyle/>
          <a:p>
            <a:pPr algn="ctr">
              <a:spcBef>
                <a:spcPct val="50000"/>
              </a:spcBef>
              <a:defRPr/>
            </a:pPr>
            <a:endParaRPr kumimoji="1" lang="en-US" b="1" dirty="0">
              <a:solidFill>
                <a:srgbClr val="FFFFFF"/>
              </a:solidFill>
              <a:latin typeface="Arial" pitchFamily="34" charset="0"/>
              <a:cs typeface="Arial" pitchFamily="34" charset="0"/>
            </a:endParaRPr>
          </a:p>
        </p:txBody>
      </p:sp>
      <p:sp>
        <p:nvSpPr>
          <p:cNvPr id="6" name="Rectangle 10"/>
          <p:cNvSpPr>
            <a:spLocks noChangeArrowheads="1"/>
          </p:cNvSpPr>
          <p:nvPr/>
        </p:nvSpPr>
        <p:spPr bwMode="auto">
          <a:xfrm>
            <a:off x="7086600" y="6381750"/>
            <a:ext cx="2133600" cy="476250"/>
          </a:xfrm>
          <a:prstGeom prst="rect">
            <a:avLst/>
          </a:prstGeom>
          <a:noFill/>
          <a:ln w="9525">
            <a:noFill/>
            <a:miter lim="800000"/>
            <a:headEnd/>
            <a:tailEnd/>
          </a:ln>
          <a:effectLst/>
        </p:spPr>
        <p:txBody>
          <a:bodyPr anchor="b"/>
          <a:lstStyle/>
          <a:p>
            <a:pPr algn="r">
              <a:defRPr/>
            </a:pPr>
            <a:endParaRPr kumimoji="1" lang="en-GB" sz="800" b="1" dirty="0">
              <a:solidFill>
                <a:srgbClr val="00498B"/>
              </a:solidFill>
              <a:latin typeface="Arial" pitchFamily="34" charset="0"/>
              <a:cs typeface="Arial" pitchFamily="34" charset="0"/>
            </a:endParaRPr>
          </a:p>
        </p:txBody>
      </p:sp>
      <p:sp>
        <p:nvSpPr>
          <p:cNvPr id="7" name="Rectangle 6"/>
          <p:cNvSpPr>
            <a:spLocks noChangeArrowheads="1"/>
          </p:cNvSpPr>
          <p:nvPr/>
        </p:nvSpPr>
        <p:spPr bwMode="auto">
          <a:xfrm>
            <a:off x="7088188" y="6383338"/>
            <a:ext cx="2133600" cy="476250"/>
          </a:xfrm>
          <a:prstGeom prst="rect">
            <a:avLst/>
          </a:prstGeom>
          <a:noFill/>
          <a:ln>
            <a:noFill/>
          </a:ln>
          <a:extLst/>
        </p:spPr>
        <p:txBody>
          <a:bodyPr anchor="b"/>
          <a:lstStyle/>
          <a:p>
            <a:pPr algn="r">
              <a:defRPr/>
            </a:pPr>
            <a:endParaRPr kumimoji="1" lang="en-GB" sz="800" b="1" dirty="0">
              <a:solidFill>
                <a:srgbClr val="00498B"/>
              </a:solidFill>
              <a:latin typeface="Arial" pitchFamily="34" charset="0"/>
              <a:cs typeface="Arial" pitchFamily="34" charset="0"/>
            </a:endParaRPr>
          </a:p>
        </p:txBody>
      </p:sp>
      <p:sp>
        <p:nvSpPr>
          <p:cNvPr id="8" name="Rectangle 7"/>
          <p:cNvSpPr>
            <a:spLocks noChangeArrowheads="1"/>
          </p:cNvSpPr>
          <p:nvPr/>
        </p:nvSpPr>
        <p:spPr bwMode="auto">
          <a:xfrm>
            <a:off x="7088188" y="6383338"/>
            <a:ext cx="2133600" cy="476250"/>
          </a:xfrm>
          <a:prstGeom prst="rect">
            <a:avLst/>
          </a:prstGeom>
          <a:noFill/>
          <a:ln>
            <a:noFill/>
          </a:ln>
          <a:extLst/>
        </p:spPr>
        <p:txBody>
          <a:bodyPr anchor="b"/>
          <a:lstStyle/>
          <a:p>
            <a:pPr algn="r" eaLnBrk="0" hangingPunct="0">
              <a:lnSpc>
                <a:spcPct val="85000"/>
              </a:lnSpc>
              <a:defRPr/>
            </a:pPr>
            <a:endParaRPr kumimoji="1" lang="en-GB" sz="800" b="1" dirty="0">
              <a:solidFill>
                <a:srgbClr val="00498B"/>
              </a:solidFill>
              <a:latin typeface="Arial" pitchFamily="34" charset="0"/>
            </a:endParaRPr>
          </a:p>
        </p:txBody>
      </p:sp>
      <p:sp>
        <p:nvSpPr>
          <p:cNvPr id="9" name="Rectangle 10"/>
          <p:cNvSpPr>
            <a:spLocks noChangeArrowheads="1"/>
          </p:cNvSpPr>
          <p:nvPr/>
        </p:nvSpPr>
        <p:spPr bwMode="auto">
          <a:xfrm>
            <a:off x="7239000" y="6534150"/>
            <a:ext cx="2133600" cy="476250"/>
          </a:xfrm>
          <a:prstGeom prst="rect">
            <a:avLst/>
          </a:prstGeom>
          <a:noFill/>
          <a:ln w="9525">
            <a:noFill/>
            <a:miter lim="800000"/>
            <a:headEnd/>
            <a:tailEnd/>
          </a:ln>
          <a:effectLst/>
        </p:spPr>
        <p:txBody>
          <a:bodyPr anchor="b"/>
          <a:lstStyle/>
          <a:p>
            <a:pPr algn="r">
              <a:defRPr/>
            </a:pPr>
            <a:endParaRPr kumimoji="1" lang="en-GB" sz="800" b="1" dirty="0">
              <a:solidFill>
                <a:srgbClr val="00498B"/>
              </a:solidFill>
              <a:latin typeface="Arial" pitchFamily="34" charset="0"/>
              <a:cs typeface="Arial" pitchFamily="34" charset="0"/>
            </a:endParaRPr>
          </a:p>
        </p:txBody>
      </p:sp>
      <p:sp>
        <p:nvSpPr>
          <p:cNvPr id="87042" name="Rectangle 3"/>
          <p:cNvSpPr>
            <a:spLocks noGrp="1" noChangeArrowheads="1"/>
          </p:cNvSpPr>
          <p:nvPr>
            <p:ph type="ctrTitle"/>
          </p:nvPr>
        </p:nvSpPr>
        <p:spPr>
          <a:xfrm>
            <a:off x="485775" y="1546225"/>
            <a:ext cx="7772400" cy="1204913"/>
          </a:xfrm>
        </p:spPr>
        <p:txBody>
          <a:bodyPr lIns="90000"/>
          <a:lstStyle>
            <a:lvl1pPr>
              <a:defRPr b="1" smtClean="0"/>
            </a:lvl1pPr>
          </a:lstStyle>
          <a:p>
            <a:r>
              <a:rPr lang="en-US"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
        <p:nvSpPr>
          <p:cNvPr id="10" name="Rectangle 9"/>
          <p:cNvSpPr>
            <a:spLocks noGrp="1" noChangeArrowheads="1"/>
          </p:cNvSpPr>
          <p:nvPr>
            <p:ph type="sldNum" sz="quarter" idx="10"/>
          </p:nvPr>
        </p:nvSpPr>
        <p:spPr/>
        <p:txBody>
          <a:bodyPr/>
          <a:lstStyle>
            <a:lvl1pPr>
              <a:defRPr/>
            </a:lvl1pPr>
          </a:lstStyle>
          <a:p>
            <a:pPr>
              <a:defRPr/>
            </a:pPr>
            <a:fld id="{7E8051B5-4523-4C9B-A6ED-69109B8549AD}" type="slidenum">
              <a:rPr lang="en-GB"/>
              <a:pPr>
                <a:defRPr/>
              </a:pPr>
              <a:t>‹#›</a:t>
            </a:fld>
            <a:endParaRPr lang="en-GB" dirty="0"/>
          </a:p>
        </p:txBody>
      </p:sp>
    </p:spTree>
    <p:extLst>
      <p:ext uri="{BB962C8B-B14F-4D97-AF65-F5344CB8AC3E}">
        <p14:creationId xmlns:p14="http://schemas.microsoft.com/office/powerpoint/2010/main" val="1702141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10"/>
          <p:cNvSpPr>
            <a:spLocks noChangeArrowheads="1"/>
          </p:cNvSpPr>
          <p:nvPr/>
        </p:nvSpPr>
        <p:spPr bwMode="auto">
          <a:xfrm>
            <a:off x="7086600" y="6381750"/>
            <a:ext cx="2133600" cy="476250"/>
          </a:xfrm>
          <a:prstGeom prst="rect">
            <a:avLst/>
          </a:prstGeom>
          <a:noFill/>
          <a:ln w="9525">
            <a:noFill/>
            <a:miter lim="800000"/>
            <a:headEnd/>
            <a:tailEnd/>
          </a:ln>
          <a:effectLst/>
        </p:spPr>
        <p:txBody>
          <a:bodyPr anchor="b"/>
          <a:lstStyle/>
          <a:p>
            <a:pPr algn="r">
              <a:defRPr/>
            </a:pPr>
            <a:endParaRPr kumimoji="1" lang="en-GB" sz="800" b="1" dirty="0">
              <a:solidFill>
                <a:srgbClr val="00498B"/>
              </a:solidFill>
              <a:latin typeface="Arial" pitchFamily="34" charset="0"/>
              <a:cs typeface="Arial" pitchFamily="34" charset="0"/>
            </a:endParaRPr>
          </a:p>
        </p:txBody>
      </p:sp>
      <p:sp>
        <p:nvSpPr>
          <p:cNvPr id="6" name="Rectangle 5"/>
          <p:cNvSpPr>
            <a:spLocks noChangeArrowheads="1"/>
          </p:cNvSpPr>
          <p:nvPr userDrawn="1"/>
        </p:nvSpPr>
        <p:spPr bwMode="auto">
          <a:xfrm>
            <a:off x="7073900" y="6392863"/>
            <a:ext cx="2133600" cy="476250"/>
          </a:xfrm>
          <a:prstGeom prst="rect">
            <a:avLst/>
          </a:prstGeom>
          <a:noFill/>
          <a:ln w="9525">
            <a:noFill/>
            <a:miter lim="800000"/>
            <a:headEnd/>
            <a:tailEnd/>
          </a:ln>
          <a:effectLst/>
        </p:spPr>
        <p:txBody>
          <a:bodyPr anchor="b"/>
          <a:lstStyle/>
          <a:p>
            <a:pPr algn="r">
              <a:defRPr/>
            </a:pPr>
            <a:endParaRPr kumimoji="1" lang="en-GB" sz="800" b="1" dirty="0">
              <a:solidFill>
                <a:srgbClr val="00498B"/>
              </a:solidFill>
              <a:latin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8"/>
          <p:cNvSpPr>
            <a:spLocks noGrp="1"/>
          </p:cNvSpPr>
          <p:nvPr>
            <p:ph type="body" sz="quarter" idx="15"/>
          </p:nvPr>
        </p:nvSpPr>
        <p:spPr>
          <a:xfrm>
            <a:off x="501240" y="6517605"/>
            <a:ext cx="7988400" cy="262800"/>
          </a:xfrm>
        </p:spPr>
        <p:txBody>
          <a:bodyPr anchor="b"/>
          <a:lstStyle>
            <a:lvl1pPr marL="0" indent="0">
              <a:buFontTx/>
              <a:buNone/>
              <a:defRPr sz="1200"/>
            </a:lvl1pPr>
          </a:lstStyle>
          <a:p>
            <a:pPr lvl="0"/>
            <a:r>
              <a:rPr lang="en-US" smtClean="0"/>
              <a:t>Click to edit Master text styles</a:t>
            </a:r>
          </a:p>
        </p:txBody>
      </p:sp>
      <p:sp>
        <p:nvSpPr>
          <p:cNvPr id="8" name="Rectangle 9"/>
          <p:cNvSpPr>
            <a:spLocks noGrp="1" noChangeArrowheads="1"/>
          </p:cNvSpPr>
          <p:nvPr>
            <p:ph type="sldNum" sz="quarter" idx="16"/>
          </p:nvPr>
        </p:nvSpPr>
        <p:spPr/>
        <p:txBody>
          <a:bodyPr/>
          <a:lstStyle>
            <a:lvl1pPr>
              <a:defRPr/>
            </a:lvl1pPr>
          </a:lstStyle>
          <a:p>
            <a:pPr>
              <a:defRPr/>
            </a:pPr>
            <a:fld id="{DB8B9339-FB79-44B4-9982-4A0ACC40628D}" type="slidenum">
              <a:rPr lang="en-GB"/>
              <a:pPr>
                <a:defRPr/>
              </a:pPr>
              <a:t>‹#›</a:t>
            </a:fld>
            <a:endParaRPr lang="en-GB" dirty="0"/>
          </a:p>
        </p:txBody>
      </p:sp>
    </p:spTree>
    <p:extLst>
      <p:ext uri="{BB962C8B-B14F-4D97-AF65-F5344CB8AC3E}">
        <p14:creationId xmlns:p14="http://schemas.microsoft.com/office/powerpoint/2010/main" val="408961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886967"/>
            <a:ext cx="7772400" cy="1470025"/>
          </a:xfrm>
        </p:spPr>
        <p:txBody>
          <a:bodyPr/>
          <a:lstStyle>
            <a:lvl1pPr>
              <a:defRPr>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GB" dirty="0"/>
          </a:p>
        </p:txBody>
      </p:sp>
      <p:sp>
        <p:nvSpPr>
          <p:cNvPr id="4" name="Subtitle 2"/>
          <p:cNvSpPr>
            <a:spLocks noGrp="1"/>
          </p:cNvSpPr>
          <p:nvPr>
            <p:ph type="subTitle" idx="1" hasCustomPrompt="1"/>
          </p:nvPr>
        </p:nvSpPr>
        <p:spPr>
          <a:xfrm>
            <a:off x="1710000" y="3764632"/>
            <a:ext cx="5724000" cy="816496"/>
          </a:xfrm>
        </p:spPr>
        <p:txBody>
          <a:bodyPr>
            <a:noAutofit/>
          </a:bodyPr>
          <a:lstStyle>
            <a:lvl1pPr marL="0" indent="0" algn="ctr">
              <a:buNone/>
              <a:defRPr sz="3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GB" dirty="0"/>
          </a:p>
        </p:txBody>
      </p:sp>
      <p:sp>
        <p:nvSpPr>
          <p:cNvPr id="5" name="Text Placeholder 7"/>
          <p:cNvSpPr>
            <a:spLocks noGrp="1"/>
          </p:cNvSpPr>
          <p:nvPr>
            <p:ph type="body" sz="quarter" idx="10" hasCustomPrompt="1"/>
          </p:nvPr>
        </p:nvSpPr>
        <p:spPr>
          <a:xfrm>
            <a:off x="1709558" y="4653136"/>
            <a:ext cx="5724884" cy="1296120"/>
          </a:xfrm>
        </p:spPr>
        <p:txBody>
          <a:bodyPr anchor="ctr" anchorCtr="0">
            <a:normAutofit/>
          </a:bodyPr>
          <a:lstStyle>
            <a:lvl1pPr algn="ctr">
              <a:buNone/>
              <a:defRPr sz="2400" baseline="0">
                <a:solidFill>
                  <a:schemeClr val="bg1">
                    <a:lumMod val="85000"/>
                  </a:schemeClr>
                </a:solidFill>
                <a:latin typeface="Arial" pitchFamily="34" charset="0"/>
                <a:cs typeface="Arial" pitchFamily="34" charset="0"/>
              </a:defRPr>
            </a:lvl1pPr>
          </a:lstStyle>
          <a:p>
            <a:pPr lvl="0"/>
            <a:r>
              <a:rPr lang="en-GB" dirty="0" smtClean="0"/>
              <a:t>Further text</a:t>
            </a:r>
            <a:endParaRPr lang="en-GB" dirty="0"/>
          </a:p>
        </p:txBody>
      </p:sp>
    </p:spTree>
    <p:extLst>
      <p:ext uri="{BB962C8B-B14F-4D97-AF65-F5344CB8AC3E}">
        <p14:creationId xmlns:p14="http://schemas.microsoft.com/office/powerpoint/2010/main" val="2194779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p>
        </p:txBody>
      </p:sp>
      <p:sp>
        <p:nvSpPr>
          <p:cNvPr id="9" name="Content Placeholder 10"/>
          <p:cNvSpPr>
            <a:spLocks noGrp="1"/>
          </p:cNvSpPr>
          <p:nvPr>
            <p:ph sz="quarter" idx="17"/>
          </p:nvPr>
        </p:nvSpPr>
        <p:spPr>
          <a:xfrm>
            <a:off x="486000" y="6526800"/>
            <a:ext cx="5760000" cy="27360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6" name="Rectangle 9"/>
          <p:cNvSpPr>
            <a:spLocks noGrp="1" noChangeArrowheads="1"/>
          </p:cNvSpPr>
          <p:nvPr>
            <p:ph type="sldNum" sz="quarter" idx="18"/>
          </p:nvPr>
        </p:nvSpPr>
        <p:spPr/>
        <p:txBody>
          <a:bodyPr/>
          <a:lstStyle>
            <a:lvl1pPr>
              <a:defRPr/>
            </a:lvl1pPr>
          </a:lstStyle>
          <a:p>
            <a:pPr>
              <a:defRPr/>
            </a:pPr>
            <a:fld id="{0C75768E-3808-49A3-9F60-8BFFA105456C}" type="slidenum">
              <a:rPr lang="en-GB"/>
              <a:pPr>
                <a:defRPr/>
              </a:pPr>
              <a:t>‹#›</a:t>
            </a:fld>
            <a:endParaRPr lang="en-GB" dirty="0"/>
          </a:p>
        </p:txBody>
      </p:sp>
    </p:spTree>
    <p:extLst>
      <p:ext uri="{BB962C8B-B14F-4D97-AF65-F5344CB8AC3E}">
        <p14:creationId xmlns:p14="http://schemas.microsoft.com/office/powerpoint/2010/main" val="352461478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203326"/>
            <a:ext cx="4038600" cy="4922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p>
        </p:txBody>
      </p:sp>
      <p:sp>
        <p:nvSpPr>
          <p:cNvPr id="6" name="Slide Number Placeholder 6"/>
          <p:cNvSpPr>
            <a:spLocks noGrp="1"/>
          </p:cNvSpPr>
          <p:nvPr>
            <p:ph type="sldNum" sz="quarter" idx="16"/>
          </p:nvPr>
        </p:nvSpPr>
        <p:spPr/>
        <p:txBody>
          <a:bodyPr/>
          <a:lstStyle>
            <a:lvl1pPr>
              <a:defRPr/>
            </a:lvl1pPr>
          </a:lstStyle>
          <a:p>
            <a:pPr>
              <a:defRPr/>
            </a:pPr>
            <a:fld id="{CECF5EC8-428F-43B1-8CE3-41EFA3DFD958}" type="slidenum">
              <a:rPr lang="en-GB"/>
              <a:pPr>
                <a:defRPr/>
              </a:pPr>
              <a:t>‹#›</a:t>
            </a:fld>
            <a:endParaRPr lang="en-GB" dirty="0"/>
          </a:p>
        </p:txBody>
      </p:sp>
    </p:spTree>
    <p:extLst>
      <p:ext uri="{BB962C8B-B14F-4D97-AF65-F5344CB8AC3E}">
        <p14:creationId xmlns:p14="http://schemas.microsoft.com/office/powerpoint/2010/main" val="1292785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p>
        </p:txBody>
      </p:sp>
      <p:sp>
        <p:nvSpPr>
          <p:cNvPr id="4" name="Rectangle 3"/>
          <p:cNvSpPr>
            <a:spLocks noGrp="1" noChangeArrowheads="1"/>
          </p:cNvSpPr>
          <p:nvPr>
            <p:ph type="sldNum" sz="quarter" idx="16"/>
          </p:nvPr>
        </p:nvSpPr>
        <p:spPr/>
        <p:txBody>
          <a:bodyPr/>
          <a:lstStyle>
            <a:lvl1pPr>
              <a:defRPr/>
            </a:lvl1pPr>
          </a:lstStyle>
          <a:p>
            <a:pPr>
              <a:defRPr/>
            </a:pPr>
            <a:fld id="{8D6526A8-B7B4-4DA8-9F40-6BB180FCC7EB}" type="slidenum">
              <a:rPr lang="en-GB"/>
              <a:pPr>
                <a:defRPr/>
              </a:pPr>
              <a:t>‹#›</a:t>
            </a:fld>
            <a:endParaRPr lang="en-GB" dirty="0"/>
          </a:p>
        </p:txBody>
      </p:sp>
    </p:spTree>
    <p:extLst>
      <p:ext uri="{BB962C8B-B14F-4D97-AF65-F5344CB8AC3E}">
        <p14:creationId xmlns:p14="http://schemas.microsoft.com/office/powerpoint/2010/main" val="108119449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8"/>
          <p:cNvSpPr>
            <a:spLocks noGrp="1"/>
          </p:cNvSpPr>
          <p:nvPr>
            <p:ph type="body" sz="quarter" idx="15"/>
          </p:nvPr>
        </p:nvSpPr>
        <p:spPr>
          <a:xfrm>
            <a:off x="485999" y="6325200"/>
            <a:ext cx="7988400" cy="263525"/>
          </a:xfrm>
        </p:spPr>
        <p:txBody>
          <a:bodyPr anchor="b"/>
          <a:lstStyle>
            <a:lvl1pPr marL="0" indent="0">
              <a:buFontTx/>
              <a:buNone/>
              <a:defRPr sz="1200"/>
            </a:lvl1pPr>
          </a:lstStyle>
          <a:p>
            <a:pPr lvl="0"/>
            <a:r>
              <a:rPr lang="en-US" smtClean="0"/>
              <a:t>Click to edit Master text styles</a:t>
            </a:r>
          </a:p>
        </p:txBody>
      </p:sp>
      <p:sp>
        <p:nvSpPr>
          <p:cNvPr id="7" name="Content Placeholder 10"/>
          <p:cNvSpPr>
            <a:spLocks noGrp="1"/>
          </p:cNvSpPr>
          <p:nvPr>
            <p:ph sz="quarter" idx="17"/>
          </p:nvPr>
        </p:nvSpPr>
        <p:spPr>
          <a:xfrm>
            <a:off x="486000" y="6526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5" name="Rectangle 4"/>
          <p:cNvSpPr>
            <a:spLocks noGrp="1" noChangeArrowheads="1"/>
          </p:cNvSpPr>
          <p:nvPr>
            <p:ph type="sldNum" sz="quarter" idx="18"/>
          </p:nvPr>
        </p:nvSpPr>
        <p:spPr/>
        <p:txBody>
          <a:bodyPr/>
          <a:lstStyle>
            <a:lvl1pPr>
              <a:defRPr/>
            </a:lvl1pPr>
          </a:lstStyle>
          <a:p>
            <a:pPr>
              <a:defRPr/>
            </a:pPr>
            <a:fld id="{5878488F-BD14-43D2-A6CF-04F028F77E06}" type="slidenum">
              <a:rPr lang="en-GB"/>
              <a:pPr>
                <a:defRPr/>
              </a:pPr>
              <a:t>‹#›</a:t>
            </a:fld>
            <a:endParaRPr lang="en-GB" dirty="0"/>
          </a:p>
        </p:txBody>
      </p:sp>
    </p:spTree>
    <p:extLst>
      <p:ext uri="{BB962C8B-B14F-4D97-AF65-F5344CB8AC3E}">
        <p14:creationId xmlns:p14="http://schemas.microsoft.com/office/powerpoint/2010/main" val="98805462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p>
        </p:txBody>
      </p:sp>
      <p:sp>
        <p:nvSpPr>
          <p:cNvPr id="9" name="Content Placeholder 10"/>
          <p:cNvSpPr>
            <a:spLocks noGrp="1"/>
          </p:cNvSpPr>
          <p:nvPr>
            <p:ph sz="quarter" idx="17"/>
          </p:nvPr>
        </p:nvSpPr>
        <p:spPr>
          <a:xfrm>
            <a:off x="486000" y="6526800"/>
            <a:ext cx="5760000" cy="27360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6" name="Rectangle 9"/>
          <p:cNvSpPr>
            <a:spLocks noGrp="1" noChangeArrowheads="1"/>
          </p:cNvSpPr>
          <p:nvPr>
            <p:ph type="sldNum" sz="quarter" idx="18"/>
          </p:nvPr>
        </p:nvSpPr>
        <p:spPr/>
        <p:txBody>
          <a:bodyPr/>
          <a:lstStyle>
            <a:lvl1pPr>
              <a:defRPr/>
            </a:lvl1pPr>
          </a:lstStyle>
          <a:p>
            <a:pPr>
              <a:defRPr/>
            </a:pPr>
            <a:fld id="{0C75768E-3808-49A3-9F60-8BFFA105456C}" type="slidenum">
              <a:rPr lang="en-GB"/>
              <a:pPr>
                <a:defRPr/>
              </a:pPr>
              <a:t>‹#›</a:t>
            </a:fld>
            <a:endParaRPr lang="en-GB" dirty="0"/>
          </a:p>
        </p:txBody>
      </p:sp>
    </p:spTree>
    <p:extLst>
      <p:ext uri="{BB962C8B-B14F-4D97-AF65-F5344CB8AC3E}">
        <p14:creationId xmlns:p14="http://schemas.microsoft.com/office/powerpoint/2010/main" val="37113773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41"/>
            <a:ext cx="2133600" cy="476250"/>
          </a:xfrm>
          <a:prstGeom prst="rect">
            <a:avLst/>
          </a:prstGeom>
          <a:ln/>
        </p:spPr>
        <p:txBody>
          <a:bodyPr/>
          <a:lstStyle>
            <a:lvl1pPr>
              <a:defRPr/>
            </a:lvl1pPr>
          </a:lstStyle>
          <a:p>
            <a:pPr fontAlgn="auto">
              <a:spcBef>
                <a:spcPts val="0"/>
              </a:spcBef>
              <a:spcAft>
                <a:spcPts val="0"/>
              </a:spcAft>
              <a:defRPr/>
            </a:pPr>
            <a:fld id="{7406B7FA-9DE3-44CD-ADDB-01218CB00BA9}" type="datetime1">
              <a:rPr lang="en-US">
                <a:solidFill>
                  <a:srgbClr val="FFFFFF"/>
                </a:solidFill>
                <a:latin typeface="Tahoma"/>
                <a:ea typeface="+mn-ea"/>
              </a:rPr>
              <a:pPr fontAlgn="auto">
                <a:spcBef>
                  <a:spcPts val="0"/>
                </a:spcBef>
                <a:spcAft>
                  <a:spcPts val="0"/>
                </a:spcAft>
                <a:defRPr/>
              </a:pPr>
              <a:t>11/9/2017</a:t>
            </a:fld>
            <a:endParaRPr lang="en-US" dirty="0">
              <a:solidFill>
                <a:srgbClr val="FFFFFF"/>
              </a:solidFill>
              <a:latin typeface="Tahoma"/>
              <a:ea typeface="+mn-ea"/>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preliminary Results</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solidFill>
                  <a:srgbClr val="FFFFFF"/>
                </a:solidFill>
              </a:rPr>
              <a:t>CE-</a:t>
            </a:r>
            <a:fld id="{C7CB676A-566B-4113-8A89-CBE79033E07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7524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74400" y="1362075"/>
            <a:ext cx="8539200" cy="46607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5"/>
          <p:cNvSpPr>
            <a:spLocks noGrp="1" noChangeArrowheads="1"/>
          </p:cNvSpPr>
          <p:nvPr>
            <p:ph type="sldNum" sz="quarter" idx="18"/>
          </p:nvPr>
        </p:nvSpPr>
        <p:spPr/>
        <p:txBody>
          <a:bodyPr/>
          <a:lstStyle>
            <a:lvl1pPr>
              <a:defRPr/>
            </a:lvl1pPr>
          </a:lstStyle>
          <a:p>
            <a:pPr>
              <a:defRPr/>
            </a:pPr>
            <a:fld id="{7CF5F98B-B042-4964-BDB0-C3F961F2A275}" type="slidenum">
              <a:rPr lang="en-GB">
                <a:solidFill>
                  <a:srgbClr val="0046AD"/>
                </a:solidFill>
              </a:rPr>
              <a:pPr>
                <a:defRPr/>
              </a:pPr>
              <a:t>‹#›</a:t>
            </a:fld>
            <a:endParaRPr lang="en-GB" dirty="0">
              <a:solidFill>
                <a:srgbClr val="0046AD"/>
              </a:solidFill>
            </a:endParaRPr>
          </a:p>
        </p:txBody>
      </p:sp>
      <p:sp useBgFill="1">
        <p:nvSpPr>
          <p:cNvPr id="7" name="Text Placeholder 8"/>
          <p:cNvSpPr>
            <a:spLocks noGrp="1"/>
          </p:cNvSpPr>
          <p:nvPr>
            <p:ph type="body" sz="quarter" idx="15"/>
          </p:nvPr>
        </p:nvSpPr>
        <p:spPr>
          <a:xfrm>
            <a:off x="367200" y="6525379"/>
            <a:ext cx="7920000" cy="246221"/>
          </a:xfrm>
        </p:spPr>
        <p:txBody>
          <a:bodyPr anchor="b">
            <a:spAutoFit/>
          </a:bodyPr>
          <a:lstStyle>
            <a:lvl1pPr marL="0" indent="0">
              <a:buFontTx/>
              <a:buNone/>
              <a:defRPr sz="1000"/>
            </a:lvl1pPr>
          </a:lstStyle>
          <a:p>
            <a:pPr lvl="0"/>
            <a:r>
              <a:rPr lang="en-US" dirty="0" smtClean="0"/>
              <a:t>Click to edit Master text styles</a:t>
            </a:r>
          </a:p>
        </p:txBody>
      </p:sp>
    </p:spTree>
    <p:extLst>
      <p:ext uri="{BB962C8B-B14F-4D97-AF65-F5344CB8AC3E}">
        <p14:creationId xmlns:p14="http://schemas.microsoft.com/office/powerpoint/2010/main" val="3744815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0">
          <a:blip r:embed="rId2" cstate="print">
            <a:lum/>
          </a:blip>
          <a:srcRect/>
          <a:stretch>
            <a:fillRect l="-200" t="-500" r="-200"/>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292725" y="1125538"/>
            <a:ext cx="4032250" cy="325437"/>
          </a:xfrm>
          <a:prstGeom prst="rect">
            <a:avLst/>
          </a:prstGeom>
          <a:noFill/>
          <a:ln>
            <a:noFill/>
          </a:ln>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a:lnSpc>
                <a:spcPct val="85000"/>
              </a:lnSpc>
              <a:spcBef>
                <a:spcPct val="50000"/>
              </a:spcBef>
              <a:defRPr/>
            </a:pPr>
            <a:endParaRPr lang="en-US" dirty="0">
              <a:solidFill>
                <a:srgbClr val="FFFFFF"/>
              </a:solidFill>
              <a:latin typeface="BISansCond" pitchFamily="2" charset="0"/>
            </a:endParaRPr>
          </a:p>
        </p:txBody>
      </p:sp>
      <p:sp>
        <p:nvSpPr>
          <p:cNvPr id="6" name="Text Box 9"/>
          <p:cNvSpPr txBox="1">
            <a:spLocks noChangeArrowheads="1"/>
          </p:cNvSpPr>
          <p:nvPr/>
        </p:nvSpPr>
        <p:spPr bwMode="auto">
          <a:xfrm>
            <a:off x="4716463" y="4221163"/>
            <a:ext cx="2303462" cy="325437"/>
          </a:xfrm>
          <a:prstGeom prst="rect">
            <a:avLst/>
          </a:prstGeom>
          <a:noFill/>
          <a:ln>
            <a:noFill/>
          </a:ln>
          <a:extLst/>
        </p:spPr>
        <p:txBody>
          <a:bodyPr lIns="91414" tIns="45708" rIns="91414" bIns="45708">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a:lnSpc>
                <a:spcPct val="85000"/>
              </a:lnSpc>
              <a:spcBef>
                <a:spcPct val="50000"/>
              </a:spcBef>
              <a:defRPr/>
            </a:pPr>
            <a:endParaRPr lang="en-US" dirty="0">
              <a:solidFill>
                <a:srgbClr val="FFFFFF"/>
              </a:solidFill>
            </a:endParaRPr>
          </a:p>
        </p:txBody>
      </p:sp>
      <p:sp>
        <p:nvSpPr>
          <p:cNvPr id="7" name="Rectangle 10"/>
          <p:cNvSpPr>
            <a:spLocks noChangeArrowheads="1"/>
          </p:cNvSpPr>
          <p:nvPr/>
        </p:nvSpPr>
        <p:spPr bwMode="auto">
          <a:xfrm>
            <a:off x="7086600" y="6381750"/>
            <a:ext cx="2133600" cy="476250"/>
          </a:xfrm>
          <a:prstGeom prst="rect">
            <a:avLst/>
          </a:prstGeom>
          <a:noFill/>
          <a:ln>
            <a:noFill/>
          </a:ln>
          <a:extLst/>
        </p:spPr>
        <p:txBody>
          <a:bodyPr anchor="b"/>
          <a:lstStyle/>
          <a:p>
            <a:pPr algn="r" eaLnBrk="0" hangingPunct="0">
              <a:lnSpc>
                <a:spcPct val="85000"/>
              </a:lnSpc>
              <a:defRPr/>
            </a:pPr>
            <a:endParaRPr lang="en-GB" sz="800" dirty="0">
              <a:solidFill>
                <a:srgbClr val="00498B"/>
              </a:solidFill>
              <a:latin typeface="Tahoma"/>
            </a:endParaRPr>
          </a:p>
        </p:txBody>
      </p:sp>
      <p:sp>
        <p:nvSpPr>
          <p:cNvPr id="87042" name="Rectangle 3"/>
          <p:cNvSpPr>
            <a:spLocks noGrp="1" noChangeArrowheads="1"/>
          </p:cNvSpPr>
          <p:nvPr>
            <p:ph type="ctrTitle"/>
          </p:nvPr>
        </p:nvSpPr>
        <p:spPr>
          <a:xfrm>
            <a:off x="485775" y="1546225"/>
            <a:ext cx="7772400" cy="1204913"/>
          </a:xfrm>
        </p:spPr>
        <p:txBody>
          <a:bodyPr lIns="90000"/>
          <a:lstStyle>
            <a:lvl1pPr>
              <a:defRPr b="1" smtClean="0"/>
            </a:lvl1pPr>
          </a:lstStyle>
          <a:p>
            <a:r>
              <a:rPr lang="en-US" smtClean="0"/>
              <a:t>Click to edit Master title style</a:t>
            </a:r>
            <a:endParaRPr lang="en-GB" dirty="0" smtClean="0"/>
          </a:p>
        </p:txBody>
      </p:sp>
      <p:sp>
        <p:nvSpPr>
          <p:cNvPr id="87043" name="Rectangle 4"/>
          <p:cNvSpPr>
            <a:spLocks noGrp="1" noChangeArrowheads="1"/>
          </p:cNvSpPr>
          <p:nvPr>
            <p:ph type="subTitle" idx="1"/>
          </p:nvPr>
        </p:nvSpPr>
        <p:spPr>
          <a:xfrm>
            <a:off x="485775" y="3090863"/>
            <a:ext cx="6400800" cy="1752600"/>
          </a:xfrm>
        </p:spPr>
        <p:txBody>
          <a:bodyPr lIns="90000"/>
          <a:lstStyle>
            <a:lvl1pPr marL="0" indent="0">
              <a:buFontTx/>
              <a:buNone/>
              <a:defRPr smtClean="0"/>
            </a:lvl1pPr>
          </a:lstStyle>
          <a:p>
            <a:r>
              <a:rPr lang="en-US" smtClean="0"/>
              <a:t>Click to edit Master subtitle style</a:t>
            </a:r>
            <a:endParaRPr lang="en-GB" smtClean="0"/>
          </a:p>
        </p:txBody>
      </p:sp>
      <p:sp>
        <p:nvSpPr>
          <p:cNvPr id="10" name="Content Placeholder 10"/>
          <p:cNvSpPr>
            <a:spLocks noGrp="1"/>
          </p:cNvSpPr>
          <p:nvPr>
            <p:ph sz="quarter" idx="17"/>
          </p:nvPr>
        </p:nvSpPr>
        <p:spPr>
          <a:xfrm>
            <a:off x="486000" y="6527800"/>
            <a:ext cx="5760000" cy="273050"/>
          </a:xfrm>
        </p:spPr>
        <p:txBody>
          <a:bodyPr/>
          <a:lstStyle>
            <a:lvl1pPr marL="0" indent="0">
              <a:buNone/>
              <a:defRPr sz="800">
                <a:solidFill>
                  <a:schemeClr val="accent3"/>
                </a:solidFill>
              </a:defRPr>
            </a:lvl1pPr>
            <a:lvl2pPr>
              <a:defRPr sz="800">
                <a:solidFill>
                  <a:schemeClr val="accent3"/>
                </a:solidFill>
              </a:defRPr>
            </a:lvl2pPr>
            <a:lvl3pPr>
              <a:defRPr sz="800">
                <a:solidFill>
                  <a:schemeClr val="accent3"/>
                </a:solidFill>
              </a:defRPr>
            </a:lvl3pPr>
            <a:lvl4pPr>
              <a:defRPr sz="800">
                <a:solidFill>
                  <a:schemeClr val="accent3"/>
                </a:solidFill>
              </a:defRPr>
            </a:lvl4pPr>
            <a:lvl5pPr>
              <a:defRPr sz="800">
                <a:solidFill>
                  <a:schemeClr val="accent3"/>
                </a:solidFill>
              </a:defRPr>
            </a:lvl5pPr>
          </a:lstStyle>
          <a:p>
            <a:pPr lvl="0"/>
            <a:r>
              <a:rPr lang="en-US" smtClean="0"/>
              <a:t>Click to edit Master text styles</a:t>
            </a:r>
          </a:p>
        </p:txBody>
      </p:sp>
      <p:sp>
        <p:nvSpPr>
          <p:cNvPr id="9" name="Rectangle 8"/>
          <p:cNvSpPr>
            <a:spLocks noGrp="1" noChangeArrowheads="1"/>
          </p:cNvSpPr>
          <p:nvPr>
            <p:ph type="sldNum" sz="quarter" idx="18"/>
          </p:nvPr>
        </p:nvSpPr>
        <p:spPr/>
        <p:txBody>
          <a:bodyPr/>
          <a:lstStyle>
            <a:lvl1pPr>
              <a:defRPr/>
            </a:lvl1pPr>
          </a:lstStyle>
          <a:p>
            <a:pPr>
              <a:defRPr/>
            </a:pPr>
            <a:fld id="{1A924BB7-98C9-4A50-AE5E-4B52B41B4673}" type="slidenum">
              <a:rPr lang="en-GB"/>
              <a:pPr>
                <a:defRPr/>
              </a:pPr>
              <a:t>‹#›</a:t>
            </a:fld>
            <a:endParaRPr lang="en-GB" dirty="0"/>
          </a:p>
        </p:txBody>
      </p:sp>
    </p:spTree>
    <p:extLst>
      <p:ext uri="{BB962C8B-B14F-4D97-AF65-F5344CB8AC3E}">
        <p14:creationId xmlns:p14="http://schemas.microsoft.com/office/powerpoint/2010/main" val="414908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ontent,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fontAlgn="auto">
              <a:spcBef>
                <a:spcPts val="0"/>
              </a:spcBef>
              <a:spcAft>
                <a:spcPts val="0"/>
              </a:spcAft>
            </a:pPr>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751387"/>
          </a:xfrm>
        </p:spPr>
        <p:txBody>
          <a:bodyPr lIns="0"/>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Content area is 23.55 cm wide; left margin for text = 0; use Arial 24 as the default</a:t>
            </a:r>
          </a:p>
          <a:p>
            <a:pPr lvl="0"/>
            <a:endParaRPr lang="en-US" dirty="0" smtClean="0"/>
          </a:p>
        </p:txBody>
      </p:sp>
      <p:cxnSp>
        <p:nvCxnSpPr>
          <p:cNvPr id="4" name="Straight Connector 3"/>
          <p:cNvCxnSpPr/>
          <p:nvPr/>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5364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content, subhead,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4" y="1062000"/>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fontAlgn="auto">
              <a:spcBef>
                <a:spcPts val="0"/>
              </a:spcBef>
              <a:spcAft>
                <a:spcPts val="0"/>
              </a:spcAft>
            </a:pPr>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71376"/>
            <a:ext cx="8478000" cy="428837"/>
          </a:xfrm>
        </p:spPr>
        <p:txBody>
          <a:bodyPr lIns="0">
            <a:noAutofit/>
          </a:bodyPr>
          <a:lstStyle>
            <a:lvl1pPr marL="0" indent="0">
              <a:buNone/>
              <a:defRPr sz="2400" baseline="0">
                <a:solidFill>
                  <a:schemeClr val="tx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Subhead here in Arial 24</a:t>
            </a:r>
          </a:p>
          <a:p>
            <a:pPr lvl="0"/>
            <a:endParaRPr lang="en-US" dirty="0" smtClean="0"/>
          </a:p>
        </p:txBody>
      </p:sp>
      <p:cxnSp>
        <p:nvCxnSpPr>
          <p:cNvPr id="4" name="Straight Connector 3"/>
          <p:cNvCxnSpPr/>
          <p:nvPr/>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378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bullets), footnot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1062621"/>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fontAlgn="auto">
              <a:spcBef>
                <a:spcPts val="0"/>
              </a:spcBef>
              <a:spcAft>
                <a:spcPts val="0"/>
              </a:spcAft>
            </a:pPr>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sz="quarter" idx="15" hasCustomPrompt="1"/>
          </p:nvPr>
        </p:nvSpPr>
        <p:spPr>
          <a:xfrm>
            <a:off x="323850" y="1269476"/>
            <a:ext cx="8478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Arial" pitchFamily="34" charset="0"/>
                <a:cs typeface="Arial" pitchFamily="34" charset="0"/>
              </a:defRPr>
            </a:lvl1pPr>
            <a:lvl2pPr>
              <a:buClr>
                <a:schemeClr val="accent1"/>
              </a:buClr>
              <a:buSzPct val="125000"/>
              <a:defRPr sz="2000">
                <a:latin typeface="Arial" pitchFamily="34" charset="0"/>
                <a:cs typeface="Arial" pitchFamily="34" charset="0"/>
              </a:defRPr>
            </a:lvl2pPr>
            <a:lvl3pPr>
              <a:buClr>
                <a:schemeClr val="accent1"/>
              </a:buClr>
              <a:buSzPct val="125000"/>
              <a:defRPr sz="1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Bullet 1</a:t>
            </a:r>
          </a:p>
          <a:p>
            <a:pPr lvl="1"/>
            <a:r>
              <a:rPr lang="en-US" dirty="0" smtClean="0"/>
              <a:t>Sub bullet 2</a:t>
            </a:r>
          </a:p>
          <a:p>
            <a:pPr lvl="2"/>
            <a:r>
              <a:rPr lang="en-US" dirty="0" smtClean="0"/>
              <a:t>Sub bullet 3</a:t>
            </a:r>
          </a:p>
          <a:p>
            <a:pPr lvl="2"/>
            <a:endParaRPr lang="en-US" dirty="0" smtClean="0"/>
          </a:p>
        </p:txBody>
      </p:sp>
      <p:cxnSp>
        <p:nvCxnSpPr>
          <p:cNvPr id="8" name="Straight Connector 7"/>
          <p:cNvCxnSpPr/>
          <p:nvPr/>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720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1062621"/>
            <a:ext cx="9126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fontAlgn="auto">
              <a:spcBef>
                <a:spcPts val="0"/>
              </a:spcBef>
              <a:spcAft>
                <a:spcPts val="0"/>
              </a:spcAft>
            </a:pPr>
            <a:endParaRPr lang="en-GB" dirty="0">
              <a:solidFill>
                <a:prstClr val="white"/>
              </a:solidFill>
            </a:endParaRPr>
          </a:p>
        </p:txBody>
      </p:sp>
      <p:sp>
        <p:nvSpPr>
          <p:cNvPr id="9" name="Text Placeholder 10"/>
          <p:cNvSpPr>
            <a:spLocks noGrp="1"/>
          </p:cNvSpPr>
          <p:nvPr>
            <p:ph type="body" sz="quarter" idx="14" hasCustomPrompt="1"/>
          </p:nvPr>
        </p:nvSpPr>
        <p:spPr>
          <a:xfrm>
            <a:off x="323528" y="6271711"/>
            <a:ext cx="8478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smtClean="0"/>
              <a:t>Footnotes here; minimum 12 </a:t>
            </a:r>
            <a:r>
              <a:rPr lang="en-GB" dirty="0" err="1" smtClean="0"/>
              <a:t>pt</a:t>
            </a:r>
            <a:r>
              <a:rPr lang="en-GB" dirty="0" smtClean="0"/>
              <a:t> font</a:t>
            </a:r>
            <a:endParaRPr lang="en-GB" dirty="0"/>
          </a:p>
        </p:txBody>
      </p:sp>
      <p:sp>
        <p:nvSpPr>
          <p:cNvPr id="7" name="Title 1"/>
          <p:cNvSpPr>
            <a:spLocks noGrp="1"/>
          </p:cNvSpPr>
          <p:nvPr>
            <p:ph type="title"/>
          </p:nvPr>
        </p:nvSpPr>
        <p:spPr>
          <a:xfrm>
            <a:off x="323528" y="188641"/>
            <a:ext cx="8478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smtClean="0"/>
              <a:t>Click to edit Master title style</a:t>
            </a:r>
            <a:endParaRPr lang="en-GB" dirty="0"/>
          </a:p>
        </p:txBody>
      </p:sp>
      <p:cxnSp>
        <p:nvCxnSpPr>
          <p:cNvPr id="8" name="Straight Connector 7"/>
          <p:cNvCxnSpPr/>
          <p:nvPr/>
        </p:nvCxnSpPr>
        <p:spPr>
          <a:xfrm>
            <a:off x="0" y="10512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7033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36512" y="0"/>
            <a:ext cx="9180512" cy="6944008"/>
            <a:chOff x="-36512" y="0"/>
            <a:chExt cx="9180512" cy="6944008"/>
          </a:xfrm>
        </p:grpSpPr>
        <p:cxnSp>
          <p:nvCxnSpPr>
            <p:cNvPr id="8" name="Straight Connector 7"/>
            <p:cNvCxnSpPr/>
            <p:nvPr/>
          </p:nvCxnSpPr>
          <p:spPr>
            <a:xfrm>
              <a:off x="-36512" y="668746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78311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41994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0" y="0"/>
              <a:ext cx="0" cy="694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12" y="148478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59" y="616632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1018" y="0"/>
              <a:ext cx="0" cy="694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3847" y="0"/>
              <a:ext cx="0" cy="694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459" y="542337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65750" y="0"/>
              <a:ext cx="0" cy="694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64840" y="0"/>
              <a:ext cx="0" cy="6944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12902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06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86967"/>
            <a:ext cx="7772400" cy="1470025"/>
          </a:xfrm>
        </p:spPr>
        <p:txBody>
          <a:bodyPr/>
          <a:lstStyle>
            <a:lvl1pPr>
              <a:defRPr>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GB" dirty="0"/>
          </a:p>
        </p:txBody>
      </p:sp>
      <p:sp>
        <p:nvSpPr>
          <p:cNvPr id="6" name="Subtitle 2"/>
          <p:cNvSpPr>
            <a:spLocks noGrp="1"/>
          </p:cNvSpPr>
          <p:nvPr>
            <p:ph type="subTitle" idx="1" hasCustomPrompt="1"/>
          </p:nvPr>
        </p:nvSpPr>
        <p:spPr>
          <a:xfrm>
            <a:off x="1710000" y="3764632"/>
            <a:ext cx="5724000" cy="816496"/>
          </a:xfrm>
        </p:spPr>
        <p:txBody>
          <a:bodyPr>
            <a:noAutofit/>
          </a:bodyPr>
          <a:lstStyle>
            <a:lvl1pPr marL="0" indent="0" algn="ctr">
              <a:buNone/>
              <a:defRPr sz="3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GB" dirty="0"/>
          </a:p>
        </p:txBody>
      </p:sp>
      <p:sp>
        <p:nvSpPr>
          <p:cNvPr id="8" name="Text Placeholder 7"/>
          <p:cNvSpPr>
            <a:spLocks noGrp="1"/>
          </p:cNvSpPr>
          <p:nvPr>
            <p:ph type="body" sz="quarter" idx="10" hasCustomPrompt="1"/>
          </p:nvPr>
        </p:nvSpPr>
        <p:spPr>
          <a:xfrm>
            <a:off x="1709558" y="4653136"/>
            <a:ext cx="5724884" cy="1296120"/>
          </a:xfrm>
        </p:spPr>
        <p:txBody>
          <a:bodyPr anchor="ctr" anchorCtr="0">
            <a:normAutofit/>
          </a:bodyPr>
          <a:lstStyle>
            <a:lvl1pPr algn="ctr">
              <a:buNone/>
              <a:defRPr sz="2400" baseline="0">
                <a:solidFill>
                  <a:schemeClr val="bg1">
                    <a:lumMod val="85000"/>
                  </a:schemeClr>
                </a:solidFill>
                <a:latin typeface="Arial" pitchFamily="34" charset="0"/>
                <a:cs typeface="Arial" pitchFamily="34" charset="0"/>
              </a:defRPr>
            </a:lvl1pPr>
          </a:lstStyle>
          <a:p>
            <a:pPr lvl="0"/>
            <a:r>
              <a:rPr lang="en-GB" dirty="0" smtClean="0"/>
              <a:t>Further text</a:t>
            </a:r>
            <a:endParaRPr lang="en-GB" dirty="0"/>
          </a:p>
        </p:txBody>
      </p:sp>
    </p:spTree>
    <p:extLst>
      <p:ext uri="{BB962C8B-B14F-4D97-AF65-F5344CB8AC3E}">
        <p14:creationId xmlns:p14="http://schemas.microsoft.com/office/powerpoint/2010/main" val="5119440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29" tIns="45715" rIns="91429" bIns="45715"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pPr defTabSz="914290" fontAlgn="auto">
              <a:spcBef>
                <a:spcPts val="0"/>
              </a:spcBef>
              <a:spcAft>
                <a:spcPts val="0"/>
              </a:spcAft>
            </a:pPr>
            <a:fld id="{8D718B94-B6BC-4B21-A013-7991F2174940}" type="datetimeFigureOut">
              <a:rPr lang="en-GB" smtClean="0">
                <a:solidFill>
                  <a:srgbClr val="03497C">
                    <a:tint val="75000"/>
                  </a:srgbClr>
                </a:solidFill>
                <a:latin typeface="Calibri"/>
                <a:ea typeface="+mn-ea"/>
                <a:cs typeface="Arial" charset="0"/>
              </a:rPr>
              <a:pPr defTabSz="914290" fontAlgn="auto">
                <a:spcBef>
                  <a:spcPts val="0"/>
                </a:spcBef>
                <a:spcAft>
                  <a:spcPts val="0"/>
                </a:spcAft>
              </a:pPr>
              <a:t>09/11/2017</a:t>
            </a:fld>
            <a:endParaRPr lang="en-GB" dirty="0">
              <a:solidFill>
                <a:srgbClr val="03497C">
                  <a:tint val="75000"/>
                </a:srgbClr>
              </a:solidFill>
              <a:latin typeface="Calibri"/>
              <a:ea typeface="+mn-ea"/>
              <a:cs typeface="Arial" charset="0"/>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pPr defTabSz="914290" fontAlgn="auto">
              <a:spcBef>
                <a:spcPts val="0"/>
              </a:spcBef>
              <a:spcAft>
                <a:spcPts val="0"/>
              </a:spcAft>
            </a:pPr>
            <a:endParaRPr lang="en-GB" dirty="0">
              <a:solidFill>
                <a:srgbClr val="03497C">
                  <a:tint val="75000"/>
                </a:srgbClr>
              </a:solidFill>
              <a:latin typeface="Calibri"/>
              <a:ea typeface="+mn-ea"/>
              <a:cs typeface="Arial"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pPr defTabSz="914290" fontAlgn="auto">
              <a:spcBef>
                <a:spcPts val="0"/>
              </a:spcBef>
              <a:spcAft>
                <a:spcPts val="0"/>
              </a:spcAft>
            </a:pPr>
            <a:fld id="{799F422D-155B-463C-9155-1040BF892585}" type="slidenum">
              <a:rPr lang="en-GB" smtClean="0">
                <a:solidFill>
                  <a:srgbClr val="03497C">
                    <a:tint val="75000"/>
                  </a:srgbClr>
                </a:solidFill>
                <a:latin typeface="Calibri"/>
                <a:ea typeface="+mn-ea"/>
                <a:cs typeface="Arial" charset="0"/>
              </a:rPr>
              <a:pPr defTabSz="914290" fontAlgn="auto">
                <a:spcBef>
                  <a:spcPts val="0"/>
                </a:spcBef>
                <a:spcAft>
                  <a:spcPts val="0"/>
                </a:spcAft>
              </a:pPr>
              <a:t>‹#›</a:t>
            </a:fld>
            <a:endParaRPr lang="en-GB" dirty="0">
              <a:solidFill>
                <a:srgbClr val="03497C">
                  <a:tint val="75000"/>
                </a:srgbClr>
              </a:solidFill>
              <a:latin typeface="Calibri"/>
              <a:ea typeface="+mn-ea"/>
              <a:cs typeface="Arial" charset="0"/>
            </a:endParaRPr>
          </a:p>
        </p:txBody>
      </p:sp>
    </p:spTree>
    <p:extLst>
      <p:ext uri="{BB962C8B-B14F-4D97-AF65-F5344CB8AC3E}">
        <p14:creationId xmlns:p14="http://schemas.microsoft.com/office/powerpoint/2010/main" val="987316792"/>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Lst>
  <p:timing>
    <p:tnLst>
      <p:par>
        <p:cTn id="1" dur="indefinite" restart="never" nodeType="tmRoot"/>
      </p:par>
    </p:tnLst>
  </p:timing>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6"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29" tIns="45715" rIns="91429" bIns="45715"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pPr defTabSz="914290" fontAlgn="auto">
              <a:spcBef>
                <a:spcPts val="0"/>
              </a:spcBef>
              <a:spcAft>
                <a:spcPts val="0"/>
              </a:spcAft>
            </a:pPr>
            <a:fld id="{8D718B94-B6BC-4B21-A013-7991F2174940}" type="datetimeFigureOut">
              <a:rPr lang="en-GB" smtClean="0">
                <a:solidFill>
                  <a:srgbClr val="03497C">
                    <a:tint val="75000"/>
                  </a:srgbClr>
                </a:solidFill>
                <a:latin typeface="Calibri"/>
                <a:ea typeface="+mn-ea"/>
                <a:cs typeface="Arial" charset="0"/>
              </a:rPr>
              <a:pPr defTabSz="914290" fontAlgn="auto">
                <a:spcBef>
                  <a:spcPts val="0"/>
                </a:spcBef>
                <a:spcAft>
                  <a:spcPts val="0"/>
                </a:spcAft>
              </a:pPr>
              <a:t>09/11/2017</a:t>
            </a:fld>
            <a:endParaRPr lang="en-GB" dirty="0">
              <a:solidFill>
                <a:srgbClr val="03497C">
                  <a:tint val="75000"/>
                </a:srgbClr>
              </a:solidFill>
              <a:latin typeface="Calibri"/>
              <a:ea typeface="+mn-ea"/>
              <a:cs typeface="Arial" charset="0"/>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pPr defTabSz="914290" fontAlgn="auto">
              <a:spcBef>
                <a:spcPts val="0"/>
              </a:spcBef>
              <a:spcAft>
                <a:spcPts val="0"/>
              </a:spcAft>
            </a:pPr>
            <a:endParaRPr lang="en-GB" dirty="0">
              <a:solidFill>
                <a:srgbClr val="03497C">
                  <a:tint val="75000"/>
                </a:srgbClr>
              </a:solidFill>
              <a:latin typeface="Calibri"/>
              <a:ea typeface="+mn-ea"/>
              <a:cs typeface="Arial"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pPr defTabSz="914290" fontAlgn="auto">
              <a:spcBef>
                <a:spcPts val="0"/>
              </a:spcBef>
              <a:spcAft>
                <a:spcPts val="0"/>
              </a:spcAft>
            </a:pPr>
            <a:fld id="{799F422D-155B-463C-9155-1040BF892585}" type="slidenum">
              <a:rPr lang="en-GB" smtClean="0">
                <a:solidFill>
                  <a:srgbClr val="03497C">
                    <a:tint val="75000"/>
                  </a:srgbClr>
                </a:solidFill>
                <a:latin typeface="Calibri"/>
                <a:ea typeface="+mn-ea"/>
                <a:cs typeface="Arial" charset="0"/>
              </a:rPr>
              <a:pPr defTabSz="914290" fontAlgn="auto">
                <a:spcBef>
                  <a:spcPts val="0"/>
                </a:spcBef>
                <a:spcAft>
                  <a:spcPts val="0"/>
                </a:spcAft>
              </a:pPr>
              <a:t>‹#›</a:t>
            </a:fld>
            <a:endParaRPr lang="en-GB" dirty="0">
              <a:solidFill>
                <a:srgbClr val="03497C">
                  <a:tint val="75000"/>
                </a:srgbClr>
              </a:solidFill>
              <a:latin typeface="Calibri"/>
              <a:ea typeface="+mn-ea"/>
              <a:cs typeface="Arial" charset="0"/>
            </a:endParaRPr>
          </a:p>
        </p:txBody>
      </p:sp>
    </p:spTree>
    <p:extLst>
      <p:ext uri="{BB962C8B-B14F-4D97-AF65-F5344CB8AC3E}">
        <p14:creationId xmlns:p14="http://schemas.microsoft.com/office/powerpoint/2010/main" val="4086891995"/>
      </p:ext>
    </p:extLst>
  </p:cSld>
  <p:clrMap bg1="lt1" tx1="dk1" bg2="lt2" tx2="dk2" accent1="accent1" accent2="accent2" accent3="accent3" accent4="accent4" accent5="accent5" accent6="accent6" hlink="hlink" folHlink="folHlink"/>
  <p:sldLayoutIdLst>
    <p:sldLayoutId id="2147485302" r:id="rId1"/>
    <p:sldLayoutId id="2147485303" r:id="rId2"/>
    <p:sldLayoutId id="2147485304" r:id="rId3"/>
    <p:sldLayoutId id="2147485305" r:id="rId4"/>
    <p:sldLayoutId id="2147485306" r:id="rId5"/>
    <p:sldLayoutId id="2147485307" r:id="rId6"/>
    <p:sldLayoutId id="2147485308" r:id="rId7"/>
    <p:sldLayoutId id="2147485309" r:id="rId8"/>
    <p:sldLayoutId id="2147485310" r:id="rId9"/>
  </p:sldLayoutIdLst>
  <p:timing>
    <p:tnLst>
      <p:par>
        <p:cTn id="1" dur="indefinite" restart="never" nodeType="tmRoot"/>
      </p:par>
    </p:tnLst>
  </p:timing>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6"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alphaModFix amt="75000"/>
            <a:lum/>
          </a:blip>
          <a:srcRect/>
          <a:stretch>
            <a:fillRect l="-5000" t="-5000" r="-5000" b="83500"/>
          </a:stretch>
        </a:blipFill>
        <a:effectLst/>
      </p:bgPr>
    </p:bg>
    <p:spTree>
      <p:nvGrpSpPr>
        <p:cNvPr id="1" name=""/>
        <p:cNvGrpSpPr/>
        <p:nvPr/>
      </p:nvGrpSpPr>
      <p:grpSpPr>
        <a:xfrm>
          <a:off x="0" y="0"/>
          <a:ext cx="0" cy="0"/>
          <a:chOff x="0" y="0"/>
          <a:chExt cx="0" cy="0"/>
        </a:xfrm>
      </p:grpSpPr>
      <p:sp>
        <p:nvSpPr>
          <p:cNvPr id="2058" name="Rectangle 10"/>
          <p:cNvSpPr>
            <a:spLocks noGrp="1" noChangeArrowheads="1"/>
          </p:cNvSpPr>
          <p:nvPr>
            <p:ph type="sldNum" sz="quarter" idx="4"/>
          </p:nvPr>
        </p:nvSpPr>
        <p:spPr bwMode="auto">
          <a:xfrm>
            <a:off x="6953250" y="6254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85000"/>
              </a:lnSpc>
              <a:defRPr sz="800" b="0">
                <a:solidFill>
                  <a:srgbClr val="00498B"/>
                </a:solidFill>
                <a:latin typeface="Tahoma" pitchFamily="34" charset="0"/>
              </a:defRPr>
            </a:lvl1pPr>
          </a:lstStyle>
          <a:p>
            <a:pPr>
              <a:defRPr/>
            </a:pPr>
            <a:fld id="{3A2F1E8E-1DED-461C-9BFC-80CBEEEB629A}" type="slidenum">
              <a:rPr kumimoji="1" lang="en-GB"/>
              <a:pPr>
                <a:defRPr/>
              </a:pPr>
              <a:t>‹#›</a:t>
            </a:fld>
            <a:endParaRPr kumimoji="1" lang="en-GB" dirty="0"/>
          </a:p>
        </p:txBody>
      </p:sp>
      <p:sp>
        <p:nvSpPr>
          <p:cNvPr id="1027" name="Rectangle 3"/>
          <p:cNvSpPr>
            <a:spLocks noGrp="1" noChangeArrowheads="1"/>
          </p:cNvSpPr>
          <p:nvPr>
            <p:ph type="title"/>
          </p:nvPr>
        </p:nvSpPr>
        <p:spPr bwMode="auto">
          <a:xfrm>
            <a:off x="484188" y="60325"/>
            <a:ext cx="8024812" cy="889000"/>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85775" y="1196975"/>
            <a:ext cx="7989888" cy="48974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200">
                <a:solidFill>
                  <a:srgbClr val="00498B"/>
                </a:solidFill>
                <a:latin typeface="Tahoma" pitchFamily="34" charset="0"/>
              </a:defRPr>
            </a:lvl1pPr>
          </a:lstStyle>
          <a:p>
            <a:pPr>
              <a:defRPr/>
            </a:pPr>
            <a:endParaRPr kumimoji="1" lang="en-GB" b="1" dirty="0"/>
          </a:p>
        </p:txBody>
      </p:sp>
      <p:sp>
        <p:nvSpPr>
          <p:cNvPr id="4104" name="Text Box 8"/>
          <p:cNvSpPr txBox="1">
            <a:spLocks noChangeArrowheads="1"/>
          </p:cNvSpPr>
          <p:nvPr/>
        </p:nvSpPr>
        <p:spPr bwMode="auto">
          <a:xfrm>
            <a:off x="5292725" y="1125538"/>
            <a:ext cx="4032250" cy="325437"/>
          </a:xfrm>
          <a:prstGeom prst="rect">
            <a:avLst/>
          </a:prstGeom>
          <a:noFill/>
          <a:ln w="25400" algn="ctr">
            <a:noFill/>
            <a:miter lim="800000"/>
            <a:headEnd/>
            <a:tailEnd/>
          </a:ln>
          <a:effectLst/>
        </p:spPr>
        <p:txBody>
          <a:bodyPr lIns="91414" tIns="45708" rIns="91414" bIns="45708">
            <a:spAutoFit/>
          </a:bodyPr>
          <a:lstStyle/>
          <a:p>
            <a:pPr algn="ctr">
              <a:spcBef>
                <a:spcPct val="50000"/>
              </a:spcBef>
              <a:defRPr/>
            </a:pPr>
            <a:endParaRPr kumimoji="1" lang="en-US" b="1" dirty="0">
              <a:solidFill>
                <a:srgbClr val="FFFFFF"/>
              </a:solidFill>
              <a:latin typeface="BISansCond" pitchFamily="2" charset="0"/>
              <a:cs typeface="Arial" pitchFamily="34" charset="0"/>
            </a:endParaRPr>
          </a:p>
        </p:txBody>
      </p:sp>
      <p:sp>
        <p:nvSpPr>
          <p:cNvPr id="4105" name="Text Box 9"/>
          <p:cNvSpPr txBox="1">
            <a:spLocks noChangeArrowheads="1"/>
          </p:cNvSpPr>
          <p:nvPr/>
        </p:nvSpPr>
        <p:spPr bwMode="auto">
          <a:xfrm>
            <a:off x="4716463" y="4221163"/>
            <a:ext cx="2303462" cy="325437"/>
          </a:xfrm>
          <a:prstGeom prst="rect">
            <a:avLst/>
          </a:prstGeom>
          <a:noFill/>
          <a:ln w="25400" algn="ctr">
            <a:noFill/>
            <a:miter lim="800000"/>
            <a:headEnd/>
            <a:tailEnd/>
          </a:ln>
          <a:effectLst/>
        </p:spPr>
        <p:txBody>
          <a:bodyPr lIns="91414" tIns="45708" rIns="91414" bIns="45708">
            <a:spAutoFit/>
          </a:bodyPr>
          <a:lstStyle/>
          <a:p>
            <a:pPr algn="ctr">
              <a:spcBef>
                <a:spcPct val="50000"/>
              </a:spcBef>
              <a:defRPr/>
            </a:pPr>
            <a:endParaRPr kumimoji="1" lang="en-US" b="1" dirty="0">
              <a:solidFill>
                <a:srgbClr val="FFFFFF"/>
              </a:solidFill>
              <a:latin typeface="Arial" pitchFamily="34" charset="0"/>
              <a:cs typeface="Arial" pitchFamily="34" charset="0"/>
            </a:endParaRPr>
          </a:p>
        </p:txBody>
      </p:sp>
      <p:sp>
        <p:nvSpPr>
          <p:cNvPr id="9" name="Rectangle 10"/>
          <p:cNvSpPr>
            <a:spLocks noChangeArrowheads="1"/>
          </p:cNvSpPr>
          <p:nvPr/>
        </p:nvSpPr>
        <p:spPr bwMode="auto">
          <a:xfrm>
            <a:off x="7086600" y="6381750"/>
            <a:ext cx="2133600" cy="476250"/>
          </a:xfrm>
          <a:prstGeom prst="rect">
            <a:avLst/>
          </a:prstGeom>
          <a:noFill/>
          <a:ln w="9525">
            <a:noFill/>
            <a:miter lim="800000"/>
            <a:headEnd/>
            <a:tailEnd/>
          </a:ln>
          <a:effectLst/>
        </p:spPr>
        <p:txBody>
          <a:bodyPr anchor="b"/>
          <a:lstStyle/>
          <a:p>
            <a:pPr algn="r">
              <a:defRPr/>
            </a:pPr>
            <a:endParaRPr kumimoji="1" lang="en-GB" sz="800" b="1" dirty="0">
              <a:solidFill>
                <a:srgbClr val="00498B"/>
              </a:solidFill>
              <a:latin typeface="Arial" pitchFamily="34" charset="0"/>
              <a:cs typeface="Arial" pitchFamily="34" charset="0"/>
            </a:endParaRPr>
          </a:p>
        </p:txBody>
      </p:sp>
      <p:sp>
        <p:nvSpPr>
          <p:cNvPr id="11" name="Rectangle 10"/>
          <p:cNvSpPr>
            <a:spLocks noChangeArrowheads="1"/>
          </p:cNvSpPr>
          <p:nvPr/>
        </p:nvSpPr>
        <p:spPr bwMode="auto">
          <a:xfrm>
            <a:off x="7073900" y="6392863"/>
            <a:ext cx="2133600" cy="476250"/>
          </a:xfrm>
          <a:prstGeom prst="rect">
            <a:avLst/>
          </a:prstGeom>
          <a:noFill/>
          <a:ln>
            <a:noFill/>
          </a:ln>
          <a:extLst/>
        </p:spPr>
        <p:txBody>
          <a:bodyPr anchor="b"/>
          <a:lstStyle/>
          <a:p>
            <a:pPr algn="r" eaLnBrk="0" hangingPunct="0">
              <a:lnSpc>
                <a:spcPct val="85000"/>
              </a:lnSpc>
              <a:defRPr/>
            </a:pPr>
            <a:endParaRPr kumimoji="1" lang="en-GB" sz="800" b="1" dirty="0">
              <a:solidFill>
                <a:srgbClr val="00498B"/>
              </a:solidFill>
              <a:latin typeface="Arial" pitchFamily="34" charset="0"/>
            </a:endParaRPr>
          </a:p>
        </p:txBody>
      </p:sp>
    </p:spTree>
    <p:extLst>
      <p:ext uri="{BB962C8B-B14F-4D97-AF65-F5344CB8AC3E}">
        <p14:creationId xmlns:p14="http://schemas.microsoft.com/office/powerpoint/2010/main" val="1133949995"/>
      </p:ext>
    </p:extLst>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2pPr>
      <a:lvl3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3pPr>
      <a:lvl4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4pPr>
      <a:lvl5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5pPr>
      <a:lvl6pPr marL="4572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6pPr>
      <a:lvl7pPr marL="9144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7pPr>
      <a:lvl8pPr marL="13716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8pPr>
      <a:lvl9pPr marL="18288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9pPr>
    </p:titleStyle>
    <p:bodyStyle>
      <a:lvl1pPr marL="342900" indent="-342900" algn="l" rtl="0" eaLnBrk="0" fontAlgn="base" hangingPunct="0">
        <a:spcBef>
          <a:spcPct val="20000"/>
        </a:spcBef>
        <a:spcAft>
          <a:spcPct val="0"/>
        </a:spcAft>
        <a:buBlip>
          <a:blip r:embed="rId1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B0932"/>
        </a:buClr>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AB0932"/>
        </a:buClr>
        <a:buFont typeface="Times" pitchFamily="18"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lr>
          <a:srgbClr val="AB0932"/>
        </a:buClr>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lr>
          <a:srgbClr val="AB0932"/>
        </a:buClr>
        <a:buChar char="»"/>
        <a:defRPr sz="1000">
          <a:solidFill>
            <a:schemeClr val="tx1"/>
          </a:solidFill>
          <a:latin typeface="+mn-lt"/>
          <a:ea typeface="+mn-ea"/>
          <a:cs typeface="+mn-cs"/>
        </a:defRPr>
      </a:lvl5pPr>
      <a:lvl6pPr marL="25146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6pPr>
      <a:lvl7pPr marL="29718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7pPr>
      <a:lvl8pPr marL="34290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8pPr>
      <a:lvl9pPr marL="38862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394967"/>
            <a:ext cx="7772400" cy="1470025"/>
          </a:xfrm>
        </p:spPr>
        <p:txBody>
          <a:bodyPr/>
          <a:lstStyle/>
          <a:p>
            <a:r>
              <a:rPr lang="en-GB" altLang="en-US" dirty="0" smtClean="0"/>
              <a:t>Low dose Dabigatran: Data from RE-LY and RE-LY Asia</a:t>
            </a:r>
            <a:endParaRPr lang="en-GB"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7096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spcAft>
                <a:spcPts val="0"/>
              </a:spcAft>
            </a:pPr>
            <a:r>
              <a:rPr lang="en-GB" sz="1200" b="0" dirty="0" smtClean="0"/>
              <a:t>GI </a:t>
            </a:r>
            <a:r>
              <a:rPr lang="en-GB" sz="1200" b="0" dirty="0"/>
              <a:t>= </a:t>
            </a:r>
            <a:r>
              <a:rPr lang="en-GB" sz="1200" b="0" dirty="0" smtClean="0"/>
              <a:t>gastrointestinal; ICH = intracranial haemorrhage</a:t>
            </a:r>
          </a:p>
          <a:p>
            <a:pPr>
              <a:spcAft>
                <a:spcPts val="0"/>
              </a:spcAft>
            </a:pPr>
            <a:r>
              <a:rPr lang="en-GB" sz="1200" b="0" dirty="0" smtClean="0"/>
              <a:t>*P=0.003; </a:t>
            </a:r>
            <a:r>
              <a:rPr lang="en-GB" sz="1200" b="0" baseline="30000" dirty="0" smtClean="0"/>
              <a:t>†</a:t>
            </a:r>
            <a:r>
              <a:rPr lang="en-GB" sz="1200" b="0" dirty="0" smtClean="0"/>
              <a:t>P=0.04; </a:t>
            </a:r>
            <a:r>
              <a:rPr lang="en-GB" sz="1200" b="0" baseline="30000" dirty="0" smtClean="0"/>
              <a:t>ǂ</a:t>
            </a:r>
            <a:r>
              <a:rPr lang="en-GB" sz="1200" b="0" dirty="0" smtClean="0"/>
              <a:t>P=0.001; </a:t>
            </a:r>
            <a:r>
              <a:rPr lang="en-GB" sz="1200" b="0" baseline="30000" dirty="0" smtClean="0"/>
              <a:t>§</a:t>
            </a:r>
            <a:r>
              <a:rPr lang="en-GB" sz="1200" b="0" dirty="0" smtClean="0"/>
              <a:t>P&lt;0.001 vs warfarin</a:t>
            </a:r>
          </a:p>
          <a:p>
            <a:pPr>
              <a:spcAft>
                <a:spcPts val="0"/>
              </a:spcAft>
            </a:pPr>
            <a:r>
              <a:rPr lang="en-US" sz="1200" dirty="0" smtClean="0"/>
              <a:t>Connolly </a:t>
            </a:r>
            <a:r>
              <a:rPr lang="en-US" sz="1200" dirty="0"/>
              <a:t>SJ et al. N Engl J Med 2009;361:1139–51; Connolly SJ et al. N Engl J Med 2010;363:1875–6; </a:t>
            </a:r>
            <a:r>
              <a:rPr lang="en-US" sz="1200" dirty="0" smtClean="0"/>
              <a:t/>
            </a:r>
            <a:br>
              <a:rPr lang="en-US" sz="1200" dirty="0" smtClean="0"/>
            </a:br>
            <a:r>
              <a:rPr lang="en-US" sz="1200" dirty="0" smtClean="0"/>
              <a:t>Connolly </a:t>
            </a:r>
            <a:r>
              <a:rPr lang="en-US" sz="1200" dirty="0" err="1" smtClean="0"/>
              <a:t>SJ</a:t>
            </a:r>
            <a:r>
              <a:rPr lang="en-US" sz="1200" dirty="0" smtClean="0"/>
              <a:t> et </a:t>
            </a:r>
            <a:r>
              <a:rPr lang="en-US" sz="1200" dirty="0"/>
              <a:t>al. N Engl J Med 2014: DOI </a:t>
            </a:r>
            <a:r>
              <a:rPr lang="en-US" sz="1200" dirty="0" smtClean="0"/>
              <a:t>10.1056/NEJMc1407908</a:t>
            </a:r>
            <a:endParaRPr lang="en-GB" sz="1200"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426354829"/>
              </p:ext>
            </p:extLst>
          </p:nvPr>
        </p:nvGraphicFramePr>
        <p:xfrm>
          <a:off x="604838" y="1371600"/>
          <a:ext cx="8539162" cy="46609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176570" y="3899850"/>
            <a:ext cx="304800" cy="276999"/>
          </a:xfrm>
          <a:prstGeom prst="rect">
            <a:avLst/>
          </a:prstGeom>
          <a:noFill/>
          <a:ln>
            <a:noFill/>
          </a:ln>
        </p:spPr>
        <p:txBody>
          <a:bodyPr wrap="square" rtlCol="0" anchor="b">
            <a:spAutoFit/>
          </a:bodyPr>
          <a:lstStyle/>
          <a:p>
            <a:pPr algn="ctr"/>
            <a:r>
              <a:rPr lang="en-GB" sz="1200" dirty="0" smtClean="0">
                <a:solidFill>
                  <a:srgbClr val="00498B"/>
                </a:solidFill>
                <a:latin typeface="Tahoma"/>
                <a:ea typeface="+mn-ea"/>
                <a:cs typeface="Arial" pitchFamily="34" charset="0"/>
              </a:rPr>
              <a:t>§</a:t>
            </a:r>
            <a:endParaRPr lang="en-GB" sz="1200" dirty="0">
              <a:solidFill>
                <a:srgbClr val="00498B"/>
              </a:solidFill>
              <a:latin typeface="Tahoma"/>
              <a:ea typeface="+mn-ea"/>
              <a:cs typeface="Arial" pitchFamily="34" charset="0"/>
            </a:endParaRPr>
          </a:p>
        </p:txBody>
      </p:sp>
      <p:sp>
        <p:nvSpPr>
          <p:cNvPr id="9" name="TextBox 8"/>
          <p:cNvSpPr txBox="1"/>
          <p:nvPr/>
        </p:nvSpPr>
        <p:spPr>
          <a:xfrm>
            <a:off x="2292350" y="2601798"/>
            <a:ext cx="304800" cy="338554"/>
          </a:xfrm>
          <a:prstGeom prst="rect">
            <a:avLst/>
          </a:prstGeom>
          <a:noFill/>
          <a:ln>
            <a:noFill/>
          </a:ln>
        </p:spPr>
        <p:txBody>
          <a:bodyPr wrap="square" rtlCol="0" anchor="b">
            <a:spAutoFit/>
          </a:bodyPr>
          <a:lstStyle/>
          <a:p>
            <a:pPr algn="ctr"/>
            <a:r>
              <a:rPr lang="en-GB" sz="1600" dirty="0">
                <a:solidFill>
                  <a:srgbClr val="00498B"/>
                </a:solidFill>
                <a:latin typeface="Tahoma"/>
                <a:ea typeface="+mn-ea"/>
                <a:cs typeface="Arial" pitchFamily="34" charset="0"/>
              </a:rPr>
              <a:t>*</a:t>
            </a:r>
          </a:p>
        </p:txBody>
      </p:sp>
      <p:sp>
        <p:nvSpPr>
          <p:cNvPr id="12" name="TextBox 11"/>
          <p:cNvSpPr txBox="1"/>
          <p:nvPr/>
        </p:nvSpPr>
        <p:spPr>
          <a:xfrm>
            <a:off x="7958859" y="4608691"/>
            <a:ext cx="304800" cy="276999"/>
          </a:xfrm>
          <a:prstGeom prst="rect">
            <a:avLst/>
          </a:prstGeom>
          <a:noFill/>
          <a:ln>
            <a:noFill/>
          </a:ln>
        </p:spPr>
        <p:txBody>
          <a:bodyPr wrap="square" rtlCol="0" anchor="b">
            <a:spAutoFit/>
          </a:bodyPr>
          <a:lstStyle/>
          <a:p>
            <a:pPr algn="ctr"/>
            <a:r>
              <a:rPr lang="en-GB" sz="1200" dirty="0">
                <a:solidFill>
                  <a:srgbClr val="00498B"/>
                </a:solidFill>
                <a:latin typeface="Tahoma"/>
                <a:ea typeface="+mn-ea"/>
                <a:cs typeface="Arial" pitchFamily="34" charset="0"/>
              </a:rPr>
              <a:t>§</a:t>
            </a:r>
          </a:p>
        </p:txBody>
      </p:sp>
      <p:sp>
        <p:nvSpPr>
          <p:cNvPr id="35" name="TextBox 34"/>
          <p:cNvSpPr txBox="1"/>
          <p:nvPr/>
        </p:nvSpPr>
        <p:spPr>
          <a:xfrm>
            <a:off x="7528932" y="4517326"/>
            <a:ext cx="304800" cy="276999"/>
          </a:xfrm>
          <a:prstGeom prst="rect">
            <a:avLst/>
          </a:prstGeom>
          <a:noFill/>
          <a:ln>
            <a:noFill/>
          </a:ln>
        </p:spPr>
        <p:txBody>
          <a:bodyPr wrap="square" rtlCol="0" anchor="b">
            <a:spAutoFit/>
          </a:bodyPr>
          <a:lstStyle/>
          <a:p>
            <a:pPr algn="ctr"/>
            <a:r>
              <a:rPr lang="en-GB" sz="1200" dirty="0">
                <a:solidFill>
                  <a:srgbClr val="00498B"/>
                </a:solidFill>
                <a:latin typeface="Tahoma"/>
                <a:ea typeface="+mn-ea"/>
                <a:cs typeface="Arial" pitchFamily="34" charset="0"/>
              </a:rPr>
              <a:t>§</a:t>
            </a:r>
          </a:p>
        </p:txBody>
      </p:sp>
      <p:sp>
        <p:nvSpPr>
          <p:cNvPr id="13" name="タイトル 1"/>
          <p:cNvSpPr txBox="1">
            <a:spLocks/>
          </p:cNvSpPr>
          <p:nvPr/>
        </p:nvSpPr>
        <p:spPr bwMode="auto">
          <a:xfrm>
            <a:off x="484188" y="60325"/>
            <a:ext cx="8024812" cy="889000"/>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2pPr>
            <a:lvl3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3pPr>
            <a:lvl4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4pPr>
            <a:lvl5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5pPr>
            <a:lvl6pPr marL="4572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6pPr>
            <a:lvl7pPr marL="9144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7pPr>
            <a:lvl8pPr marL="13716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8pPr>
            <a:lvl9pPr marL="18288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9pPr>
          </a:lstStyle>
          <a:p>
            <a:pPr eaLnBrk="1" hangingPunct="1"/>
            <a:r>
              <a:rPr lang="en-GB" dirty="0">
                <a:solidFill>
                  <a:schemeClr val="bg1"/>
                </a:solidFill>
              </a:rPr>
              <a:t>RE-LY</a:t>
            </a:r>
            <a:r>
              <a:rPr lang="en-GB" baseline="30000" dirty="0" smtClean="0">
                <a:solidFill>
                  <a:schemeClr val="bg1"/>
                </a:solidFill>
              </a:rPr>
              <a:t>®</a:t>
            </a:r>
            <a:r>
              <a:rPr lang="en-GB" dirty="0" smtClean="0">
                <a:solidFill>
                  <a:schemeClr val="bg1"/>
                </a:solidFill>
              </a:rPr>
              <a:t>: bleeding </a:t>
            </a:r>
            <a:r>
              <a:rPr lang="en-GB" dirty="0">
                <a:solidFill>
                  <a:schemeClr val="bg1"/>
                </a:solidFill>
              </a:rPr>
              <a:t>rates with dabigatran </a:t>
            </a:r>
            <a:r>
              <a:rPr lang="en-GB" dirty="0" smtClean="0">
                <a:solidFill>
                  <a:schemeClr val="bg1"/>
                </a:solidFill>
              </a:rPr>
              <a:t>generally lower </a:t>
            </a:r>
            <a:r>
              <a:rPr lang="en-GB" dirty="0">
                <a:solidFill>
                  <a:schemeClr val="bg1"/>
                </a:solidFill>
              </a:rPr>
              <a:t>than with warfarin</a:t>
            </a:r>
            <a:endParaRPr lang="en-US" altLang="ja-JP" kern="0" dirty="0" smtClean="0">
              <a:solidFill>
                <a:schemeClr val="bg1"/>
              </a:solidFill>
              <a:ea typeface="ＭＳ Ｐゴシック" pitchFamily="34" charset="-128"/>
            </a:endParaRPr>
          </a:p>
        </p:txBody>
      </p:sp>
      <p:sp>
        <p:nvSpPr>
          <p:cNvPr id="14" name="TextBox 13"/>
          <p:cNvSpPr txBox="1"/>
          <p:nvPr/>
        </p:nvSpPr>
        <p:spPr>
          <a:xfrm>
            <a:off x="3740150" y="3668598"/>
            <a:ext cx="304800" cy="276999"/>
          </a:xfrm>
          <a:prstGeom prst="rect">
            <a:avLst/>
          </a:prstGeom>
          <a:noFill/>
          <a:ln>
            <a:noFill/>
          </a:ln>
        </p:spPr>
        <p:txBody>
          <a:bodyPr wrap="square" rtlCol="0" anchor="b">
            <a:spAutoFit/>
          </a:bodyPr>
          <a:lstStyle/>
          <a:p>
            <a:pPr algn="ctr"/>
            <a:r>
              <a:rPr lang="en-GB" sz="1200" dirty="0">
                <a:solidFill>
                  <a:srgbClr val="00498B"/>
                </a:solidFill>
                <a:latin typeface="Tahoma"/>
                <a:ea typeface="+mn-ea"/>
                <a:cs typeface="Arial" pitchFamily="34" charset="0"/>
              </a:rPr>
              <a:t>†</a:t>
            </a:r>
          </a:p>
        </p:txBody>
      </p:sp>
    </p:spTree>
    <p:extLst>
      <p:ext uri="{BB962C8B-B14F-4D97-AF65-F5344CB8AC3E}">
        <p14:creationId xmlns:p14="http://schemas.microsoft.com/office/powerpoint/2010/main" val="1316079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Placeholder 116"/>
          <p:cNvSpPr>
            <a:spLocks noGrp="1"/>
          </p:cNvSpPr>
          <p:nvPr>
            <p:ph type="body" sz="quarter" idx="14"/>
          </p:nvPr>
        </p:nvSpPr>
        <p:spPr/>
        <p:txBody>
          <a:bodyPr/>
          <a:lstStyle/>
          <a:p>
            <a:r>
              <a:rPr lang="en-US" altLang="ja-JP" dirty="0" smtClean="0">
                <a:ea typeface="ＭＳ Ｐゴシック" panose="020B0600070205080204" pitchFamily="34" charset="-128"/>
              </a:rPr>
              <a:t>Asia: n=2782; non-Asia: n=15</a:t>
            </a:r>
            <a:r>
              <a:rPr lang="en-US" altLang="ja-JP" sz="600" dirty="0" smtClean="0">
                <a:ea typeface="ＭＳ Ｐゴシック" panose="020B0600070205080204" pitchFamily="34" charset="-128"/>
              </a:rPr>
              <a:t> </a:t>
            </a:r>
            <a:r>
              <a:rPr lang="en-US" altLang="ja-JP" dirty="0" smtClean="0">
                <a:ea typeface="ＭＳ Ｐゴシック" panose="020B0600070205080204" pitchFamily="34" charset="-128"/>
              </a:rPr>
              <a:t>331</a:t>
            </a:r>
          </a:p>
          <a:p>
            <a:r>
              <a:rPr lang="da-DK" altLang="ja-JP" dirty="0" smtClean="0">
                <a:ea typeface="ＭＳ Ｐゴシック" panose="020B0600070205080204" pitchFamily="34" charset="-128"/>
              </a:rPr>
              <a:t>Hori M et al. Stroke 2013;44:1891–6 </a:t>
            </a:r>
            <a:endParaRPr lang="en-US" altLang="ja-JP" dirty="0" smtClean="0">
              <a:ea typeface="ＭＳ Ｐゴシック" panose="020B0600070205080204" pitchFamily="34" charset="-128"/>
            </a:endParaRPr>
          </a:p>
        </p:txBody>
      </p:sp>
      <p:sp>
        <p:nvSpPr>
          <p:cNvPr id="99" name="Title 98"/>
          <p:cNvSpPr>
            <a:spLocks noGrp="1"/>
          </p:cNvSpPr>
          <p:nvPr>
            <p:ph type="title"/>
          </p:nvPr>
        </p:nvSpPr>
        <p:spPr/>
        <p:txBody>
          <a:bodyPr>
            <a:normAutofit fontScale="90000"/>
          </a:bodyPr>
          <a:lstStyle/>
          <a:p>
            <a:pPr>
              <a:defRPr/>
            </a:pPr>
            <a:r>
              <a:rPr lang="en-US" altLang="ja-JP" dirty="0"/>
              <a:t>RE-LY</a:t>
            </a:r>
            <a:r>
              <a:rPr lang="en-US" altLang="ja-JP" baseline="30000" dirty="0"/>
              <a:t>®</a:t>
            </a:r>
            <a:r>
              <a:rPr lang="en-US" altLang="ja-JP" dirty="0"/>
              <a:t> </a:t>
            </a:r>
            <a:r>
              <a:rPr lang="en-US" altLang="ja-JP" dirty="0" smtClean="0">
                <a:latin typeface="+mn-lt"/>
              </a:rPr>
              <a:t>Asian population analysis: efficacy outcomes </a:t>
            </a:r>
            <a:r>
              <a:rPr lang="en-US" altLang="ja-JP" dirty="0" smtClean="0">
                <a:latin typeface="+mn-lt"/>
              </a:rPr>
              <a:t>of 110 mg consistent </a:t>
            </a:r>
            <a:r>
              <a:rPr lang="en-US" altLang="ja-JP" dirty="0" smtClean="0">
                <a:latin typeface="+mn-lt"/>
              </a:rPr>
              <a:t>with non-Asian population</a:t>
            </a:r>
            <a:endParaRPr lang="en-GB" dirty="0">
              <a:latin typeface="+mn-lt"/>
            </a:endParaRPr>
          </a:p>
        </p:txBody>
      </p:sp>
      <p:sp>
        <p:nvSpPr>
          <p:cNvPr id="19461" name="Rectangle 128"/>
          <p:cNvSpPr>
            <a:spLocks noChangeArrowheads="1"/>
          </p:cNvSpPr>
          <p:nvPr/>
        </p:nvSpPr>
        <p:spPr bwMode="auto">
          <a:xfrm>
            <a:off x="215900" y="5152876"/>
            <a:ext cx="8712200" cy="65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19462" name="Rectangle 128"/>
          <p:cNvSpPr>
            <a:spLocks noChangeArrowheads="1"/>
          </p:cNvSpPr>
          <p:nvPr/>
        </p:nvSpPr>
        <p:spPr bwMode="auto">
          <a:xfrm>
            <a:off x="215900" y="2425616"/>
            <a:ext cx="8712200" cy="65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19463" name="Rectangle 128"/>
          <p:cNvSpPr>
            <a:spLocks noChangeArrowheads="1"/>
          </p:cNvSpPr>
          <p:nvPr/>
        </p:nvSpPr>
        <p:spPr bwMode="auto">
          <a:xfrm>
            <a:off x="215900" y="3783328"/>
            <a:ext cx="8712200" cy="6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6" name="テキスト ボックス 7"/>
          <p:cNvSpPr txBox="1">
            <a:spLocks noChangeArrowheads="1"/>
          </p:cNvSpPr>
          <p:nvPr/>
        </p:nvSpPr>
        <p:spPr bwMode="auto">
          <a:xfrm>
            <a:off x="1733287" y="2363056"/>
            <a:ext cx="2012089" cy="2733056"/>
          </a:xfrm>
          <a:prstGeom prst="rect">
            <a:avLst/>
          </a:prstGeom>
          <a:noFill/>
          <a:ln w="9525">
            <a:noFill/>
            <a:miter lim="800000"/>
            <a:headEnd/>
            <a:tailEnd/>
          </a:ln>
        </p:spPr>
        <p:txBody>
          <a:bodyPr wrap="none">
            <a:spAutoFit/>
          </a:bodyPr>
          <a:lstStyle/>
          <a:p>
            <a:pPr fontAlgn="auto">
              <a:lnSpc>
                <a:spcPct val="110000"/>
              </a:lnSpc>
              <a:spcBef>
                <a:spcPts val="0"/>
              </a:spcBef>
              <a:spcAft>
                <a:spcPts val="0"/>
              </a:spcAft>
              <a:defRPr/>
            </a:pPr>
            <a:r>
              <a:rPr lang="en-US" altLang="ja-JP" sz="1300" b="1" dirty="0">
                <a:solidFill>
                  <a:srgbClr val="00498B"/>
                </a:solidFill>
                <a:latin typeface="Tahoma"/>
                <a:ea typeface="Tahoma" pitchFamily="34" charset="0"/>
                <a:cs typeface="Tahoma" pitchFamily="34" charset="0"/>
              </a:rPr>
              <a:t>Stroke or </a:t>
            </a:r>
            <a:r>
              <a:rPr lang="en-US" altLang="ja-JP" sz="1300" b="1" dirty="0" smtClean="0">
                <a:solidFill>
                  <a:srgbClr val="00498B"/>
                </a:solidFill>
                <a:latin typeface="Tahoma"/>
                <a:ea typeface="Tahoma" pitchFamily="34" charset="0"/>
                <a:cs typeface="Tahoma" pitchFamily="34" charset="0"/>
              </a:rPr>
              <a:t>SE</a:t>
            </a:r>
            <a:endParaRPr lang="en-US" altLang="ja-JP" sz="1300" b="1" dirty="0">
              <a:solidFill>
                <a:srgbClr val="00498B"/>
              </a:solidFill>
              <a:latin typeface="Tahoma"/>
              <a:ea typeface="Tahoma" pitchFamily="34" charset="0"/>
              <a:cs typeface="Tahoma" pitchFamily="34" charset="0"/>
            </a:endParaRPr>
          </a:p>
          <a:p>
            <a:pPr indent="177800" fontAlgn="auto">
              <a:lnSpc>
                <a:spcPct val="110000"/>
              </a:lnSpc>
              <a:spcBef>
                <a:spcPts val="0"/>
              </a:spcBef>
              <a:spcAft>
                <a:spcPts val="0"/>
              </a:spcAft>
              <a:defRPr/>
            </a:pPr>
            <a:r>
              <a:rPr lang="en-US" altLang="ja-JP" sz="1300" dirty="0">
                <a:solidFill>
                  <a:srgbClr val="00498B"/>
                </a:solidFill>
                <a:latin typeface="Tahoma"/>
                <a:ea typeface="Tahoma" pitchFamily="34" charset="0"/>
                <a:cs typeface="Tahoma" pitchFamily="34" charset="0"/>
              </a:rPr>
              <a:t> Asia</a:t>
            </a:r>
          </a:p>
          <a:p>
            <a:pPr indent="182563" fontAlgn="auto">
              <a:lnSpc>
                <a:spcPct val="110000"/>
              </a:lnSpc>
              <a:spcBef>
                <a:spcPts val="0"/>
              </a:spcBef>
              <a:spcAft>
                <a:spcPts val="0"/>
              </a:spcAft>
              <a:defRPr/>
            </a:pPr>
            <a:r>
              <a:rPr lang="en-US" altLang="ja-JP" sz="1300" dirty="0">
                <a:solidFill>
                  <a:srgbClr val="00498B"/>
                </a:solidFill>
                <a:latin typeface="Tahoma"/>
                <a:ea typeface="Tahoma" pitchFamily="34" charset="0"/>
                <a:cs typeface="Tahoma" pitchFamily="34" charset="0"/>
              </a:rPr>
              <a:t> Non-Asia</a:t>
            </a:r>
          </a:p>
          <a:p>
            <a:pPr fontAlgn="auto">
              <a:lnSpc>
                <a:spcPct val="110000"/>
              </a:lnSpc>
              <a:spcBef>
                <a:spcPts val="0"/>
              </a:spcBef>
              <a:spcAft>
                <a:spcPts val="0"/>
              </a:spcAft>
              <a:defRPr/>
            </a:pPr>
            <a:r>
              <a:rPr lang="en-US" altLang="ja-JP" sz="1300" dirty="0">
                <a:solidFill>
                  <a:srgbClr val="00498B"/>
                </a:solidFill>
                <a:latin typeface="Tahoma"/>
                <a:ea typeface="Tahoma" pitchFamily="34" charset="0"/>
                <a:cs typeface="Tahoma" pitchFamily="34" charset="0"/>
              </a:rPr>
              <a:t> </a:t>
            </a:r>
            <a:r>
              <a:rPr lang="en-US" altLang="ja-JP" sz="1300" b="1" dirty="0">
                <a:solidFill>
                  <a:srgbClr val="00498B"/>
                </a:solidFill>
                <a:latin typeface="Tahoma"/>
                <a:ea typeface="Tahoma" pitchFamily="34" charset="0"/>
                <a:cs typeface="Tahoma" pitchFamily="34" charset="0"/>
              </a:rPr>
              <a:t>Ischaemic stroke</a:t>
            </a:r>
          </a:p>
          <a:p>
            <a:pPr indent="182563" fontAlgn="auto">
              <a:lnSpc>
                <a:spcPct val="110000"/>
              </a:lnSpc>
              <a:spcBef>
                <a:spcPts val="0"/>
              </a:spcBef>
              <a:spcAft>
                <a:spcPts val="0"/>
              </a:spcAft>
              <a:defRPr/>
            </a:pPr>
            <a:r>
              <a:rPr lang="en-US" altLang="ja-JP" sz="1300" dirty="0">
                <a:solidFill>
                  <a:srgbClr val="00498B"/>
                </a:solidFill>
                <a:latin typeface="Tahoma"/>
                <a:ea typeface="Tahoma" pitchFamily="34" charset="0"/>
                <a:cs typeface="Tahoma" pitchFamily="34" charset="0"/>
              </a:rPr>
              <a:t> Asia</a:t>
            </a:r>
          </a:p>
          <a:p>
            <a:pPr indent="182563" fontAlgn="auto">
              <a:lnSpc>
                <a:spcPct val="110000"/>
              </a:lnSpc>
              <a:spcBef>
                <a:spcPts val="0"/>
              </a:spcBef>
              <a:spcAft>
                <a:spcPts val="0"/>
              </a:spcAft>
              <a:defRPr/>
            </a:pPr>
            <a:r>
              <a:rPr lang="en-US" altLang="ja-JP" sz="1300" dirty="0">
                <a:solidFill>
                  <a:srgbClr val="00498B"/>
                </a:solidFill>
                <a:latin typeface="Tahoma"/>
                <a:ea typeface="Tahoma" pitchFamily="34" charset="0"/>
                <a:cs typeface="Tahoma" pitchFamily="34" charset="0"/>
              </a:rPr>
              <a:t> Non-Asia</a:t>
            </a:r>
          </a:p>
          <a:p>
            <a:pPr fontAlgn="auto">
              <a:lnSpc>
                <a:spcPct val="110000"/>
              </a:lnSpc>
              <a:spcBef>
                <a:spcPts val="0"/>
              </a:spcBef>
              <a:spcAft>
                <a:spcPts val="0"/>
              </a:spcAft>
              <a:defRPr/>
            </a:pPr>
            <a:r>
              <a:rPr lang="en-US" altLang="ja-JP" sz="1300" dirty="0">
                <a:solidFill>
                  <a:srgbClr val="00498B"/>
                </a:solidFill>
                <a:latin typeface="Tahoma"/>
                <a:ea typeface="Tahoma" pitchFamily="34" charset="0"/>
                <a:cs typeface="Tahoma" pitchFamily="34" charset="0"/>
              </a:rPr>
              <a:t> </a:t>
            </a:r>
            <a:r>
              <a:rPr lang="en-US" altLang="ja-JP" sz="1300" b="1" dirty="0">
                <a:solidFill>
                  <a:srgbClr val="00498B"/>
                </a:solidFill>
                <a:latin typeface="Tahoma"/>
                <a:ea typeface="Tahoma" pitchFamily="34" charset="0"/>
                <a:cs typeface="Tahoma" pitchFamily="34" charset="0"/>
              </a:rPr>
              <a:t>Haemorrhagic stroke</a:t>
            </a:r>
          </a:p>
          <a:p>
            <a:pPr indent="182563" fontAlgn="auto">
              <a:lnSpc>
                <a:spcPct val="110000"/>
              </a:lnSpc>
              <a:spcBef>
                <a:spcPts val="0"/>
              </a:spcBef>
              <a:spcAft>
                <a:spcPts val="0"/>
              </a:spcAft>
              <a:defRPr/>
            </a:pPr>
            <a:r>
              <a:rPr lang="en-US" altLang="ja-JP" sz="1300" dirty="0">
                <a:solidFill>
                  <a:srgbClr val="00498B"/>
                </a:solidFill>
                <a:latin typeface="Tahoma"/>
                <a:ea typeface="Tahoma" pitchFamily="34" charset="0"/>
                <a:cs typeface="Tahoma" pitchFamily="34" charset="0"/>
              </a:rPr>
              <a:t> Asia</a:t>
            </a:r>
          </a:p>
          <a:p>
            <a:pPr indent="182563" fontAlgn="auto">
              <a:lnSpc>
                <a:spcPct val="110000"/>
              </a:lnSpc>
              <a:spcBef>
                <a:spcPts val="0"/>
              </a:spcBef>
              <a:spcAft>
                <a:spcPts val="0"/>
              </a:spcAft>
              <a:defRPr/>
            </a:pPr>
            <a:r>
              <a:rPr lang="en-US" altLang="ja-JP" sz="1300" dirty="0">
                <a:solidFill>
                  <a:srgbClr val="00498B"/>
                </a:solidFill>
                <a:latin typeface="Tahoma"/>
                <a:ea typeface="Tahoma" pitchFamily="34" charset="0"/>
                <a:cs typeface="Tahoma" pitchFamily="34" charset="0"/>
              </a:rPr>
              <a:t> Non-Asia</a:t>
            </a:r>
          </a:p>
          <a:p>
            <a:pPr fontAlgn="auto">
              <a:lnSpc>
                <a:spcPct val="110000"/>
              </a:lnSpc>
              <a:spcBef>
                <a:spcPts val="0"/>
              </a:spcBef>
              <a:spcAft>
                <a:spcPts val="0"/>
              </a:spcAft>
              <a:defRPr/>
            </a:pPr>
            <a:r>
              <a:rPr lang="en-US" altLang="ja-JP" sz="1300" b="1" dirty="0" smtClean="0">
                <a:solidFill>
                  <a:srgbClr val="00498B"/>
                </a:solidFill>
                <a:latin typeface="Tahoma"/>
                <a:ea typeface="Tahoma" pitchFamily="34" charset="0"/>
                <a:cs typeface="Tahoma" pitchFamily="34" charset="0"/>
              </a:rPr>
              <a:t>Death </a:t>
            </a:r>
            <a:r>
              <a:rPr lang="en-US" altLang="ja-JP" sz="1300" b="1" dirty="0">
                <a:solidFill>
                  <a:srgbClr val="00498B"/>
                </a:solidFill>
                <a:latin typeface="Tahoma"/>
                <a:ea typeface="Tahoma" pitchFamily="34" charset="0"/>
                <a:cs typeface="Tahoma" pitchFamily="34" charset="0"/>
              </a:rPr>
              <a:t>from any cause</a:t>
            </a:r>
          </a:p>
          <a:p>
            <a:pPr indent="182563" fontAlgn="auto">
              <a:lnSpc>
                <a:spcPct val="110000"/>
              </a:lnSpc>
              <a:spcBef>
                <a:spcPts val="0"/>
              </a:spcBef>
              <a:spcAft>
                <a:spcPts val="0"/>
              </a:spcAft>
              <a:defRPr/>
            </a:pPr>
            <a:r>
              <a:rPr lang="en-US" altLang="ja-JP" sz="1300" dirty="0">
                <a:solidFill>
                  <a:srgbClr val="00498B"/>
                </a:solidFill>
                <a:latin typeface="Tahoma"/>
                <a:ea typeface="Tahoma" pitchFamily="34" charset="0"/>
                <a:cs typeface="Tahoma" pitchFamily="34" charset="0"/>
              </a:rPr>
              <a:t> Asia</a:t>
            </a:r>
          </a:p>
          <a:p>
            <a:pPr indent="182563" fontAlgn="auto">
              <a:lnSpc>
                <a:spcPct val="110000"/>
              </a:lnSpc>
              <a:spcBef>
                <a:spcPts val="0"/>
              </a:spcBef>
              <a:spcAft>
                <a:spcPts val="0"/>
              </a:spcAft>
              <a:defRPr/>
            </a:pPr>
            <a:r>
              <a:rPr lang="en-US" altLang="ja-JP" sz="1300" dirty="0">
                <a:solidFill>
                  <a:srgbClr val="00498B"/>
                </a:solidFill>
                <a:latin typeface="Tahoma"/>
                <a:ea typeface="Tahoma" pitchFamily="34" charset="0"/>
                <a:cs typeface="Tahoma" pitchFamily="34" charset="0"/>
              </a:rPr>
              <a:t> Non-Asia</a:t>
            </a:r>
          </a:p>
        </p:txBody>
      </p:sp>
      <p:sp>
        <p:nvSpPr>
          <p:cNvPr id="19466" name="テキスト ボックス 6"/>
          <p:cNvSpPr txBox="1">
            <a:spLocks noChangeArrowheads="1"/>
          </p:cNvSpPr>
          <p:nvPr/>
        </p:nvSpPr>
        <p:spPr bwMode="auto">
          <a:xfrm>
            <a:off x="5004363" y="1309688"/>
            <a:ext cx="1878012" cy="45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r>
              <a:rPr lang="en-US" altLang="ja-JP" sz="1100" b="1" dirty="0">
                <a:solidFill>
                  <a:srgbClr val="00498B"/>
                </a:solidFill>
                <a:ea typeface="+mn-ea"/>
                <a:cs typeface="Calibri" panose="020F0502020204030204" pitchFamily="34" charset="0"/>
              </a:rPr>
              <a:t>Dabigatran 110 mg BID</a:t>
            </a:r>
          </a:p>
          <a:p>
            <a:pPr algn="ctr" eaLnBrk="1" fontAlgn="auto" hangingPunct="1">
              <a:spcBef>
                <a:spcPct val="0"/>
              </a:spcBef>
              <a:spcAft>
                <a:spcPts val="0"/>
              </a:spcAft>
              <a:buFontTx/>
              <a:buNone/>
            </a:pPr>
            <a:r>
              <a:rPr lang="en-US" altLang="ja-JP" sz="1100" b="1" dirty="0">
                <a:solidFill>
                  <a:srgbClr val="00498B"/>
                </a:solidFill>
                <a:ea typeface="+mn-ea"/>
                <a:cs typeface="Calibri" panose="020F0502020204030204" pitchFamily="34" charset="0"/>
              </a:rPr>
              <a:t>vs warfarin</a:t>
            </a:r>
          </a:p>
        </p:txBody>
      </p:sp>
      <p:sp>
        <p:nvSpPr>
          <p:cNvPr id="19474" name="Line 372"/>
          <p:cNvSpPr>
            <a:spLocks noChangeShapeType="1"/>
          </p:cNvSpPr>
          <p:nvPr/>
        </p:nvSpPr>
        <p:spPr bwMode="auto">
          <a:xfrm>
            <a:off x="4279900" y="5355773"/>
            <a:ext cx="0" cy="7777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19475" name="Line 373"/>
          <p:cNvSpPr>
            <a:spLocks noChangeShapeType="1"/>
          </p:cNvSpPr>
          <p:nvPr/>
        </p:nvSpPr>
        <p:spPr bwMode="auto">
          <a:xfrm>
            <a:off x="3957637" y="5355773"/>
            <a:ext cx="0" cy="7777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19476" name="Line 374"/>
          <p:cNvSpPr>
            <a:spLocks noChangeShapeType="1"/>
          </p:cNvSpPr>
          <p:nvPr/>
        </p:nvSpPr>
        <p:spPr bwMode="auto">
          <a:xfrm>
            <a:off x="4937125" y="5355773"/>
            <a:ext cx="0" cy="7777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19477" name="Line 375"/>
          <p:cNvSpPr>
            <a:spLocks noChangeShapeType="1"/>
          </p:cNvSpPr>
          <p:nvPr/>
        </p:nvSpPr>
        <p:spPr bwMode="auto">
          <a:xfrm>
            <a:off x="5264150" y="5355773"/>
            <a:ext cx="0" cy="7777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19503" name="Rectangle 418"/>
          <p:cNvSpPr>
            <a:spLocks noChangeArrowheads="1"/>
          </p:cNvSpPr>
          <p:nvPr/>
        </p:nvSpPr>
        <p:spPr bwMode="auto">
          <a:xfrm>
            <a:off x="5988613" y="1847362"/>
            <a:ext cx="984250" cy="45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ctr" hangingPunct="1">
              <a:spcBef>
                <a:spcPct val="0"/>
              </a:spcBef>
              <a:spcAft>
                <a:spcPts val="0"/>
              </a:spcAft>
              <a:buFontTx/>
              <a:buNone/>
            </a:pPr>
            <a:r>
              <a:rPr lang="en-US" altLang="ja-JP" sz="1100" b="1" dirty="0">
                <a:solidFill>
                  <a:srgbClr val="00498B"/>
                </a:solidFill>
                <a:ea typeface="+mn-ea"/>
                <a:cs typeface="Calibri" panose="020F0502020204030204" pitchFamily="34" charset="0"/>
              </a:rPr>
              <a:t>Interaction</a:t>
            </a:r>
          </a:p>
          <a:p>
            <a:pPr algn="ctr" eaLnBrk="1" fontAlgn="ctr" hangingPunct="1">
              <a:spcBef>
                <a:spcPct val="0"/>
              </a:spcBef>
              <a:spcAft>
                <a:spcPts val="0"/>
              </a:spcAft>
              <a:buFontTx/>
              <a:buNone/>
            </a:pPr>
            <a:r>
              <a:rPr lang="en-US" altLang="ja-JP" sz="1100" b="1" dirty="0">
                <a:solidFill>
                  <a:srgbClr val="00498B"/>
                </a:solidFill>
                <a:ea typeface="+mn-ea"/>
                <a:cs typeface="Calibri" panose="020F0502020204030204" pitchFamily="34" charset="0"/>
              </a:rPr>
              <a:t>P value</a:t>
            </a:r>
          </a:p>
        </p:txBody>
      </p:sp>
      <p:sp>
        <p:nvSpPr>
          <p:cNvPr id="19508" name="テキスト ボックス 7"/>
          <p:cNvSpPr txBox="1">
            <a:spLocks noChangeArrowheads="1"/>
          </p:cNvSpPr>
          <p:nvPr/>
        </p:nvSpPr>
        <p:spPr bwMode="auto">
          <a:xfrm>
            <a:off x="6346851" y="2383346"/>
            <a:ext cx="508537" cy="244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r" eaLnBrk="1" fontAlgn="auto" hangingPunct="1">
              <a:lnSpc>
                <a:spcPct val="110000"/>
              </a:lnSpc>
              <a:spcBef>
                <a:spcPct val="0"/>
              </a:spcBef>
              <a:spcAft>
                <a:spcPts val="0"/>
              </a:spcAft>
              <a:buFontTx/>
              <a:buNone/>
            </a:pPr>
            <a:r>
              <a:rPr lang="en-US" altLang="ja-JP" sz="1300" dirty="0">
                <a:solidFill>
                  <a:srgbClr val="00498B"/>
                </a:solidFill>
                <a:ea typeface="+mn-ea"/>
                <a:cs typeface="Calibri" panose="020F0502020204030204" pitchFamily="34" charset="0"/>
              </a:rPr>
              <a:t>0.56</a:t>
            </a:r>
          </a:p>
          <a:p>
            <a:pPr algn="r" eaLnBrk="1" fontAlgn="auto" hangingPunct="1">
              <a:lnSpc>
                <a:spcPct val="11000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ct val="11000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ct val="110000"/>
              </a:lnSpc>
              <a:spcBef>
                <a:spcPct val="0"/>
              </a:spcBef>
              <a:spcAft>
                <a:spcPts val="0"/>
              </a:spcAft>
              <a:buFontTx/>
              <a:buNone/>
            </a:pPr>
            <a:r>
              <a:rPr lang="en-US" altLang="ja-JP" sz="1300" dirty="0">
                <a:solidFill>
                  <a:srgbClr val="00498B"/>
                </a:solidFill>
                <a:ea typeface="+mn-ea"/>
                <a:cs typeface="Calibri" panose="020F0502020204030204" pitchFamily="34" charset="0"/>
              </a:rPr>
              <a:t>0.60</a:t>
            </a:r>
          </a:p>
          <a:p>
            <a:pPr algn="r" eaLnBrk="1" fontAlgn="auto" hangingPunct="1">
              <a:lnSpc>
                <a:spcPct val="11000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ct val="11000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ct val="110000"/>
              </a:lnSpc>
              <a:spcBef>
                <a:spcPct val="0"/>
              </a:spcBef>
              <a:spcAft>
                <a:spcPts val="0"/>
              </a:spcAft>
              <a:buFontTx/>
              <a:buNone/>
            </a:pPr>
            <a:r>
              <a:rPr lang="en-US" altLang="ja-JP" sz="1300" dirty="0">
                <a:solidFill>
                  <a:srgbClr val="00498B"/>
                </a:solidFill>
                <a:ea typeface="+mn-ea"/>
                <a:cs typeface="Calibri" panose="020F0502020204030204" pitchFamily="34" charset="0"/>
              </a:rPr>
              <a:t>0.27</a:t>
            </a:r>
          </a:p>
          <a:p>
            <a:pPr algn="r" eaLnBrk="1" fontAlgn="auto" hangingPunct="1">
              <a:lnSpc>
                <a:spcPct val="11000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ct val="11000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ct val="110000"/>
              </a:lnSpc>
              <a:spcBef>
                <a:spcPct val="0"/>
              </a:spcBef>
              <a:spcAft>
                <a:spcPts val="0"/>
              </a:spcAft>
              <a:buFontTx/>
              <a:buNone/>
            </a:pPr>
            <a:r>
              <a:rPr lang="en-US" altLang="ja-JP" sz="1300" dirty="0">
                <a:solidFill>
                  <a:srgbClr val="00498B"/>
                </a:solidFill>
                <a:ea typeface="+mn-ea"/>
                <a:cs typeface="Calibri" panose="020F0502020204030204" pitchFamily="34" charset="0"/>
              </a:rPr>
              <a:t>0.59</a:t>
            </a:r>
          </a:p>
        </p:txBody>
      </p:sp>
      <p:sp>
        <p:nvSpPr>
          <p:cNvPr id="19509" name="Line 230"/>
          <p:cNvSpPr>
            <a:spLocks noChangeShapeType="1"/>
          </p:cNvSpPr>
          <p:nvPr/>
        </p:nvSpPr>
        <p:spPr bwMode="auto">
          <a:xfrm>
            <a:off x="5682225" y="2371511"/>
            <a:ext cx="0" cy="310574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19510" name="Line 231"/>
          <p:cNvSpPr>
            <a:spLocks noChangeShapeType="1"/>
          </p:cNvSpPr>
          <p:nvPr/>
        </p:nvSpPr>
        <p:spPr bwMode="auto">
          <a:xfrm>
            <a:off x="5356788" y="5355773"/>
            <a:ext cx="0" cy="7777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19511" name="Line 233"/>
          <p:cNvSpPr>
            <a:spLocks noChangeShapeType="1"/>
          </p:cNvSpPr>
          <p:nvPr/>
        </p:nvSpPr>
        <p:spPr bwMode="auto">
          <a:xfrm>
            <a:off x="6009250" y="5355773"/>
            <a:ext cx="0" cy="7777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19512" name="Line 234"/>
          <p:cNvSpPr>
            <a:spLocks noChangeShapeType="1"/>
          </p:cNvSpPr>
          <p:nvPr/>
        </p:nvSpPr>
        <p:spPr bwMode="auto">
          <a:xfrm>
            <a:off x="6336275" y="5355773"/>
            <a:ext cx="0" cy="7777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19513" name="Rectangle 407"/>
          <p:cNvSpPr>
            <a:spLocks noChangeArrowheads="1"/>
          </p:cNvSpPr>
          <p:nvPr/>
        </p:nvSpPr>
        <p:spPr bwMode="auto">
          <a:xfrm>
            <a:off x="5482499" y="5433549"/>
            <a:ext cx="397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ctr" hangingPunct="1">
              <a:spcBef>
                <a:spcPct val="0"/>
              </a:spcBef>
              <a:spcAft>
                <a:spcPts val="0"/>
              </a:spcAft>
              <a:buFontTx/>
              <a:buNone/>
            </a:pPr>
            <a:r>
              <a:rPr lang="en-US" altLang="ja-JP" sz="1200" dirty="0">
                <a:solidFill>
                  <a:srgbClr val="00498B"/>
                </a:solidFill>
                <a:ea typeface="+mn-ea"/>
                <a:cs typeface="Calibri" panose="020F0502020204030204" pitchFamily="34" charset="0"/>
              </a:rPr>
              <a:t>1.0</a:t>
            </a:r>
          </a:p>
        </p:txBody>
      </p:sp>
      <p:sp>
        <p:nvSpPr>
          <p:cNvPr id="19514" name="Rectangle 408"/>
          <p:cNvSpPr>
            <a:spLocks noChangeArrowheads="1"/>
          </p:cNvSpPr>
          <p:nvPr/>
        </p:nvSpPr>
        <p:spPr bwMode="auto">
          <a:xfrm>
            <a:off x="6130199" y="5433549"/>
            <a:ext cx="397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ctr" hangingPunct="1">
              <a:spcBef>
                <a:spcPct val="0"/>
              </a:spcBef>
              <a:spcAft>
                <a:spcPts val="0"/>
              </a:spcAft>
              <a:buFontTx/>
              <a:buNone/>
            </a:pPr>
            <a:r>
              <a:rPr lang="en-US" altLang="ja-JP" sz="1200" dirty="0">
                <a:solidFill>
                  <a:srgbClr val="00498B"/>
                </a:solidFill>
                <a:ea typeface="+mn-ea"/>
                <a:cs typeface="Calibri" panose="020F0502020204030204" pitchFamily="34" charset="0"/>
              </a:rPr>
              <a:t>2.0</a:t>
            </a:r>
          </a:p>
        </p:txBody>
      </p:sp>
      <p:sp>
        <p:nvSpPr>
          <p:cNvPr id="19515" name="Rectangle 409"/>
          <p:cNvSpPr>
            <a:spLocks noChangeArrowheads="1"/>
          </p:cNvSpPr>
          <p:nvPr/>
        </p:nvSpPr>
        <p:spPr bwMode="auto">
          <a:xfrm>
            <a:off x="4869558" y="5433549"/>
            <a:ext cx="268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ctr" hangingPunct="1">
              <a:spcBef>
                <a:spcPct val="0"/>
              </a:spcBef>
              <a:spcAft>
                <a:spcPts val="0"/>
              </a:spcAft>
              <a:buFontTx/>
              <a:buNone/>
            </a:pPr>
            <a:r>
              <a:rPr lang="en-US" altLang="ja-JP" sz="1200" dirty="0">
                <a:solidFill>
                  <a:srgbClr val="00498B"/>
                </a:solidFill>
                <a:ea typeface="+mn-ea"/>
                <a:cs typeface="Calibri" panose="020F0502020204030204" pitchFamily="34" charset="0"/>
              </a:rPr>
              <a:t>0</a:t>
            </a:r>
          </a:p>
        </p:txBody>
      </p:sp>
      <p:sp>
        <p:nvSpPr>
          <p:cNvPr id="19516" name="Rectangle 421"/>
          <p:cNvSpPr>
            <a:spLocks noChangeArrowheads="1"/>
          </p:cNvSpPr>
          <p:nvPr/>
        </p:nvSpPr>
        <p:spPr bwMode="auto">
          <a:xfrm>
            <a:off x="4761409" y="5636445"/>
            <a:ext cx="906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ctr" hangingPunct="1">
              <a:spcBef>
                <a:spcPct val="0"/>
              </a:spcBef>
              <a:spcAft>
                <a:spcPts val="0"/>
              </a:spcAft>
              <a:buFontTx/>
              <a:buNone/>
            </a:pPr>
            <a:r>
              <a:rPr lang="en-US" altLang="ja-JP" sz="1200" dirty="0">
                <a:solidFill>
                  <a:srgbClr val="00498B"/>
                </a:solidFill>
                <a:ea typeface="+mn-ea"/>
                <a:cs typeface="Calibri" panose="020F0502020204030204" pitchFamily="34" charset="0"/>
              </a:rPr>
              <a:t>Favours</a:t>
            </a:r>
          </a:p>
          <a:p>
            <a:pPr algn="ctr" eaLnBrk="1" fontAlgn="ctr" hangingPunct="1">
              <a:spcBef>
                <a:spcPct val="0"/>
              </a:spcBef>
              <a:spcAft>
                <a:spcPts val="0"/>
              </a:spcAft>
              <a:buFontTx/>
              <a:buNone/>
            </a:pPr>
            <a:r>
              <a:rPr lang="en-US" altLang="ja-JP" sz="1200" dirty="0">
                <a:solidFill>
                  <a:srgbClr val="00498B"/>
                </a:solidFill>
                <a:ea typeface="+mn-ea"/>
                <a:cs typeface="Calibri" panose="020F0502020204030204" pitchFamily="34" charset="0"/>
              </a:rPr>
              <a:t>dabigatran</a:t>
            </a:r>
          </a:p>
        </p:txBody>
      </p:sp>
      <p:sp>
        <p:nvSpPr>
          <p:cNvPr id="19517" name="Rectangle 422"/>
          <p:cNvSpPr>
            <a:spLocks noChangeArrowheads="1"/>
          </p:cNvSpPr>
          <p:nvPr/>
        </p:nvSpPr>
        <p:spPr bwMode="auto">
          <a:xfrm>
            <a:off x="5761835" y="5636445"/>
            <a:ext cx="739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ctr" hangingPunct="1">
              <a:spcBef>
                <a:spcPct val="0"/>
              </a:spcBef>
              <a:spcAft>
                <a:spcPts val="0"/>
              </a:spcAft>
              <a:buFontTx/>
              <a:buNone/>
            </a:pPr>
            <a:r>
              <a:rPr lang="en-US" altLang="ja-JP" sz="1200" dirty="0">
                <a:solidFill>
                  <a:srgbClr val="00498B"/>
                </a:solidFill>
                <a:ea typeface="+mn-ea"/>
                <a:cs typeface="Calibri" panose="020F0502020204030204" pitchFamily="34" charset="0"/>
              </a:rPr>
              <a:t>Favours</a:t>
            </a:r>
            <a:br>
              <a:rPr lang="en-US" altLang="ja-JP" sz="1200" dirty="0">
                <a:solidFill>
                  <a:srgbClr val="00498B"/>
                </a:solidFill>
                <a:ea typeface="+mn-ea"/>
                <a:cs typeface="Calibri" panose="020F0502020204030204" pitchFamily="34" charset="0"/>
              </a:rPr>
            </a:br>
            <a:r>
              <a:rPr lang="en-US" altLang="ja-JP" sz="1200" dirty="0">
                <a:solidFill>
                  <a:srgbClr val="00498B"/>
                </a:solidFill>
                <a:ea typeface="+mn-ea"/>
                <a:cs typeface="Calibri" panose="020F0502020204030204" pitchFamily="34" charset="0"/>
              </a:rPr>
              <a:t>warfarin</a:t>
            </a:r>
          </a:p>
        </p:txBody>
      </p:sp>
      <p:sp>
        <p:nvSpPr>
          <p:cNvPr id="19518" name="正方形/長方形 100"/>
          <p:cNvSpPr>
            <a:spLocks noChangeArrowheads="1"/>
          </p:cNvSpPr>
          <p:nvPr/>
        </p:nvSpPr>
        <p:spPr bwMode="auto">
          <a:xfrm>
            <a:off x="5228200" y="1823691"/>
            <a:ext cx="908050" cy="45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r>
              <a:rPr lang="en-US" altLang="ja-JP" sz="1100" b="1" dirty="0">
                <a:solidFill>
                  <a:srgbClr val="00498B"/>
                </a:solidFill>
                <a:ea typeface="+mn-ea"/>
                <a:cs typeface="Calibri" panose="020F0502020204030204" pitchFamily="34" charset="0"/>
              </a:rPr>
              <a:t>HR</a:t>
            </a:r>
            <a:br>
              <a:rPr lang="en-US" altLang="ja-JP" sz="1100" b="1" dirty="0">
                <a:solidFill>
                  <a:srgbClr val="00498B"/>
                </a:solidFill>
                <a:ea typeface="+mn-ea"/>
                <a:cs typeface="Calibri" panose="020F0502020204030204" pitchFamily="34" charset="0"/>
              </a:rPr>
            </a:br>
            <a:r>
              <a:rPr lang="en-US" altLang="ja-JP" sz="1100" b="1" dirty="0">
                <a:solidFill>
                  <a:srgbClr val="00498B"/>
                </a:solidFill>
                <a:ea typeface="+mn-ea"/>
                <a:cs typeface="Calibri" panose="020F0502020204030204" pitchFamily="34" charset="0"/>
              </a:rPr>
              <a:t> (95% CI)</a:t>
            </a:r>
          </a:p>
        </p:txBody>
      </p:sp>
      <p:sp>
        <p:nvSpPr>
          <p:cNvPr id="19519" name="Line 235"/>
          <p:cNvSpPr>
            <a:spLocks noChangeShapeType="1"/>
          </p:cNvSpPr>
          <p:nvPr/>
        </p:nvSpPr>
        <p:spPr bwMode="auto">
          <a:xfrm>
            <a:off x="5025000" y="5355773"/>
            <a:ext cx="1314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19520" name="Line 85"/>
          <p:cNvSpPr>
            <a:spLocks noChangeShapeType="1"/>
          </p:cNvSpPr>
          <p:nvPr/>
        </p:nvSpPr>
        <p:spPr bwMode="auto">
          <a:xfrm>
            <a:off x="5380600" y="2777303"/>
            <a:ext cx="439738" cy="16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13" name="Rectangle 97"/>
          <p:cNvSpPr>
            <a:spLocks noChangeArrowheads="1"/>
          </p:cNvSpPr>
          <p:nvPr/>
        </p:nvSpPr>
        <p:spPr bwMode="auto">
          <a:xfrm>
            <a:off x="5501250" y="2714742"/>
            <a:ext cx="122238" cy="130192"/>
          </a:xfrm>
          <a:prstGeom prst="rect">
            <a:avLst/>
          </a:prstGeom>
          <a:solidFill>
            <a:schemeClr val="accent2"/>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en-US" sz="2000">
              <a:solidFill>
                <a:srgbClr val="00498B"/>
              </a:solidFill>
              <a:latin typeface="Tahoma"/>
              <a:ea typeface="Arial Unicode MS"/>
              <a:cs typeface="Calibri" pitchFamily="34" charset="0"/>
            </a:endParaRPr>
          </a:p>
        </p:txBody>
      </p:sp>
      <p:sp>
        <p:nvSpPr>
          <p:cNvPr id="19522" name="Line 85"/>
          <p:cNvSpPr>
            <a:spLocks noChangeShapeType="1"/>
          </p:cNvSpPr>
          <p:nvPr/>
        </p:nvSpPr>
        <p:spPr bwMode="auto">
          <a:xfrm>
            <a:off x="5510775" y="2970054"/>
            <a:ext cx="287338" cy="16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9523" name="Rectangle 97"/>
          <p:cNvSpPr>
            <a:spLocks noChangeArrowheads="1"/>
          </p:cNvSpPr>
          <p:nvPr/>
        </p:nvSpPr>
        <p:spPr bwMode="auto">
          <a:xfrm>
            <a:off x="5582213" y="2905803"/>
            <a:ext cx="122237" cy="130191"/>
          </a:xfrm>
          <a:prstGeom prst="rect">
            <a:avLst/>
          </a:prstGeom>
          <a:solidFill>
            <a:schemeClr val="accent2"/>
          </a:solidFill>
          <a:ln>
            <a:solidFill>
              <a:schemeClr val="tx1"/>
            </a:solidFill>
          </a:ln>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19524" name="Line 85"/>
          <p:cNvSpPr>
            <a:spLocks noChangeShapeType="1"/>
          </p:cNvSpPr>
          <p:nvPr/>
        </p:nvSpPr>
        <p:spPr bwMode="auto">
          <a:xfrm>
            <a:off x="5045638" y="4140088"/>
            <a:ext cx="417512" cy="169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21" name="Rectangle 97"/>
          <p:cNvSpPr>
            <a:spLocks noChangeArrowheads="1"/>
          </p:cNvSpPr>
          <p:nvPr/>
        </p:nvSpPr>
        <p:spPr bwMode="auto">
          <a:xfrm>
            <a:off x="5074213" y="4070764"/>
            <a:ext cx="122237" cy="130192"/>
          </a:xfrm>
          <a:prstGeom prst="rect">
            <a:avLst/>
          </a:prstGeom>
          <a:solidFill>
            <a:schemeClr val="accent2"/>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en-US" sz="2000">
              <a:solidFill>
                <a:srgbClr val="00498B"/>
              </a:solidFill>
              <a:latin typeface="Tahoma"/>
              <a:ea typeface="Arial Unicode MS"/>
              <a:cs typeface="Calibri" pitchFamily="34" charset="0"/>
            </a:endParaRPr>
          </a:p>
        </p:txBody>
      </p:sp>
      <p:sp>
        <p:nvSpPr>
          <p:cNvPr id="19526" name="Line 85"/>
          <p:cNvSpPr>
            <a:spLocks noChangeShapeType="1"/>
          </p:cNvSpPr>
          <p:nvPr/>
        </p:nvSpPr>
        <p:spPr bwMode="auto">
          <a:xfrm>
            <a:off x="5152000" y="4331148"/>
            <a:ext cx="352425" cy="16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9527" name="Rectangle 97"/>
          <p:cNvSpPr>
            <a:spLocks noChangeArrowheads="1"/>
          </p:cNvSpPr>
          <p:nvPr/>
        </p:nvSpPr>
        <p:spPr bwMode="auto">
          <a:xfrm>
            <a:off x="5213913" y="4263516"/>
            <a:ext cx="122237" cy="130192"/>
          </a:xfrm>
          <a:prstGeom prst="rect">
            <a:avLst/>
          </a:prstGeom>
          <a:solidFill>
            <a:schemeClr val="accent2"/>
          </a:solidFill>
          <a:ln>
            <a:solidFill>
              <a:schemeClr val="tx1"/>
            </a:solidFill>
          </a:ln>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19532" name="Line 85"/>
          <p:cNvSpPr>
            <a:spLocks noChangeShapeType="1"/>
          </p:cNvSpPr>
          <p:nvPr/>
        </p:nvSpPr>
        <p:spPr bwMode="auto">
          <a:xfrm>
            <a:off x="5501250" y="4853604"/>
            <a:ext cx="385763" cy="16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29" name="Rectangle 97"/>
          <p:cNvSpPr>
            <a:spLocks noChangeArrowheads="1"/>
          </p:cNvSpPr>
          <p:nvPr/>
        </p:nvSpPr>
        <p:spPr bwMode="auto">
          <a:xfrm>
            <a:off x="5613963" y="4784282"/>
            <a:ext cx="122237" cy="130191"/>
          </a:xfrm>
          <a:prstGeom prst="rect">
            <a:avLst/>
          </a:prstGeom>
          <a:solidFill>
            <a:schemeClr val="accent2"/>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en-US" sz="2000">
              <a:solidFill>
                <a:srgbClr val="00498B"/>
              </a:solidFill>
              <a:latin typeface="Tahoma"/>
              <a:ea typeface="Arial Unicode MS"/>
              <a:cs typeface="Calibri" pitchFamily="34" charset="0"/>
            </a:endParaRPr>
          </a:p>
        </p:txBody>
      </p:sp>
      <p:sp>
        <p:nvSpPr>
          <p:cNvPr id="19534" name="Line 85"/>
          <p:cNvSpPr>
            <a:spLocks noChangeShapeType="1"/>
          </p:cNvSpPr>
          <p:nvPr/>
        </p:nvSpPr>
        <p:spPr bwMode="auto">
          <a:xfrm>
            <a:off x="5528238" y="5046356"/>
            <a:ext cx="169862" cy="16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9535" name="Rectangle 97"/>
          <p:cNvSpPr>
            <a:spLocks noChangeArrowheads="1"/>
          </p:cNvSpPr>
          <p:nvPr/>
        </p:nvSpPr>
        <p:spPr bwMode="auto">
          <a:xfrm>
            <a:off x="5553638" y="4977033"/>
            <a:ext cx="122237" cy="130191"/>
          </a:xfrm>
          <a:prstGeom prst="rect">
            <a:avLst/>
          </a:prstGeom>
          <a:solidFill>
            <a:schemeClr val="accent2"/>
          </a:solidFill>
          <a:ln>
            <a:solidFill>
              <a:schemeClr val="tx1"/>
            </a:solidFill>
          </a:ln>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19536" name="Line 232"/>
          <p:cNvSpPr>
            <a:spLocks noChangeShapeType="1"/>
          </p:cNvSpPr>
          <p:nvPr/>
        </p:nvSpPr>
        <p:spPr bwMode="auto">
          <a:xfrm>
            <a:off x="5029763" y="5357463"/>
            <a:ext cx="0" cy="7777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19537" name="Line 85"/>
          <p:cNvSpPr>
            <a:spLocks noChangeShapeType="1"/>
          </p:cNvSpPr>
          <p:nvPr/>
        </p:nvSpPr>
        <p:spPr bwMode="auto">
          <a:xfrm>
            <a:off x="5437750" y="3472221"/>
            <a:ext cx="644525" cy="16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38" name="Rectangle 97"/>
          <p:cNvSpPr>
            <a:spLocks noChangeArrowheads="1"/>
          </p:cNvSpPr>
          <p:nvPr/>
        </p:nvSpPr>
        <p:spPr bwMode="auto">
          <a:xfrm>
            <a:off x="5633013" y="3407971"/>
            <a:ext cx="122237" cy="130192"/>
          </a:xfrm>
          <a:prstGeom prst="rect">
            <a:avLst/>
          </a:prstGeom>
          <a:solidFill>
            <a:schemeClr val="accent2"/>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en-US">
              <a:solidFill>
                <a:srgbClr val="00498B"/>
              </a:solidFill>
              <a:latin typeface="Tahoma"/>
              <a:ea typeface="Arial Unicode MS"/>
              <a:cs typeface="Arial Unicode MS"/>
            </a:endParaRPr>
          </a:p>
        </p:txBody>
      </p:sp>
      <p:sp>
        <p:nvSpPr>
          <p:cNvPr id="19539" name="Line 85"/>
          <p:cNvSpPr>
            <a:spLocks noChangeShapeType="1"/>
          </p:cNvSpPr>
          <p:nvPr/>
        </p:nvSpPr>
        <p:spPr bwMode="auto">
          <a:xfrm>
            <a:off x="5607613" y="3664972"/>
            <a:ext cx="422275" cy="16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9540" name="Rectangle 97"/>
          <p:cNvSpPr>
            <a:spLocks noChangeArrowheads="1"/>
          </p:cNvSpPr>
          <p:nvPr/>
        </p:nvSpPr>
        <p:spPr bwMode="auto">
          <a:xfrm>
            <a:off x="5737788" y="3599032"/>
            <a:ext cx="122237" cy="130191"/>
          </a:xfrm>
          <a:prstGeom prst="rect">
            <a:avLst/>
          </a:prstGeom>
          <a:solidFill>
            <a:schemeClr val="accent2"/>
          </a:solidFill>
          <a:ln>
            <a:solidFill>
              <a:schemeClr val="tx1"/>
            </a:solidFill>
          </a:ln>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1800">
              <a:solidFill>
                <a:srgbClr val="00498B"/>
              </a:solidFill>
              <a:ea typeface="Arial Unicode MS" panose="020B0604020202020204" pitchFamily="34" charset="-128"/>
              <a:cs typeface="Arial Unicode MS" panose="020B0604020202020204" pitchFamily="34" charset="-128"/>
            </a:endParaRPr>
          </a:p>
        </p:txBody>
      </p:sp>
      <p:cxnSp>
        <p:nvCxnSpPr>
          <p:cNvPr id="19545" name="Straight Connector 134"/>
          <p:cNvCxnSpPr>
            <a:cxnSpLocks noChangeShapeType="1"/>
          </p:cNvCxnSpPr>
          <p:nvPr/>
        </p:nvCxnSpPr>
        <p:spPr bwMode="auto">
          <a:xfrm>
            <a:off x="1733287" y="2351221"/>
            <a:ext cx="5451284" cy="1183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551" name="Straight Connector 117"/>
          <p:cNvCxnSpPr>
            <a:cxnSpLocks noChangeShapeType="1"/>
          </p:cNvCxnSpPr>
          <p:nvPr/>
        </p:nvCxnSpPr>
        <p:spPr bwMode="auto">
          <a:xfrm flipH="1">
            <a:off x="5034525" y="5355773"/>
            <a:ext cx="0" cy="11497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552" name="Straight Connector 118"/>
          <p:cNvCxnSpPr>
            <a:cxnSpLocks noChangeShapeType="1"/>
          </p:cNvCxnSpPr>
          <p:nvPr/>
        </p:nvCxnSpPr>
        <p:spPr bwMode="auto">
          <a:xfrm flipH="1">
            <a:off x="6334688" y="5355773"/>
            <a:ext cx="0" cy="11497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554" name="Straight Connector 141"/>
          <p:cNvCxnSpPr>
            <a:cxnSpLocks noChangeShapeType="1"/>
          </p:cNvCxnSpPr>
          <p:nvPr/>
        </p:nvCxnSpPr>
        <p:spPr bwMode="auto">
          <a:xfrm>
            <a:off x="5074213" y="1852434"/>
            <a:ext cx="178593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37464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7" name="Text Placeholder 134"/>
          <p:cNvSpPr>
            <a:spLocks noGrp="1"/>
          </p:cNvSpPr>
          <p:nvPr>
            <p:ph type="body" sz="quarter" idx="14"/>
          </p:nvPr>
        </p:nvSpPr>
        <p:spPr/>
        <p:txBody>
          <a:bodyPr/>
          <a:lstStyle/>
          <a:p>
            <a:r>
              <a:rPr kumimoji="1" lang="en-US" altLang="ja-JP" dirty="0" smtClean="0">
                <a:ea typeface="ＭＳ Ｐゴシック" panose="020B0600070205080204" pitchFamily="34" charset="-128"/>
              </a:rPr>
              <a:t>Asia: n=2782; </a:t>
            </a:r>
            <a:r>
              <a:rPr lang="en-US" altLang="ja-JP" dirty="0" smtClean="0">
                <a:ea typeface="ＭＳ Ｐゴシック" panose="020B0600070205080204" pitchFamily="34" charset="-128"/>
              </a:rPr>
              <a:t>non-Asia: n=15</a:t>
            </a:r>
            <a:r>
              <a:rPr lang="en-US" altLang="ja-JP" sz="600" dirty="0" smtClean="0">
                <a:ea typeface="ＭＳ Ｐゴシック" panose="020B0600070205080204" pitchFamily="34" charset="-128"/>
              </a:rPr>
              <a:t> </a:t>
            </a:r>
            <a:r>
              <a:rPr lang="en-US" altLang="ja-JP" dirty="0" smtClean="0">
                <a:ea typeface="ＭＳ Ｐゴシック" panose="020B0600070205080204" pitchFamily="34" charset="-128"/>
              </a:rPr>
              <a:t>331</a:t>
            </a:r>
          </a:p>
          <a:p>
            <a:r>
              <a:rPr lang="da-DK" altLang="ja-JP" dirty="0" smtClean="0">
                <a:ea typeface="ＭＳ Ｐゴシック" panose="020B0600070205080204" pitchFamily="34" charset="-128"/>
              </a:rPr>
              <a:t>Hori M et al. Stroke 2013;44:1891–6 </a:t>
            </a:r>
            <a:endParaRPr lang="en-US" altLang="ja-JP" dirty="0" smtClean="0">
              <a:ea typeface="ＭＳ Ｐゴシック" panose="020B0600070205080204" pitchFamily="34" charset="-128"/>
            </a:endParaRPr>
          </a:p>
        </p:txBody>
      </p:sp>
      <p:sp>
        <p:nvSpPr>
          <p:cNvPr id="22616" name="Title 98"/>
          <p:cNvSpPr>
            <a:spLocks noGrp="1"/>
          </p:cNvSpPr>
          <p:nvPr>
            <p:ph type="title"/>
          </p:nvPr>
        </p:nvSpPr>
        <p:spPr/>
        <p:txBody>
          <a:bodyPr>
            <a:normAutofit fontScale="90000"/>
          </a:bodyPr>
          <a:lstStyle/>
          <a:p>
            <a:r>
              <a:rPr lang="en-US" altLang="ja-JP" sz="2600" dirty="0"/>
              <a:t>RE-LY</a:t>
            </a:r>
            <a:r>
              <a:rPr lang="en-US" altLang="ja-JP" sz="2600" baseline="30000" dirty="0"/>
              <a:t>®</a:t>
            </a:r>
            <a:r>
              <a:rPr lang="en-US" altLang="ja-JP" sz="2600" dirty="0"/>
              <a:t> </a:t>
            </a:r>
            <a:r>
              <a:rPr lang="en-US" altLang="ja-JP" sz="2600" dirty="0" smtClean="0"/>
              <a:t>Asian </a:t>
            </a:r>
            <a:r>
              <a:rPr lang="en-US" altLang="ja-JP" sz="2600" dirty="0"/>
              <a:t>population analysis: </a:t>
            </a:r>
            <a:r>
              <a:rPr lang="en-US" altLang="ja-JP" sz="2600" dirty="0" smtClean="0"/>
              <a:t>safety </a:t>
            </a:r>
            <a:r>
              <a:rPr lang="en-US" altLang="ja-JP" sz="2600" dirty="0" smtClean="0"/>
              <a:t>outcomes of 110 mg consistently </a:t>
            </a:r>
            <a:r>
              <a:rPr lang="en-US" altLang="ja-JP" sz="2600" dirty="0" smtClean="0"/>
              <a:t>improved with dabigatran vs warfarin</a:t>
            </a:r>
            <a:endParaRPr lang="en-GB" altLang="en-US" sz="2600" dirty="0" smtClean="0"/>
          </a:p>
        </p:txBody>
      </p:sp>
      <p:sp>
        <p:nvSpPr>
          <p:cNvPr id="22535" name="テキスト ボックス 6"/>
          <p:cNvSpPr txBox="1">
            <a:spLocks noChangeArrowheads="1"/>
          </p:cNvSpPr>
          <p:nvPr/>
        </p:nvSpPr>
        <p:spPr bwMode="auto">
          <a:xfrm>
            <a:off x="5066021" y="1138649"/>
            <a:ext cx="1970087" cy="40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r>
              <a:rPr lang="en-US" altLang="ja-JP" sz="1100" b="1" dirty="0">
                <a:solidFill>
                  <a:srgbClr val="00498B"/>
                </a:solidFill>
                <a:ea typeface="+mn-ea"/>
                <a:cs typeface="Calibri" panose="020F0502020204030204" pitchFamily="34" charset="0"/>
              </a:rPr>
              <a:t>Dabigatran 110 mg BID</a:t>
            </a:r>
          </a:p>
          <a:p>
            <a:pPr algn="ctr" eaLnBrk="1" fontAlgn="auto" hangingPunct="1">
              <a:spcBef>
                <a:spcPct val="0"/>
              </a:spcBef>
              <a:spcAft>
                <a:spcPts val="0"/>
              </a:spcAft>
              <a:buFontTx/>
              <a:buNone/>
            </a:pPr>
            <a:r>
              <a:rPr lang="en-US" altLang="ja-JP" sz="1100" b="1" dirty="0">
                <a:solidFill>
                  <a:srgbClr val="00498B"/>
                </a:solidFill>
                <a:ea typeface="+mn-ea"/>
                <a:cs typeface="Calibri" panose="020F0502020204030204" pitchFamily="34" charset="0"/>
              </a:rPr>
              <a:t>vs warfarin</a:t>
            </a:r>
          </a:p>
        </p:txBody>
      </p:sp>
      <p:sp>
        <p:nvSpPr>
          <p:cNvPr id="22552" name="Rectangle 418"/>
          <p:cNvSpPr>
            <a:spLocks noChangeArrowheads="1"/>
          </p:cNvSpPr>
          <p:nvPr/>
        </p:nvSpPr>
        <p:spPr bwMode="auto">
          <a:xfrm>
            <a:off x="6174096" y="1536774"/>
            <a:ext cx="984250" cy="40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ctr" hangingPunct="1">
              <a:spcBef>
                <a:spcPct val="0"/>
              </a:spcBef>
              <a:spcAft>
                <a:spcPts val="0"/>
              </a:spcAft>
              <a:buFontTx/>
              <a:buNone/>
            </a:pPr>
            <a:r>
              <a:rPr lang="en-US" altLang="ja-JP" sz="1100" b="1" dirty="0">
                <a:solidFill>
                  <a:srgbClr val="00498B"/>
                </a:solidFill>
                <a:ea typeface="+mn-ea"/>
                <a:cs typeface="Calibri" panose="020F0502020204030204" pitchFamily="34" charset="0"/>
              </a:rPr>
              <a:t>Interaction</a:t>
            </a:r>
          </a:p>
          <a:p>
            <a:pPr algn="ctr" eaLnBrk="1" fontAlgn="ctr" hangingPunct="1">
              <a:spcBef>
                <a:spcPct val="0"/>
              </a:spcBef>
              <a:spcAft>
                <a:spcPts val="0"/>
              </a:spcAft>
              <a:buFontTx/>
              <a:buNone/>
            </a:pPr>
            <a:r>
              <a:rPr lang="en-US" altLang="ja-JP" sz="1100" b="1" dirty="0">
                <a:solidFill>
                  <a:srgbClr val="00498B"/>
                </a:solidFill>
                <a:ea typeface="+mn-ea"/>
                <a:cs typeface="Calibri" panose="020F0502020204030204" pitchFamily="34" charset="0"/>
              </a:rPr>
              <a:t>P value</a:t>
            </a:r>
          </a:p>
        </p:txBody>
      </p:sp>
      <p:sp>
        <p:nvSpPr>
          <p:cNvPr id="22571" name="正方形/長方形 100"/>
          <p:cNvSpPr>
            <a:spLocks noChangeArrowheads="1"/>
          </p:cNvSpPr>
          <p:nvPr/>
        </p:nvSpPr>
        <p:spPr bwMode="auto">
          <a:xfrm>
            <a:off x="5310496" y="1521919"/>
            <a:ext cx="866775" cy="40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r>
              <a:rPr lang="en-US" altLang="ja-JP" sz="1100" b="1" dirty="0">
                <a:solidFill>
                  <a:srgbClr val="00498B"/>
                </a:solidFill>
                <a:ea typeface="+mn-ea"/>
                <a:cs typeface="Calibri" panose="020F0502020204030204" pitchFamily="34" charset="0"/>
              </a:rPr>
              <a:t>HR </a:t>
            </a:r>
            <a:br>
              <a:rPr lang="en-US" altLang="ja-JP" sz="1100" b="1" dirty="0">
                <a:solidFill>
                  <a:srgbClr val="00498B"/>
                </a:solidFill>
                <a:ea typeface="+mn-ea"/>
                <a:cs typeface="Calibri" panose="020F0502020204030204" pitchFamily="34" charset="0"/>
              </a:rPr>
            </a:br>
            <a:r>
              <a:rPr lang="en-US" altLang="ja-JP" sz="1100" b="1" dirty="0">
                <a:solidFill>
                  <a:srgbClr val="00498B"/>
                </a:solidFill>
                <a:ea typeface="+mn-ea"/>
                <a:cs typeface="Calibri" panose="020F0502020204030204" pitchFamily="34" charset="0"/>
              </a:rPr>
              <a:t>(95% CI)</a:t>
            </a:r>
          </a:p>
        </p:txBody>
      </p:sp>
      <p:cxnSp>
        <p:nvCxnSpPr>
          <p:cNvPr id="22623" name="Straight Connector 137"/>
          <p:cNvCxnSpPr>
            <a:cxnSpLocks noChangeShapeType="1"/>
          </p:cNvCxnSpPr>
          <p:nvPr/>
        </p:nvCxnSpPr>
        <p:spPr bwMode="auto">
          <a:xfrm>
            <a:off x="5250171" y="1526375"/>
            <a:ext cx="1785937"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2530" name="Rectangle 128"/>
          <p:cNvSpPr>
            <a:spLocks noChangeArrowheads="1"/>
          </p:cNvSpPr>
          <p:nvPr/>
        </p:nvSpPr>
        <p:spPr bwMode="auto">
          <a:xfrm>
            <a:off x="107950" y="2190531"/>
            <a:ext cx="8712200" cy="55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22531" name="Rectangle 128"/>
          <p:cNvSpPr>
            <a:spLocks noChangeArrowheads="1"/>
          </p:cNvSpPr>
          <p:nvPr/>
        </p:nvSpPr>
        <p:spPr bwMode="auto">
          <a:xfrm>
            <a:off x="107950" y="3293017"/>
            <a:ext cx="8712200" cy="55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22532" name="Rectangle 128"/>
          <p:cNvSpPr>
            <a:spLocks noChangeArrowheads="1"/>
          </p:cNvSpPr>
          <p:nvPr/>
        </p:nvSpPr>
        <p:spPr bwMode="auto">
          <a:xfrm>
            <a:off x="107950" y="4380889"/>
            <a:ext cx="8712200" cy="55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6" name="テキスト ボックス 7"/>
          <p:cNvSpPr txBox="1">
            <a:spLocks noChangeArrowheads="1"/>
          </p:cNvSpPr>
          <p:nvPr/>
        </p:nvSpPr>
        <p:spPr bwMode="auto">
          <a:xfrm>
            <a:off x="2033649" y="1980813"/>
            <a:ext cx="2149948" cy="4339746"/>
          </a:xfrm>
          <a:prstGeom prst="rect">
            <a:avLst/>
          </a:prstGeom>
          <a:noFill/>
          <a:ln w="9525">
            <a:noFill/>
            <a:miter lim="800000"/>
            <a:headEnd/>
            <a:tailEnd/>
          </a:ln>
        </p:spPr>
        <p:txBody>
          <a:bodyPr wrap="none">
            <a:spAutoFit/>
          </a:bodyPr>
          <a:lstStyle/>
          <a:p>
            <a:pPr fontAlgn="auto">
              <a:spcBef>
                <a:spcPts val="0"/>
              </a:spcBef>
              <a:spcAft>
                <a:spcPts val="0"/>
              </a:spcAft>
              <a:defRPr/>
            </a:pPr>
            <a:r>
              <a:rPr lang="en-US" altLang="ja-JP" sz="1200" b="1" dirty="0">
                <a:solidFill>
                  <a:srgbClr val="00498B"/>
                </a:solidFill>
                <a:latin typeface="Tahoma"/>
                <a:ea typeface="ＭＳ Ｐゴシック" charset="-128"/>
                <a:cs typeface="Calibri" pitchFamily="34" charset="0"/>
              </a:rPr>
              <a:t>Major bleeding</a:t>
            </a:r>
          </a:p>
          <a:p>
            <a:pPr marL="180975" fontAlgn="auto">
              <a:spcBef>
                <a:spcPts val="0"/>
              </a:spcBef>
              <a:spcAft>
                <a:spcPts val="0"/>
              </a:spcAft>
              <a:defRPr/>
            </a:pPr>
            <a:r>
              <a:rPr lang="en-US" altLang="ja-JP" sz="1200" dirty="0">
                <a:solidFill>
                  <a:srgbClr val="00498B"/>
                </a:solidFill>
                <a:latin typeface="Tahoma"/>
                <a:ea typeface="ＭＳ Ｐゴシック" charset="-128"/>
                <a:cs typeface="Calibri" pitchFamily="34" charset="0"/>
              </a:rPr>
              <a:t> Asia</a:t>
            </a:r>
          </a:p>
          <a:p>
            <a:pPr indent="180975" fontAlgn="auto">
              <a:spcBef>
                <a:spcPts val="0"/>
              </a:spcBef>
              <a:spcAft>
                <a:spcPts val="0"/>
              </a:spcAft>
              <a:defRPr/>
            </a:pPr>
            <a:r>
              <a:rPr lang="en-US" altLang="ja-JP" sz="1200" dirty="0">
                <a:solidFill>
                  <a:srgbClr val="00498B"/>
                </a:solidFill>
                <a:latin typeface="Tahoma"/>
                <a:ea typeface="ＭＳ Ｐゴシック" charset="-128"/>
                <a:cs typeface="Calibri" pitchFamily="34" charset="0"/>
              </a:rPr>
              <a:t> Non-Asia</a:t>
            </a:r>
          </a:p>
          <a:p>
            <a:pPr fontAlgn="auto">
              <a:spcBef>
                <a:spcPts val="0"/>
              </a:spcBef>
              <a:spcAft>
                <a:spcPts val="0"/>
              </a:spcAft>
              <a:defRPr/>
            </a:pPr>
            <a:r>
              <a:rPr lang="en-US" altLang="ja-JP" sz="1200" b="1" dirty="0">
                <a:solidFill>
                  <a:srgbClr val="00498B"/>
                </a:solidFill>
                <a:latin typeface="Tahoma"/>
                <a:ea typeface="ＭＳ Ｐゴシック" charset="-128"/>
                <a:cs typeface="Calibri" pitchFamily="34" charset="0"/>
              </a:rPr>
              <a:t>GI major bleeding</a:t>
            </a:r>
          </a:p>
          <a:p>
            <a:pPr indent="180975" fontAlgn="auto">
              <a:spcBef>
                <a:spcPts val="0"/>
              </a:spcBef>
              <a:spcAft>
                <a:spcPts val="0"/>
              </a:spcAft>
              <a:defRPr/>
            </a:pPr>
            <a:r>
              <a:rPr lang="en-US" altLang="ja-JP" sz="1200" dirty="0">
                <a:solidFill>
                  <a:srgbClr val="00498B"/>
                </a:solidFill>
                <a:latin typeface="Tahoma"/>
                <a:ea typeface="ＭＳ Ｐゴシック" charset="-128"/>
                <a:cs typeface="Calibri" pitchFamily="34" charset="0"/>
              </a:rPr>
              <a:t> Asia</a:t>
            </a:r>
          </a:p>
          <a:p>
            <a:pPr indent="180975" fontAlgn="auto">
              <a:spcBef>
                <a:spcPts val="0"/>
              </a:spcBef>
              <a:spcAft>
                <a:spcPts val="0"/>
              </a:spcAft>
              <a:defRPr/>
            </a:pPr>
            <a:r>
              <a:rPr lang="en-US" altLang="ja-JP" sz="1200" dirty="0">
                <a:solidFill>
                  <a:srgbClr val="00498B"/>
                </a:solidFill>
                <a:latin typeface="Tahoma"/>
                <a:ea typeface="ＭＳ Ｐゴシック" charset="-128"/>
                <a:cs typeface="Calibri" pitchFamily="34" charset="0"/>
              </a:rPr>
              <a:t> Non-Asia</a:t>
            </a:r>
          </a:p>
          <a:p>
            <a:pPr fontAlgn="auto">
              <a:spcBef>
                <a:spcPts val="0"/>
              </a:spcBef>
              <a:spcAft>
                <a:spcPts val="0"/>
              </a:spcAft>
              <a:defRPr/>
            </a:pPr>
            <a:r>
              <a:rPr lang="en-US" altLang="ja-JP" sz="1200" b="1" dirty="0">
                <a:solidFill>
                  <a:srgbClr val="00498B"/>
                </a:solidFill>
                <a:latin typeface="Tahoma"/>
                <a:ea typeface="ＭＳ Ｐゴシック" charset="-128"/>
                <a:cs typeface="Calibri" pitchFamily="34" charset="0"/>
              </a:rPr>
              <a:t>Life-threatening bleeding</a:t>
            </a:r>
          </a:p>
          <a:p>
            <a:pPr indent="180975" fontAlgn="auto">
              <a:spcBef>
                <a:spcPts val="0"/>
              </a:spcBef>
              <a:spcAft>
                <a:spcPts val="0"/>
              </a:spcAft>
              <a:defRPr/>
            </a:pPr>
            <a:r>
              <a:rPr lang="en-US" altLang="ja-JP" sz="1200" dirty="0">
                <a:solidFill>
                  <a:srgbClr val="00498B"/>
                </a:solidFill>
                <a:latin typeface="Tahoma"/>
                <a:ea typeface="ＭＳ Ｐゴシック" charset="-128"/>
                <a:cs typeface="Calibri" pitchFamily="34" charset="0"/>
              </a:rPr>
              <a:t> Asia</a:t>
            </a:r>
          </a:p>
          <a:p>
            <a:pPr indent="180975" fontAlgn="auto">
              <a:spcBef>
                <a:spcPts val="0"/>
              </a:spcBef>
              <a:spcAft>
                <a:spcPts val="0"/>
              </a:spcAft>
              <a:defRPr/>
            </a:pPr>
            <a:r>
              <a:rPr lang="en-US" altLang="ja-JP" sz="1200" dirty="0">
                <a:solidFill>
                  <a:srgbClr val="00498B"/>
                </a:solidFill>
                <a:latin typeface="Tahoma"/>
                <a:ea typeface="ＭＳ Ｐゴシック" charset="-128"/>
                <a:cs typeface="Calibri" pitchFamily="34" charset="0"/>
              </a:rPr>
              <a:t> Non-Asia</a:t>
            </a:r>
          </a:p>
          <a:p>
            <a:pPr fontAlgn="auto">
              <a:spcBef>
                <a:spcPts val="0"/>
              </a:spcBef>
              <a:spcAft>
                <a:spcPts val="0"/>
              </a:spcAft>
              <a:defRPr/>
            </a:pPr>
            <a:r>
              <a:rPr lang="en-US" altLang="ja-JP" sz="1200" b="1" dirty="0" smtClean="0">
                <a:solidFill>
                  <a:srgbClr val="00498B"/>
                </a:solidFill>
                <a:latin typeface="Tahoma"/>
                <a:ea typeface="ＭＳ Ｐゴシック" charset="-128"/>
                <a:cs typeface="Calibri" pitchFamily="34" charset="0"/>
              </a:rPr>
              <a:t>Intracranial bleeding</a:t>
            </a:r>
            <a:endParaRPr lang="en-US" altLang="ja-JP" sz="1200" b="1" dirty="0">
              <a:solidFill>
                <a:srgbClr val="00498B"/>
              </a:solidFill>
              <a:latin typeface="Tahoma"/>
              <a:ea typeface="ＭＳ Ｐゴシック" charset="-128"/>
              <a:cs typeface="Calibri" pitchFamily="34" charset="0"/>
            </a:endParaRPr>
          </a:p>
          <a:p>
            <a:pPr indent="180975" fontAlgn="auto">
              <a:spcBef>
                <a:spcPts val="0"/>
              </a:spcBef>
              <a:spcAft>
                <a:spcPts val="0"/>
              </a:spcAft>
              <a:defRPr/>
            </a:pPr>
            <a:r>
              <a:rPr lang="en-US" altLang="ja-JP" sz="1200" dirty="0">
                <a:solidFill>
                  <a:srgbClr val="00498B"/>
                </a:solidFill>
                <a:latin typeface="Tahoma"/>
                <a:ea typeface="ＭＳ Ｐゴシック" charset="-128"/>
                <a:cs typeface="Calibri" pitchFamily="34" charset="0"/>
              </a:rPr>
              <a:t> Asia</a:t>
            </a:r>
          </a:p>
          <a:p>
            <a:pPr indent="180975" fontAlgn="auto">
              <a:spcBef>
                <a:spcPts val="0"/>
              </a:spcBef>
              <a:spcAft>
                <a:spcPts val="0"/>
              </a:spcAft>
              <a:defRPr/>
            </a:pPr>
            <a:r>
              <a:rPr lang="en-US" altLang="ja-JP" sz="1200" dirty="0">
                <a:solidFill>
                  <a:srgbClr val="00498B"/>
                </a:solidFill>
                <a:latin typeface="Tahoma"/>
                <a:ea typeface="ＭＳ Ｐゴシック" charset="-128"/>
                <a:cs typeface="Calibri" pitchFamily="34" charset="0"/>
              </a:rPr>
              <a:t> Non-Asia</a:t>
            </a:r>
          </a:p>
          <a:p>
            <a:pPr fontAlgn="auto">
              <a:spcBef>
                <a:spcPts val="0"/>
              </a:spcBef>
              <a:spcAft>
                <a:spcPts val="0"/>
              </a:spcAft>
              <a:defRPr/>
            </a:pPr>
            <a:r>
              <a:rPr lang="en-US" altLang="ja-JP" sz="1200" b="1" dirty="0">
                <a:solidFill>
                  <a:srgbClr val="00498B"/>
                </a:solidFill>
                <a:latin typeface="Tahoma"/>
                <a:ea typeface="ＭＳ Ｐゴシック" charset="-128"/>
                <a:cs typeface="Calibri" pitchFamily="34" charset="0"/>
              </a:rPr>
              <a:t>Minor bleeding</a:t>
            </a:r>
          </a:p>
          <a:p>
            <a:pPr indent="180975" fontAlgn="auto">
              <a:spcBef>
                <a:spcPts val="0"/>
              </a:spcBef>
              <a:spcAft>
                <a:spcPts val="0"/>
              </a:spcAft>
              <a:defRPr/>
            </a:pPr>
            <a:r>
              <a:rPr lang="en-US" altLang="ja-JP" sz="1200" dirty="0">
                <a:solidFill>
                  <a:srgbClr val="00498B"/>
                </a:solidFill>
                <a:latin typeface="Tahoma"/>
                <a:ea typeface="ＭＳ Ｐゴシック" charset="-128"/>
                <a:cs typeface="Calibri" pitchFamily="34" charset="0"/>
              </a:rPr>
              <a:t> Asia</a:t>
            </a:r>
          </a:p>
          <a:p>
            <a:pPr indent="180975" fontAlgn="auto">
              <a:spcBef>
                <a:spcPts val="0"/>
              </a:spcBef>
              <a:spcAft>
                <a:spcPts val="0"/>
              </a:spcAft>
              <a:defRPr/>
            </a:pPr>
            <a:r>
              <a:rPr lang="en-US" altLang="ja-JP" sz="1200" dirty="0">
                <a:solidFill>
                  <a:srgbClr val="00498B"/>
                </a:solidFill>
                <a:latin typeface="Tahoma"/>
                <a:ea typeface="ＭＳ Ｐゴシック" charset="-128"/>
                <a:cs typeface="Calibri" pitchFamily="34" charset="0"/>
              </a:rPr>
              <a:t> Non-Asia</a:t>
            </a:r>
          </a:p>
          <a:p>
            <a:pPr fontAlgn="auto">
              <a:spcBef>
                <a:spcPts val="0"/>
              </a:spcBef>
              <a:spcAft>
                <a:spcPts val="0"/>
              </a:spcAft>
              <a:defRPr/>
            </a:pPr>
            <a:r>
              <a:rPr lang="en-US" altLang="ja-JP" sz="1200" b="1" dirty="0">
                <a:solidFill>
                  <a:srgbClr val="00498B"/>
                </a:solidFill>
                <a:latin typeface="Tahoma"/>
                <a:ea typeface="ＭＳ Ｐゴシック" charset="-128"/>
                <a:cs typeface="Calibri" pitchFamily="34" charset="0"/>
              </a:rPr>
              <a:t>Total bleeding</a:t>
            </a:r>
          </a:p>
          <a:p>
            <a:pPr indent="180975" fontAlgn="auto">
              <a:spcBef>
                <a:spcPts val="0"/>
              </a:spcBef>
              <a:spcAft>
                <a:spcPts val="0"/>
              </a:spcAft>
              <a:defRPr/>
            </a:pPr>
            <a:r>
              <a:rPr lang="en-US" altLang="ja-JP" sz="1200" dirty="0">
                <a:solidFill>
                  <a:srgbClr val="00498B"/>
                </a:solidFill>
                <a:latin typeface="Tahoma"/>
                <a:ea typeface="ＭＳ Ｐゴシック" charset="-128"/>
                <a:cs typeface="Calibri" pitchFamily="34" charset="0"/>
              </a:rPr>
              <a:t> Asia</a:t>
            </a:r>
          </a:p>
          <a:p>
            <a:pPr indent="180975" fontAlgn="auto">
              <a:spcBef>
                <a:spcPts val="0"/>
              </a:spcBef>
              <a:spcAft>
                <a:spcPts val="0"/>
              </a:spcAft>
              <a:defRPr/>
            </a:pPr>
            <a:r>
              <a:rPr lang="en-US" altLang="ja-JP" sz="1200" dirty="0">
                <a:solidFill>
                  <a:srgbClr val="00498B"/>
                </a:solidFill>
                <a:latin typeface="Tahoma"/>
                <a:ea typeface="ＭＳ Ｐゴシック" charset="-128"/>
                <a:cs typeface="Calibri" pitchFamily="34" charset="0"/>
              </a:rPr>
              <a:t> </a:t>
            </a:r>
            <a:r>
              <a:rPr lang="en-US" altLang="ja-JP" sz="1200" dirty="0" smtClean="0">
                <a:solidFill>
                  <a:srgbClr val="00498B"/>
                </a:solidFill>
                <a:latin typeface="Tahoma"/>
                <a:ea typeface="ＭＳ Ｐゴシック" charset="-128"/>
                <a:cs typeface="Calibri" pitchFamily="34" charset="0"/>
              </a:rPr>
              <a:t>Non-Asia</a:t>
            </a:r>
          </a:p>
          <a:p>
            <a:pPr fontAlgn="auto">
              <a:spcBef>
                <a:spcPts val="0"/>
              </a:spcBef>
              <a:spcAft>
                <a:spcPts val="0"/>
              </a:spcAft>
              <a:defRPr/>
            </a:pPr>
            <a:r>
              <a:rPr lang="en-US" altLang="ja-JP" sz="1200" b="1" dirty="0">
                <a:solidFill>
                  <a:srgbClr val="00498B"/>
                </a:solidFill>
                <a:latin typeface="Tahoma"/>
                <a:ea typeface="Tahoma" pitchFamily="34" charset="0"/>
                <a:cs typeface="Tahoma" pitchFamily="34" charset="0"/>
              </a:rPr>
              <a:t>Myocardial infarction</a:t>
            </a:r>
          </a:p>
          <a:p>
            <a:pPr indent="182563" fontAlgn="auto">
              <a:spcBef>
                <a:spcPts val="0"/>
              </a:spcBef>
              <a:spcAft>
                <a:spcPts val="0"/>
              </a:spcAft>
              <a:defRPr/>
            </a:pPr>
            <a:r>
              <a:rPr lang="en-US" altLang="ja-JP" sz="1200" dirty="0">
                <a:solidFill>
                  <a:srgbClr val="00498B"/>
                </a:solidFill>
                <a:latin typeface="Tahoma"/>
                <a:ea typeface="Tahoma" pitchFamily="34" charset="0"/>
                <a:cs typeface="Tahoma" pitchFamily="34" charset="0"/>
              </a:rPr>
              <a:t> Asia</a:t>
            </a:r>
          </a:p>
          <a:p>
            <a:pPr indent="182563" fontAlgn="auto">
              <a:spcBef>
                <a:spcPts val="0"/>
              </a:spcBef>
              <a:spcAft>
                <a:spcPts val="0"/>
              </a:spcAft>
              <a:defRPr/>
            </a:pPr>
            <a:r>
              <a:rPr lang="en-US" altLang="ja-JP" sz="1200" dirty="0">
                <a:solidFill>
                  <a:srgbClr val="00498B"/>
                </a:solidFill>
                <a:latin typeface="Tahoma"/>
                <a:ea typeface="Tahoma" pitchFamily="34" charset="0"/>
                <a:cs typeface="Tahoma" pitchFamily="34" charset="0"/>
              </a:rPr>
              <a:t> </a:t>
            </a:r>
            <a:r>
              <a:rPr lang="en-US" altLang="ja-JP" sz="1200" dirty="0" smtClean="0">
                <a:solidFill>
                  <a:srgbClr val="00498B"/>
                </a:solidFill>
                <a:latin typeface="Tahoma"/>
                <a:ea typeface="Tahoma" pitchFamily="34" charset="0"/>
                <a:cs typeface="Tahoma" pitchFamily="34" charset="0"/>
              </a:rPr>
              <a:t>Non-Asia</a:t>
            </a:r>
            <a:endParaRPr lang="en-US" altLang="ja-JP" sz="1200" dirty="0">
              <a:solidFill>
                <a:srgbClr val="00498B"/>
              </a:solidFill>
              <a:latin typeface="Tahoma"/>
              <a:ea typeface="Tahoma" pitchFamily="34" charset="0"/>
              <a:cs typeface="Tahoma" pitchFamily="34" charset="0"/>
            </a:endParaRPr>
          </a:p>
        </p:txBody>
      </p:sp>
      <p:sp>
        <p:nvSpPr>
          <p:cNvPr id="22558" name="テキスト ボックス 7"/>
          <p:cNvSpPr txBox="1">
            <a:spLocks noChangeArrowheads="1"/>
          </p:cNvSpPr>
          <p:nvPr/>
        </p:nvSpPr>
        <p:spPr bwMode="auto">
          <a:xfrm>
            <a:off x="6229350" y="1983059"/>
            <a:ext cx="813108" cy="407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r" eaLnBrk="1" fontAlgn="auto" hangingPunct="1">
              <a:lnSpc>
                <a:spcPts val="1350"/>
              </a:lnSpc>
              <a:spcBef>
                <a:spcPct val="0"/>
              </a:spcBef>
              <a:spcAft>
                <a:spcPts val="0"/>
              </a:spcAft>
              <a:buFontTx/>
              <a:buNone/>
            </a:pPr>
            <a:r>
              <a:rPr lang="en-US" altLang="ja-JP" sz="1300" dirty="0">
                <a:solidFill>
                  <a:srgbClr val="00498B"/>
                </a:solidFill>
                <a:ea typeface="+mn-ea"/>
                <a:cs typeface="Calibri" panose="020F0502020204030204" pitchFamily="34" charset="0"/>
              </a:rPr>
              <a:t>0.07</a:t>
            </a:r>
          </a:p>
          <a:p>
            <a:pPr algn="r" eaLnBrk="1" fontAlgn="auto" hangingPunct="1">
              <a:lnSpc>
                <a:spcPts val="1350"/>
              </a:lnSpc>
              <a:spcBef>
                <a:spcPct val="0"/>
              </a:spcBef>
              <a:spcAft>
                <a:spcPts val="0"/>
              </a:spcAft>
              <a:buFontTx/>
              <a:buNone/>
            </a:pPr>
            <a:r>
              <a:rPr lang="en-US" altLang="ja-JP" sz="1300" dirty="0">
                <a:solidFill>
                  <a:srgbClr val="00498B"/>
                </a:solidFill>
                <a:ea typeface="+mn-ea"/>
                <a:cs typeface="Calibri" panose="020F0502020204030204" pitchFamily="34" charset="0"/>
              </a:rPr>
              <a:t> </a:t>
            </a:r>
          </a:p>
          <a:p>
            <a:pPr algn="r" eaLnBrk="1" fontAlgn="auto" hangingPunct="1">
              <a:lnSpc>
                <a:spcPts val="135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ts val="1350"/>
              </a:lnSpc>
              <a:spcBef>
                <a:spcPct val="0"/>
              </a:spcBef>
              <a:spcAft>
                <a:spcPts val="0"/>
              </a:spcAft>
              <a:buFontTx/>
              <a:buNone/>
            </a:pPr>
            <a:r>
              <a:rPr lang="en-US" altLang="ja-JP" sz="1300" dirty="0">
                <a:solidFill>
                  <a:srgbClr val="00498B"/>
                </a:solidFill>
                <a:ea typeface="+mn-ea"/>
                <a:cs typeface="Calibri" panose="020F0502020204030204" pitchFamily="34" charset="0"/>
              </a:rPr>
              <a:t>0.34</a:t>
            </a:r>
          </a:p>
          <a:p>
            <a:pPr algn="r" eaLnBrk="1" fontAlgn="auto" hangingPunct="1">
              <a:lnSpc>
                <a:spcPts val="135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ts val="135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ts val="1350"/>
              </a:lnSpc>
              <a:spcBef>
                <a:spcPct val="0"/>
              </a:spcBef>
              <a:spcAft>
                <a:spcPts val="0"/>
              </a:spcAft>
              <a:buFontTx/>
              <a:buNone/>
            </a:pPr>
            <a:r>
              <a:rPr lang="en-US" altLang="ja-JP" sz="1300" dirty="0">
                <a:solidFill>
                  <a:srgbClr val="00498B"/>
                </a:solidFill>
                <a:ea typeface="+mn-ea"/>
                <a:cs typeface="Calibri" panose="020F0502020204030204" pitchFamily="34" charset="0"/>
              </a:rPr>
              <a:t>0.07</a:t>
            </a:r>
          </a:p>
          <a:p>
            <a:pPr algn="r" eaLnBrk="1" fontAlgn="auto" hangingPunct="1">
              <a:lnSpc>
                <a:spcPts val="135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ts val="135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ts val="1350"/>
              </a:lnSpc>
              <a:spcBef>
                <a:spcPct val="0"/>
              </a:spcBef>
              <a:spcAft>
                <a:spcPts val="0"/>
              </a:spcAft>
              <a:buFontTx/>
              <a:buNone/>
            </a:pPr>
            <a:r>
              <a:rPr lang="en-US" altLang="ja-JP" sz="1300" dirty="0">
                <a:solidFill>
                  <a:srgbClr val="00498B"/>
                </a:solidFill>
                <a:ea typeface="+mn-ea"/>
                <a:cs typeface="Calibri" panose="020F0502020204030204" pitchFamily="34" charset="0"/>
              </a:rPr>
              <a:t>0.46</a:t>
            </a:r>
          </a:p>
          <a:p>
            <a:pPr algn="r" eaLnBrk="1" fontAlgn="auto" hangingPunct="1">
              <a:lnSpc>
                <a:spcPts val="135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ts val="135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ts val="1350"/>
              </a:lnSpc>
              <a:spcBef>
                <a:spcPct val="0"/>
              </a:spcBef>
              <a:spcAft>
                <a:spcPts val="0"/>
              </a:spcAft>
              <a:buFontTx/>
              <a:buNone/>
            </a:pPr>
            <a:r>
              <a:rPr lang="en-US" altLang="ja-JP" sz="1300" dirty="0">
                <a:solidFill>
                  <a:srgbClr val="00498B"/>
                </a:solidFill>
                <a:ea typeface="+mn-ea"/>
                <a:cs typeface="Calibri" panose="020F0502020204030204" pitchFamily="34" charset="0"/>
              </a:rPr>
              <a:t>&lt;0.0001</a:t>
            </a:r>
          </a:p>
          <a:p>
            <a:pPr algn="r" eaLnBrk="1" fontAlgn="auto" hangingPunct="1">
              <a:lnSpc>
                <a:spcPts val="135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ts val="135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ts val="1350"/>
              </a:lnSpc>
              <a:spcBef>
                <a:spcPct val="0"/>
              </a:spcBef>
              <a:spcAft>
                <a:spcPts val="0"/>
              </a:spcAft>
              <a:buFontTx/>
              <a:buNone/>
            </a:pPr>
            <a:r>
              <a:rPr lang="en-US" altLang="ja-JP" sz="1300" dirty="0">
                <a:solidFill>
                  <a:srgbClr val="00498B"/>
                </a:solidFill>
                <a:ea typeface="+mn-ea"/>
                <a:cs typeface="Calibri" panose="020F0502020204030204" pitchFamily="34" charset="0"/>
              </a:rPr>
              <a:t>&lt;</a:t>
            </a:r>
            <a:r>
              <a:rPr lang="en-US" altLang="ja-JP" sz="1300" dirty="0" smtClean="0">
                <a:solidFill>
                  <a:srgbClr val="00498B"/>
                </a:solidFill>
                <a:ea typeface="+mn-ea"/>
                <a:cs typeface="Calibri" panose="020F0502020204030204" pitchFamily="34" charset="0"/>
              </a:rPr>
              <a:t>0.0001</a:t>
            </a:r>
          </a:p>
          <a:p>
            <a:pPr algn="r" eaLnBrk="1" fontAlgn="auto" hangingPunct="1">
              <a:lnSpc>
                <a:spcPts val="135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a:p>
            <a:pPr algn="r" eaLnBrk="1" fontAlgn="auto" hangingPunct="1">
              <a:lnSpc>
                <a:spcPts val="1350"/>
              </a:lnSpc>
              <a:spcBef>
                <a:spcPct val="0"/>
              </a:spcBef>
              <a:spcAft>
                <a:spcPts val="0"/>
              </a:spcAft>
              <a:buFontTx/>
              <a:buNone/>
            </a:pPr>
            <a:endParaRPr lang="en-US" altLang="ja-JP" sz="1300" dirty="0" smtClean="0">
              <a:solidFill>
                <a:srgbClr val="00498B"/>
              </a:solidFill>
              <a:ea typeface="+mn-ea"/>
              <a:cs typeface="Calibri" panose="020F0502020204030204" pitchFamily="34" charset="0"/>
            </a:endParaRPr>
          </a:p>
          <a:p>
            <a:pPr algn="r" eaLnBrk="1" fontAlgn="auto" hangingPunct="1">
              <a:lnSpc>
                <a:spcPts val="1350"/>
              </a:lnSpc>
              <a:spcBef>
                <a:spcPct val="0"/>
              </a:spcBef>
              <a:spcAft>
                <a:spcPts val="0"/>
              </a:spcAft>
              <a:buFontTx/>
              <a:buNone/>
            </a:pPr>
            <a:r>
              <a:rPr lang="en-US" altLang="ja-JP" sz="1300" dirty="0">
                <a:solidFill>
                  <a:srgbClr val="00498B"/>
                </a:solidFill>
                <a:ea typeface="+mn-ea"/>
                <a:cs typeface="Calibri" panose="020F0502020204030204" pitchFamily="34" charset="0"/>
              </a:rPr>
              <a:t>0.38</a:t>
            </a:r>
          </a:p>
          <a:p>
            <a:pPr algn="r" eaLnBrk="1" fontAlgn="auto" hangingPunct="1">
              <a:lnSpc>
                <a:spcPts val="1350"/>
              </a:lnSpc>
              <a:spcBef>
                <a:spcPct val="0"/>
              </a:spcBef>
              <a:spcAft>
                <a:spcPts val="0"/>
              </a:spcAft>
              <a:buFontTx/>
              <a:buNone/>
            </a:pPr>
            <a:endParaRPr lang="en-US" altLang="ja-JP" sz="1300" dirty="0">
              <a:solidFill>
                <a:srgbClr val="00498B"/>
              </a:solidFill>
              <a:ea typeface="+mn-ea"/>
              <a:cs typeface="Calibri" panose="020F0502020204030204" pitchFamily="34" charset="0"/>
            </a:endParaRPr>
          </a:p>
        </p:txBody>
      </p:sp>
      <p:sp>
        <p:nvSpPr>
          <p:cNvPr id="22559" name="Line 230"/>
          <p:cNvSpPr>
            <a:spLocks noChangeShapeType="1"/>
          </p:cNvSpPr>
          <p:nvPr/>
        </p:nvSpPr>
        <p:spPr bwMode="auto">
          <a:xfrm>
            <a:off x="5743883" y="1971692"/>
            <a:ext cx="0" cy="405302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22561" name="Line 233"/>
          <p:cNvSpPr>
            <a:spLocks noChangeShapeType="1"/>
          </p:cNvSpPr>
          <p:nvPr/>
        </p:nvSpPr>
        <p:spPr bwMode="auto">
          <a:xfrm>
            <a:off x="6070908" y="5915940"/>
            <a:ext cx="0" cy="7469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22562" name="Line 234"/>
          <p:cNvSpPr>
            <a:spLocks noChangeShapeType="1"/>
          </p:cNvSpPr>
          <p:nvPr/>
        </p:nvSpPr>
        <p:spPr bwMode="auto">
          <a:xfrm>
            <a:off x="6397933" y="5915940"/>
            <a:ext cx="0" cy="7469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22563" name="Rectangle 407"/>
          <p:cNvSpPr>
            <a:spLocks noChangeArrowheads="1"/>
          </p:cNvSpPr>
          <p:nvPr/>
        </p:nvSpPr>
        <p:spPr bwMode="auto">
          <a:xfrm>
            <a:off x="5544950" y="5990630"/>
            <a:ext cx="397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ctr" hangingPunct="1">
              <a:spcBef>
                <a:spcPct val="0"/>
              </a:spcBef>
              <a:spcAft>
                <a:spcPts val="0"/>
              </a:spcAft>
              <a:buFontTx/>
              <a:buNone/>
            </a:pPr>
            <a:r>
              <a:rPr lang="en-US" altLang="ja-JP" sz="1200" dirty="0">
                <a:solidFill>
                  <a:srgbClr val="00498B"/>
                </a:solidFill>
                <a:ea typeface="+mn-ea"/>
                <a:cs typeface="Calibri" panose="020F0502020204030204" pitchFamily="34" charset="0"/>
              </a:rPr>
              <a:t>1.0</a:t>
            </a:r>
          </a:p>
        </p:txBody>
      </p:sp>
      <p:sp>
        <p:nvSpPr>
          <p:cNvPr id="22564" name="Rectangle 408"/>
          <p:cNvSpPr>
            <a:spLocks noChangeArrowheads="1"/>
          </p:cNvSpPr>
          <p:nvPr/>
        </p:nvSpPr>
        <p:spPr bwMode="auto">
          <a:xfrm>
            <a:off x="6192650" y="5990630"/>
            <a:ext cx="397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ctr" hangingPunct="1">
              <a:spcBef>
                <a:spcPct val="0"/>
              </a:spcBef>
              <a:spcAft>
                <a:spcPts val="0"/>
              </a:spcAft>
              <a:buFontTx/>
              <a:buNone/>
            </a:pPr>
            <a:r>
              <a:rPr lang="en-US" altLang="ja-JP" sz="1200" dirty="0">
                <a:solidFill>
                  <a:srgbClr val="00498B"/>
                </a:solidFill>
                <a:ea typeface="+mn-ea"/>
                <a:cs typeface="Calibri" panose="020F0502020204030204" pitchFamily="34" charset="0"/>
              </a:rPr>
              <a:t>2.0</a:t>
            </a:r>
          </a:p>
        </p:txBody>
      </p:sp>
      <p:sp>
        <p:nvSpPr>
          <p:cNvPr id="22565" name="Rectangle 409"/>
          <p:cNvSpPr>
            <a:spLocks noChangeArrowheads="1"/>
          </p:cNvSpPr>
          <p:nvPr/>
        </p:nvSpPr>
        <p:spPr bwMode="auto">
          <a:xfrm>
            <a:off x="4931216" y="5990630"/>
            <a:ext cx="268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ctr" hangingPunct="1">
              <a:spcBef>
                <a:spcPct val="0"/>
              </a:spcBef>
              <a:spcAft>
                <a:spcPts val="0"/>
              </a:spcAft>
              <a:buFontTx/>
              <a:buNone/>
            </a:pPr>
            <a:r>
              <a:rPr lang="en-US" altLang="ja-JP" sz="1200" dirty="0">
                <a:solidFill>
                  <a:srgbClr val="00498B"/>
                </a:solidFill>
                <a:ea typeface="+mn-ea"/>
                <a:cs typeface="Calibri" panose="020F0502020204030204" pitchFamily="34" charset="0"/>
              </a:rPr>
              <a:t>0</a:t>
            </a:r>
          </a:p>
        </p:txBody>
      </p:sp>
      <p:sp>
        <p:nvSpPr>
          <p:cNvPr id="22566" name="Line 235"/>
          <p:cNvSpPr>
            <a:spLocks noChangeShapeType="1"/>
          </p:cNvSpPr>
          <p:nvPr/>
        </p:nvSpPr>
        <p:spPr bwMode="auto">
          <a:xfrm>
            <a:off x="5086658" y="5915940"/>
            <a:ext cx="131445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dirty="0">
              <a:solidFill>
                <a:srgbClr val="00498B"/>
              </a:solidFill>
              <a:latin typeface="Tahoma"/>
              <a:ea typeface="+mn-ea"/>
            </a:endParaRPr>
          </a:p>
        </p:txBody>
      </p:sp>
      <p:sp>
        <p:nvSpPr>
          <p:cNvPr id="22569" name="Line 85"/>
          <p:cNvSpPr>
            <a:spLocks noChangeShapeType="1"/>
          </p:cNvSpPr>
          <p:nvPr/>
        </p:nvSpPr>
        <p:spPr bwMode="auto">
          <a:xfrm>
            <a:off x="5470833" y="3541801"/>
            <a:ext cx="2079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22570" name="Rectangle 97"/>
          <p:cNvSpPr>
            <a:spLocks noChangeArrowheads="1"/>
          </p:cNvSpPr>
          <p:nvPr/>
        </p:nvSpPr>
        <p:spPr bwMode="auto">
          <a:xfrm>
            <a:off x="5504171" y="3478478"/>
            <a:ext cx="122237" cy="125024"/>
          </a:xfrm>
          <a:prstGeom prst="rect">
            <a:avLst/>
          </a:prstGeom>
          <a:solidFill>
            <a:schemeClr val="accent2"/>
          </a:solidFill>
          <a:ln w="9525">
            <a:solidFill>
              <a:schemeClr val="tx1"/>
            </a:solidFill>
            <a:miter lim="800000"/>
            <a:headEnd/>
            <a:tailEnd/>
          </a:ln>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22574" name="Line 85"/>
          <p:cNvSpPr>
            <a:spLocks noChangeShapeType="1"/>
          </p:cNvSpPr>
          <p:nvPr/>
        </p:nvSpPr>
        <p:spPr bwMode="auto">
          <a:xfrm>
            <a:off x="5566083" y="2444187"/>
            <a:ext cx="1809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22575" name="Rectangle 97"/>
          <p:cNvSpPr>
            <a:spLocks noChangeArrowheads="1"/>
          </p:cNvSpPr>
          <p:nvPr/>
        </p:nvSpPr>
        <p:spPr bwMode="auto">
          <a:xfrm>
            <a:off x="5591483" y="2382487"/>
            <a:ext cx="122238" cy="125025"/>
          </a:xfrm>
          <a:prstGeom prst="rect">
            <a:avLst/>
          </a:prstGeom>
          <a:solidFill>
            <a:schemeClr val="accent2"/>
          </a:solidFill>
          <a:ln w="9525">
            <a:solidFill>
              <a:schemeClr val="tx1"/>
            </a:solidFill>
            <a:miter lim="800000"/>
            <a:headEnd/>
            <a:tailEnd/>
          </a:ln>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22578" name="Line 85"/>
          <p:cNvSpPr>
            <a:spLocks noChangeShapeType="1"/>
          </p:cNvSpPr>
          <p:nvPr/>
        </p:nvSpPr>
        <p:spPr bwMode="auto">
          <a:xfrm>
            <a:off x="5653396" y="2991371"/>
            <a:ext cx="4000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22579" name="Rectangle 97"/>
          <p:cNvSpPr>
            <a:spLocks noChangeArrowheads="1"/>
          </p:cNvSpPr>
          <p:nvPr/>
        </p:nvSpPr>
        <p:spPr bwMode="auto">
          <a:xfrm>
            <a:off x="5770871" y="2929671"/>
            <a:ext cx="122237" cy="125024"/>
          </a:xfrm>
          <a:prstGeom prst="rect">
            <a:avLst/>
          </a:prstGeom>
          <a:solidFill>
            <a:schemeClr val="accent2"/>
          </a:solidFill>
          <a:ln w="9525">
            <a:solidFill>
              <a:schemeClr val="tx1"/>
            </a:solidFill>
            <a:miter lim="800000"/>
            <a:headEnd/>
            <a:tailEnd/>
          </a:ln>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22582" name="Line 85"/>
          <p:cNvSpPr>
            <a:spLocks noChangeShapeType="1"/>
          </p:cNvSpPr>
          <p:nvPr/>
        </p:nvSpPr>
        <p:spPr bwMode="auto">
          <a:xfrm>
            <a:off x="5613708" y="4637792"/>
            <a:ext cx="71438" cy="16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22583" name="Rectangle 97"/>
          <p:cNvSpPr>
            <a:spLocks noChangeArrowheads="1"/>
          </p:cNvSpPr>
          <p:nvPr/>
        </p:nvSpPr>
        <p:spPr bwMode="auto">
          <a:xfrm>
            <a:off x="5597833" y="4572844"/>
            <a:ext cx="122238" cy="125024"/>
          </a:xfrm>
          <a:prstGeom prst="rect">
            <a:avLst/>
          </a:prstGeom>
          <a:solidFill>
            <a:schemeClr val="accent2"/>
          </a:solidFill>
          <a:ln w="9525">
            <a:solidFill>
              <a:schemeClr val="tx1"/>
            </a:solidFill>
            <a:miter lim="800000"/>
            <a:headEnd/>
            <a:tailEnd/>
          </a:ln>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22586" name="Line 85"/>
          <p:cNvSpPr>
            <a:spLocks noChangeShapeType="1"/>
          </p:cNvSpPr>
          <p:nvPr/>
        </p:nvSpPr>
        <p:spPr bwMode="auto">
          <a:xfrm>
            <a:off x="5610533" y="5186599"/>
            <a:ext cx="79375" cy="16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22587" name="Rectangle 97"/>
          <p:cNvSpPr>
            <a:spLocks noChangeArrowheads="1"/>
          </p:cNvSpPr>
          <p:nvPr/>
        </p:nvSpPr>
        <p:spPr bwMode="auto">
          <a:xfrm>
            <a:off x="5589896" y="5120027"/>
            <a:ext cx="122237" cy="125025"/>
          </a:xfrm>
          <a:prstGeom prst="rect">
            <a:avLst/>
          </a:prstGeom>
          <a:solidFill>
            <a:schemeClr val="accent2"/>
          </a:solidFill>
          <a:ln w="9525">
            <a:solidFill>
              <a:schemeClr val="tx1"/>
            </a:solidFill>
            <a:miter lim="800000"/>
            <a:headEnd/>
            <a:tailEnd/>
          </a:ln>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22590" name="Line 85"/>
          <p:cNvSpPr>
            <a:spLocks noChangeShapeType="1"/>
          </p:cNvSpPr>
          <p:nvPr/>
        </p:nvSpPr>
        <p:spPr bwMode="auto">
          <a:xfrm>
            <a:off x="5221596" y="4092233"/>
            <a:ext cx="204787" cy="162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22591" name="Rectangle 97"/>
          <p:cNvSpPr>
            <a:spLocks noChangeArrowheads="1"/>
          </p:cNvSpPr>
          <p:nvPr/>
        </p:nvSpPr>
        <p:spPr bwMode="auto">
          <a:xfrm>
            <a:off x="5242233" y="4025661"/>
            <a:ext cx="122238" cy="125025"/>
          </a:xfrm>
          <a:prstGeom prst="rect">
            <a:avLst/>
          </a:prstGeom>
          <a:solidFill>
            <a:schemeClr val="accent2"/>
          </a:solidFill>
          <a:ln w="9525">
            <a:solidFill>
              <a:schemeClr val="tx1"/>
            </a:solidFill>
            <a:miter lim="800000"/>
            <a:headEnd/>
            <a:tailEnd/>
          </a:ln>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22594" name="Line 85"/>
          <p:cNvSpPr>
            <a:spLocks noChangeShapeType="1"/>
          </p:cNvSpPr>
          <p:nvPr/>
        </p:nvSpPr>
        <p:spPr bwMode="auto">
          <a:xfrm>
            <a:off x="5337483" y="2293184"/>
            <a:ext cx="3095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13" name="Rectangle 97"/>
          <p:cNvSpPr>
            <a:spLocks noChangeArrowheads="1"/>
          </p:cNvSpPr>
          <p:nvPr/>
        </p:nvSpPr>
        <p:spPr bwMode="auto">
          <a:xfrm>
            <a:off x="5405746" y="2233106"/>
            <a:ext cx="122237" cy="125025"/>
          </a:xfrm>
          <a:prstGeom prst="rect">
            <a:avLst/>
          </a:prstGeom>
          <a:solidFill>
            <a:schemeClr val="accent2"/>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en-US" sz="2000">
              <a:solidFill>
                <a:srgbClr val="00498B"/>
              </a:solidFill>
              <a:latin typeface="Tahoma"/>
              <a:ea typeface="Arial Unicode MS"/>
              <a:cs typeface="Calibri" pitchFamily="34" charset="0"/>
            </a:endParaRPr>
          </a:p>
        </p:txBody>
      </p:sp>
      <p:sp>
        <p:nvSpPr>
          <p:cNvPr id="22598" name="Line 85"/>
          <p:cNvSpPr>
            <a:spLocks noChangeShapeType="1"/>
          </p:cNvSpPr>
          <p:nvPr/>
        </p:nvSpPr>
        <p:spPr bwMode="auto">
          <a:xfrm>
            <a:off x="5391458" y="2843614"/>
            <a:ext cx="6731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17" name="Rectangle 97"/>
          <p:cNvSpPr>
            <a:spLocks noChangeArrowheads="1"/>
          </p:cNvSpPr>
          <p:nvPr/>
        </p:nvSpPr>
        <p:spPr bwMode="auto">
          <a:xfrm>
            <a:off x="5572433" y="2780291"/>
            <a:ext cx="122238" cy="125024"/>
          </a:xfrm>
          <a:prstGeom prst="rect">
            <a:avLst/>
          </a:prstGeom>
          <a:solidFill>
            <a:schemeClr val="accent2"/>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en-US" sz="2000">
              <a:solidFill>
                <a:srgbClr val="00498B"/>
              </a:solidFill>
              <a:latin typeface="Tahoma"/>
              <a:ea typeface="Arial Unicode MS"/>
              <a:cs typeface="Calibri" pitchFamily="34" charset="0"/>
            </a:endParaRPr>
          </a:p>
        </p:txBody>
      </p:sp>
      <p:sp>
        <p:nvSpPr>
          <p:cNvPr id="22602" name="Line 85"/>
          <p:cNvSpPr>
            <a:spLocks noChangeShapeType="1"/>
          </p:cNvSpPr>
          <p:nvPr/>
        </p:nvSpPr>
        <p:spPr bwMode="auto">
          <a:xfrm>
            <a:off x="5242233" y="3389175"/>
            <a:ext cx="331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21" name="Rectangle 97"/>
          <p:cNvSpPr>
            <a:spLocks noChangeArrowheads="1"/>
          </p:cNvSpPr>
          <p:nvPr/>
        </p:nvSpPr>
        <p:spPr bwMode="auto">
          <a:xfrm>
            <a:off x="5302558" y="3327474"/>
            <a:ext cx="122238" cy="125025"/>
          </a:xfrm>
          <a:prstGeom prst="rect">
            <a:avLst/>
          </a:prstGeom>
          <a:solidFill>
            <a:schemeClr val="accent2"/>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en-US" sz="2000">
              <a:solidFill>
                <a:srgbClr val="00498B"/>
              </a:solidFill>
              <a:latin typeface="Tahoma"/>
              <a:ea typeface="Arial Unicode MS"/>
              <a:cs typeface="Calibri" pitchFamily="34" charset="0"/>
            </a:endParaRPr>
          </a:p>
        </p:txBody>
      </p:sp>
      <p:sp>
        <p:nvSpPr>
          <p:cNvPr id="22606" name="Line 85"/>
          <p:cNvSpPr>
            <a:spLocks noChangeShapeType="1"/>
          </p:cNvSpPr>
          <p:nvPr/>
        </p:nvSpPr>
        <p:spPr bwMode="auto">
          <a:xfrm>
            <a:off x="5342246" y="4488413"/>
            <a:ext cx="111125" cy="16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25" name="Rectangle 97"/>
          <p:cNvSpPr>
            <a:spLocks noChangeArrowheads="1"/>
          </p:cNvSpPr>
          <p:nvPr/>
        </p:nvSpPr>
        <p:spPr bwMode="auto">
          <a:xfrm>
            <a:off x="5340658" y="4421841"/>
            <a:ext cx="122238" cy="125025"/>
          </a:xfrm>
          <a:prstGeom prst="rect">
            <a:avLst/>
          </a:prstGeom>
          <a:solidFill>
            <a:schemeClr val="accent2"/>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en-US" sz="2000">
              <a:solidFill>
                <a:srgbClr val="00498B"/>
              </a:solidFill>
              <a:latin typeface="Tahoma"/>
              <a:ea typeface="Arial Unicode MS"/>
              <a:cs typeface="Calibri" pitchFamily="34" charset="0"/>
            </a:endParaRPr>
          </a:p>
        </p:txBody>
      </p:sp>
      <p:sp>
        <p:nvSpPr>
          <p:cNvPr id="22610" name="Line 85"/>
          <p:cNvSpPr>
            <a:spLocks noChangeShapeType="1"/>
          </p:cNvSpPr>
          <p:nvPr/>
        </p:nvSpPr>
        <p:spPr bwMode="auto">
          <a:xfrm>
            <a:off x="5362883" y="5035596"/>
            <a:ext cx="96838" cy="16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29" name="Rectangle 97"/>
          <p:cNvSpPr>
            <a:spLocks noChangeArrowheads="1"/>
          </p:cNvSpPr>
          <p:nvPr/>
        </p:nvSpPr>
        <p:spPr bwMode="auto">
          <a:xfrm>
            <a:off x="5350183" y="4969025"/>
            <a:ext cx="122238" cy="125024"/>
          </a:xfrm>
          <a:prstGeom prst="rect">
            <a:avLst/>
          </a:prstGeom>
          <a:solidFill>
            <a:schemeClr val="accent2"/>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en-US" sz="2000">
              <a:solidFill>
                <a:srgbClr val="00498B"/>
              </a:solidFill>
              <a:latin typeface="Tahoma"/>
              <a:ea typeface="Arial Unicode MS"/>
              <a:cs typeface="Calibri" pitchFamily="34" charset="0"/>
            </a:endParaRPr>
          </a:p>
        </p:txBody>
      </p:sp>
      <p:sp>
        <p:nvSpPr>
          <p:cNvPr id="22614" name="Line 85"/>
          <p:cNvSpPr>
            <a:spLocks noChangeShapeType="1"/>
          </p:cNvSpPr>
          <p:nvPr/>
        </p:nvSpPr>
        <p:spPr bwMode="auto">
          <a:xfrm>
            <a:off x="5135871" y="3941229"/>
            <a:ext cx="3492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48" name="Rectangle 97"/>
          <p:cNvSpPr>
            <a:spLocks noChangeArrowheads="1"/>
          </p:cNvSpPr>
          <p:nvPr/>
        </p:nvSpPr>
        <p:spPr bwMode="auto">
          <a:xfrm>
            <a:off x="5167621" y="3874658"/>
            <a:ext cx="122237" cy="125024"/>
          </a:xfrm>
          <a:prstGeom prst="rect">
            <a:avLst/>
          </a:prstGeom>
          <a:solidFill>
            <a:schemeClr val="accent2"/>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en-US" sz="2000">
              <a:solidFill>
                <a:srgbClr val="00498B"/>
              </a:solidFill>
              <a:latin typeface="Tahoma"/>
              <a:ea typeface="Arial Unicode MS"/>
              <a:cs typeface="Calibri" pitchFamily="34" charset="0"/>
            </a:endParaRPr>
          </a:p>
        </p:txBody>
      </p:sp>
      <p:cxnSp>
        <p:nvCxnSpPr>
          <p:cNvPr id="22619" name="Straight Connector 138"/>
          <p:cNvCxnSpPr>
            <a:cxnSpLocks noChangeShapeType="1"/>
          </p:cNvCxnSpPr>
          <p:nvPr/>
        </p:nvCxnSpPr>
        <p:spPr bwMode="auto">
          <a:xfrm>
            <a:off x="196850" y="2011875"/>
            <a:ext cx="8385175"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2630" name="Straight Connector 154"/>
          <p:cNvCxnSpPr>
            <a:cxnSpLocks noChangeShapeType="1"/>
          </p:cNvCxnSpPr>
          <p:nvPr/>
        </p:nvCxnSpPr>
        <p:spPr bwMode="auto">
          <a:xfrm flipH="1">
            <a:off x="5083483" y="5913885"/>
            <a:ext cx="0" cy="11041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2631" name="Straight Connector 155"/>
          <p:cNvCxnSpPr>
            <a:cxnSpLocks noChangeShapeType="1"/>
          </p:cNvCxnSpPr>
          <p:nvPr/>
        </p:nvCxnSpPr>
        <p:spPr bwMode="auto">
          <a:xfrm flipH="1">
            <a:off x="6391583" y="5920810"/>
            <a:ext cx="0" cy="11041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0" name="Line 85"/>
          <p:cNvSpPr>
            <a:spLocks noChangeShapeType="1"/>
          </p:cNvSpPr>
          <p:nvPr/>
        </p:nvSpPr>
        <p:spPr bwMode="auto">
          <a:xfrm>
            <a:off x="5312083" y="5550280"/>
            <a:ext cx="11842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11" name="Rectangle 97"/>
          <p:cNvSpPr>
            <a:spLocks noChangeArrowheads="1"/>
          </p:cNvSpPr>
          <p:nvPr/>
        </p:nvSpPr>
        <p:spPr bwMode="auto">
          <a:xfrm>
            <a:off x="5596246" y="5479137"/>
            <a:ext cx="122237" cy="133611"/>
          </a:xfrm>
          <a:prstGeom prst="rect">
            <a:avLst/>
          </a:prstGeom>
          <a:solidFill>
            <a:schemeClr val="accent2"/>
          </a:solidFill>
          <a:ln w="9525">
            <a:solidFill>
              <a:schemeClr val="tx1"/>
            </a:solidFill>
            <a:miter lim="800000"/>
            <a:headEnd/>
            <a:tailEnd/>
          </a:ln>
        </p:spPr>
        <p:txBody>
          <a:bodyPr wrap="none" anchor="ctr"/>
          <a:lstStyle/>
          <a:p>
            <a:pPr algn="ctr" fontAlgn="auto">
              <a:spcBef>
                <a:spcPts val="0"/>
              </a:spcBef>
              <a:spcAft>
                <a:spcPts val="0"/>
              </a:spcAft>
              <a:defRPr/>
            </a:pPr>
            <a:endParaRPr lang="ja-JP" altLang="en-US" sz="2000">
              <a:solidFill>
                <a:srgbClr val="00498B"/>
              </a:solidFill>
              <a:latin typeface="Tahoma"/>
              <a:ea typeface="Arial Unicode MS"/>
              <a:cs typeface="Calibri" pitchFamily="34" charset="0"/>
            </a:endParaRPr>
          </a:p>
        </p:txBody>
      </p:sp>
      <p:sp>
        <p:nvSpPr>
          <p:cNvPr id="112" name="Line 85"/>
          <p:cNvSpPr>
            <a:spLocks noChangeShapeType="1"/>
          </p:cNvSpPr>
          <p:nvPr/>
        </p:nvSpPr>
        <p:spPr bwMode="auto">
          <a:xfrm>
            <a:off x="5720071" y="5746360"/>
            <a:ext cx="581025" cy="173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en-GB" dirty="0">
              <a:solidFill>
                <a:srgbClr val="00498B"/>
              </a:solidFill>
              <a:latin typeface="Tahoma"/>
              <a:ea typeface="+mn-ea"/>
            </a:endParaRPr>
          </a:p>
        </p:txBody>
      </p:sp>
      <p:sp>
        <p:nvSpPr>
          <p:cNvPr id="114" name="Rectangle 97"/>
          <p:cNvSpPr>
            <a:spLocks noChangeArrowheads="1"/>
          </p:cNvSpPr>
          <p:nvPr/>
        </p:nvSpPr>
        <p:spPr bwMode="auto">
          <a:xfrm>
            <a:off x="5908983" y="5675216"/>
            <a:ext cx="122238" cy="133612"/>
          </a:xfrm>
          <a:prstGeom prst="rect">
            <a:avLst/>
          </a:prstGeom>
          <a:solidFill>
            <a:schemeClr val="accent2"/>
          </a:solidFill>
          <a:ln>
            <a:solidFill>
              <a:schemeClr val="tx1"/>
            </a:solidFill>
          </a:ln>
          <a:extLst/>
        </p:spPr>
        <p:txBody>
          <a:bodyPr wrap="none" anchor="ct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auto" hangingPunct="1">
              <a:spcBef>
                <a:spcPct val="0"/>
              </a:spcBef>
              <a:spcAft>
                <a:spcPts val="0"/>
              </a:spcAft>
              <a:buFontTx/>
              <a:buNone/>
            </a:pPr>
            <a:endParaRPr lang="ja-JP" altLang="en-US" sz="2000">
              <a:solidFill>
                <a:srgbClr val="00498B"/>
              </a:solidFill>
              <a:ea typeface="Arial Unicode MS" panose="020B0604020202020204" pitchFamily="34" charset="-128"/>
              <a:cs typeface="Calibri" panose="020F0502020204030204" pitchFamily="34" charset="0"/>
            </a:endParaRPr>
          </a:p>
        </p:txBody>
      </p:sp>
      <p:sp>
        <p:nvSpPr>
          <p:cNvPr id="115" name="Rectangle 424"/>
          <p:cNvSpPr>
            <a:spLocks noChangeArrowheads="1"/>
          </p:cNvSpPr>
          <p:nvPr/>
        </p:nvSpPr>
        <p:spPr bwMode="auto">
          <a:xfrm>
            <a:off x="5826433" y="6183215"/>
            <a:ext cx="1314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ctr" hangingPunct="1">
              <a:spcBef>
                <a:spcPct val="0"/>
              </a:spcBef>
              <a:spcAft>
                <a:spcPts val="0"/>
              </a:spcAft>
              <a:buFontTx/>
              <a:buNone/>
            </a:pPr>
            <a:r>
              <a:rPr lang="en-US" altLang="ja-JP" sz="1200" dirty="0" smtClean="0">
                <a:solidFill>
                  <a:srgbClr val="00498B"/>
                </a:solidFill>
                <a:ea typeface="+mn-ea"/>
                <a:cs typeface="Calibri" panose="020F0502020204030204" pitchFamily="34" charset="0"/>
              </a:rPr>
              <a:t>Favours warfarin</a:t>
            </a:r>
            <a:endParaRPr lang="en-US" altLang="ja-JP" sz="1200" dirty="0">
              <a:solidFill>
                <a:srgbClr val="00498B"/>
              </a:solidFill>
              <a:ea typeface="+mn-ea"/>
              <a:cs typeface="Calibri" panose="020F0502020204030204" pitchFamily="34" charset="0"/>
            </a:endParaRPr>
          </a:p>
        </p:txBody>
      </p:sp>
      <p:sp>
        <p:nvSpPr>
          <p:cNvPr id="116" name="Rectangle 423"/>
          <p:cNvSpPr>
            <a:spLocks noChangeArrowheads="1"/>
          </p:cNvSpPr>
          <p:nvPr/>
        </p:nvSpPr>
        <p:spPr bwMode="auto">
          <a:xfrm>
            <a:off x="4310370" y="6165629"/>
            <a:ext cx="1516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2400">
                <a:solidFill>
                  <a:schemeClr val="tx1"/>
                </a:solidFill>
                <a:latin typeface="Tahoma" panose="020B0604030504040204" pitchFamily="34" charset="0"/>
              </a:defRPr>
            </a:lvl1pPr>
            <a:lvl2pPr marL="742950" indent="-285750" eaLnBrk="0" hangingPunct="0">
              <a:spcBef>
                <a:spcPct val="20000"/>
              </a:spcBef>
              <a:buClr>
                <a:srgbClr val="AB0932"/>
              </a:buClr>
              <a:buChar char="–"/>
              <a:defRPr sz="2000">
                <a:solidFill>
                  <a:schemeClr val="tx1"/>
                </a:solidFill>
                <a:latin typeface="Tahoma" panose="020B0604030504040204" pitchFamily="34" charset="0"/>
              </a:defRPr>
            </a:lvl2pPr>
            <a:lvl3pPr marL="1143000" indent="-228600" eaLnBrk="0" hangingPunct="0">
              <a:spcBef>
                <a:spcPct val="20000"/>
              </a:spcBef>
              <a:buClr>
                <a:srgbClr val="AB0932"/>
              </a:buClr>
              <a:buFont typeface="Times" panose="02020603050405020304" pitchFamily="18" charset="0"/>
              <a:buChar char="•"/>
              <a:defRPr>
                <a:solidFill>
                  <a:schemeClr val="tx1"/>
                </a:solidFill>
                <a:latin typeface="Tahoma" panose="020B0604030504040204" pitchFamily="34" charset="0"/>
              </a:defRPr>
            </a:lvl3pPr>
            <a:lvl4pPr marL="1600200" indent="-228600" eaLnBrk="0" hangingPunct="0">
              <a:spcBef>
                <a:spcPct val="20000"/>
              </a:spcBef>
              <a:buClr>
                <a:srgbClr val="AB0932"/>
              </a:buClr>
              <a:buChar char="–"/>
              <a:defRPr sz="1400">
                <a:solidFill>
                  <a:schemeClr val="tx1"/>
                </a:solidFill>
                <a:latin typeface="Tahoma" panose="020B0604030504040204" pitchFamily="34" charset="0"/>
              </a:defRPr>
            </a:lvl4pPr>
            <a:lvl5pPr marL="2057400" indent="-228600" eaLnBrk="0" hangingPunct="0">
              <a:spcBef>
                <a:spcPct val="20000"/>
              </a:spcBef>
              <a:buClr>
                <a:srgbClr val="AB0932"/>
              </a:buClr>
              <a:buChar char="»"/>
              <a:defRPr sz="1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AB0932"/>
              </a:buClr>
              <a:buChar char="»"/>
              <a:defRPr sz="1000">
                <a:solidFill>
                  <a:schemeClr val="tx1"/>
                </a:solidFill>
                <a:latin typeface="Tahoma" panose="020B0604030504040204" pitchFamily="34" charset="0"/>
              </a:defRPr>
            </a:lvl9pPr>
          </a:lstStyle>
          <a:p>
            <a:pPr algn="ctr" eaLnBrk="1" fontAlgn="ctr" hangingPunct="1">
              <a:spcBef>
                <a:spcPct val="0"/>
              </a:spcBef>
              <a:spcAft>
                <a:spcPts val="0"/>
              </a:spcAft>
              <a:buFontTx/>
              <a:buNone/>
            </a:pPr>
            <a:r>
              <a:rPr lang="en-US" altLang="ja-JP" sz="1200" dirty="0" smtClean="0">
                <a:solidFill>
                  <a:srgbClr val="00498B"/>
                </a:solidFill>
                <a:ea typeface="+mn-ea"/>
                <a:cs typeface="Calibri" panose="020F0502020204030204" pitchFamily="34" charset="0"/>
              </a:rPr>
              <a:t>Favours dabigatran</a:t>
            </a:r>
            <a:endParaRPr lang="en-US" altLang="ja-JP" sz="1200" dirty="0">
              <a:solidFill>
                <a:srgbClr val="00498B"/>
              </a:solidFill>
              <a:ea typeface="+mn-ea"/>
              <a:cs typeface="Calibri" panose="020F0502020204030204" pitchFamily="34" charset="0"/>
            </a:endParaRPr>
          </a:p>
        </p:txBody>
      </p:sp>
    </p:spTree>
    <p:extLst>
      <p:ext uri="{BB962C8B-B14F-4D97-AF65-F5344CB8AC3E}">
        <p14:creationId xmlns:p14="http://schemas.microsoft.com/office/powerpoint/2010/main" val="2155208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32848" y="6158772"/>
            <a:ext cx="8497575" cy="504825"/>
          </a:xfrm>
        </p:spPr>
        <p:txBody>
          <a:bodyPr/>
          <a:lstStyle/>
          <a:p>
            <a:r>
              <a:rPr lang="en-GB" dirty="0" smtClean="0"/>
              <a:t>1</a:t>
            </a:r>
            <a:r>
              <a:rPr lang="en-GB" dirty="0" smtClean="0"/>
              <a:t>. Connolly SJ et al. N Engl J Med 2014; 2. Connolly SJ et al. N Engl J Med 2010; </a:t>
            </a:r>
            <a:r>
              <a:rPr lang="en-GB" dirty="0" smtClean="0"/>
              <a:t>3.</a:t>
            </a:r>
            <a:r>
              <a:rPr lang="en-GB" altLang="zh-TW" dirty="0" smtClean="0"/>
              <a:t> </a:t>
            </a:r>
            <a:r>
              <a:rPr lang="da-DK" altLang="zh-TW" dirty="0"/>
              <a:t>Hori et al. Stroke 2013; </a:t>
            </a:r>
            <a:endParaRPr lang="en-GB" dirty="0"/>
          </a:p>
        </p:txBody>
      </p:sp>
      <p:sp>
        <p:nvSpPr>
          <p:cNvPr id="3" name="Title 2"/>
          <p:cNvSpPr>
            <a:spLocks noGrp="1"/>
          </p:cNvSpPr>
          <p:nvPr>
            <p:ph type="title"/>
          </p:nvPr>
        </p:nvSpPr>
        <p:spPr>
          <a:xfrm>
            <a:off x="95693" y="105516"/>
            <a:ext cx="8973879" cy="720080"/>
          </a:xfrm>
        </p:spPr>
        <p:txBody>
          <a:bodyPr>
            <a:noAutofit/>
          </a:bodyPr>
          <a:lstStyle/>
          <a:p>
            <a:pPr algn="ctr"/>
            <a:r>
              <a:rPr lang="en-GB" sz="1800" dirty="0" smtClean="0"/>
              <a:t>In RE-LY</a:t>
            </a:r>
            <a:r>
              <a:rPr lang="en-GB" sz="1800" baseline="30000" dirty="0" smtClean="0"/>
              <a:t>®</a:t>
            </a:r>
            <a:r>
              <a:rPr lang="en-GB" sz="1800" dirty="0" smtClean="0"/>
              <a:t>, dabigatran </a:t>
            </a:r>
            <a:r>
              <a:rPr lang="en-GB" sz="1800" dirty="0" smtClean="0"/>
              <a:t>110 mg was tested independently and showed </a:t>
            </a:r>
            <a:r>
              <a:rPr lang="en-US" sz="1800" dirty="0" smtClean="0"/>
              <a:t>f</a:t>
            </a:r>
            <a:r>
              <a:rPr lang="en-US" sz="1800" dirty="0" smtClean="0"/>
              <a:t>avorable </a:t>
            </a:r>
            <a:r>
              <a:rPr lang="en-US" sz="1800" dirty="0"/>
              <a:t>Safety and Efficacy Profile </a:t>
            </a:r>
            <a:r>
              <a:rPr lang="en-GB" sz="1800" dirty="0" smtClean="0"/>
              <a:t>vs </a:t>
            </a:r>
            <a:r>
              <a:rPr lang="en-GB" sz="1800" dirty="0"/>
              <a:t>warfarin in </a:t>
            </a:r>
            <a:r>
              <a:rPr lang="en-GB" sz="1800" dirty="0" smtClean="0"/>
              <a:t>overall and in Asian populations</a:t>
            </a:r>
            <a:endParaRPr lang="en-GB" sz="1800" dirty="0"/>
          </a:p>
        </p:txBody>
      </p:sp>
      <p:grpSp>
        <p:nvGrpSpPr>
          <p:cNvPr id="227" name="Group 226"/>
          <p:cNvGrpSpPr/>
          <p:nvPr/>
        </p:nvGrpSpPr>
        <p:grpSpPr>
          <a:xfrm>
            <a:off x="441603" y="1506529"/>
            <a:ext cx="8112081" cy="4015496"/>
            <a:chOff x="616283" y="1482779"/>
            <a:chExt cx="7505395" cy="3345148"/>
          </a:xfrm>
        </p:grpSpPr>
        <p:sp>
          <p:nvSpPr>
            <p:cNvPr id="13" name="Rectangle 12"/>
            <p:cNvSpPr/>
            <p:nvPr/>
          </p:nvSpPr>
          <p:spPr>
            <a:xfrm>
              <a:off x="635377" y="2128004"/>
              <a:ext cx="1831613" cy="586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300" b="1" dirty="0" smtClean="0">
                  <a:solidFill>
                    <a:schemeClr val="bg1"/>
                  </a:solidFill>
                  <a:latin typeface="Arial" panose="020B0604020202020204" pitchFamily="34" charset="0"/>
                  <a:cs typeface="Arial" panose="020B0604020202020204" pitchFamily="34" charset="0"/>
                </a:rPr>
                <a:t>Dabigatran 150 mg</a:t>
              </a:r>
              <a:br>
                <a:rPr lang="en-GB" sz="1300" b="1" dirty="0" smtClean="0">
                  <a:solidFill>
                    <a:schemeClr val="bg1"/>
                  </a:solidFill>
                  <a:latin typeface="Arial" panose="020B0604020202020204" pitchFamily="34" charset="0"/>
                  <a:cs typeface="Arial" panose="020B0604020202020204" pitchFamily="34" charset="0"/>
                </a:rPr>
              </a:br>
              <a:r>
                <a:rPr lang="en-GB" sz="1300" b="1" dirty="0" smtClean="0">
                  <a:solidFill>
                    <a:schemeClr val="bg1"/>
                  </a:solidFill>
                  <a:latin typeface="Arial" panose="020B0604020202020204" pitchFamily="34" charset="0"/>
                  <a:cs typeface="Arial" panose="020B0604020202020204" pitchFamily="34" charset="0"/>
                </a:rPr>
                <a:t>vs warfarin</a:t>
              </a:r>
              <a:br>
                <a:rPr lang="en-GB" sz="1300" b="1" dirty="0" smtClean="0">
                  <a:solidFill>
                    <a:schemeClr val="bg1"/>
                  </a:solidFill>
                  <a:latin typeface="Arial" panose="020B0604020202020204" pitchFamily="34" charset="0"/>
                  <a:cs typeface="Arial" panose="020B0604020202020204" pitchFamily="34" charset="0"/>
                </a:rPr>
              </a:br>
              <a:r>
                <a:rPr lang="en-GB" sz="1300" b="1" dirty="0" smtClean="0">
                  <a:solidFill>
                    <a:schemeClr val="bg1"/>
                  </a:solidFill>
                  <a:latin typeface="Arial" panose="020B0604020202020204" pitchFamily="34" charset="0"/>
                  <a:cs typeface="Arial" panose="020B0604020202020204" pitchFamily="34" charset="0"/>
                </a:rPr>
                <a:t>(all age grps) </a:t>
              </a:r>
              <a:r>
                <a:rPr lang="en-GB" sz="1300" b="1" baseline="30000" dirty="0" smtClean="0">
                  <a:solidFill>
                    <a:schemeClr val="bg1"/>
                  </a:solidFill>
                  <a:latin typeface="Arial" panose="020B0604020202020204" pitchFamily="34" charset="0"/>
                  <a:cs typeface="Arial" panose="020B0604020202020204" pitchFamily="34" charset="0"/>
                </a:rPr>
                <a:t>1,2</a:t>
              </a:r>
              <a:endParaRPr lang="en-GB" sz="1300" b="1" dirty="0">
                <a:solidFill>
                  <a:schemeClr val="bg1"/>
                </a:solidFill>
                <a:latin typeface="Arial" panose="020B0604020202020204" pitchFamily="34" charset="0"/>
                <a:cs typeface="Arial" panose="020B0604020202020204" pitchFamily="34" charset="0"/>
              </a:endParaRPr>
            </a:p>
          </p:txBody>
        </p:sp>
        <p:sp>
          <p:nvSpPr>
            <p:cNvPr id="121" name="Rectangle 120"/>
            <p:cNvSpPr/>
            <p:nvPr/>
          </p:nvSpPr>
          <p:spPr>
            <a:xfrm>
              <a:off x="2601350" y="1650263"/>
              <a:ext cx="1123638" cy="3287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03497C"/>
                  </a:solidFill>
                  <a:latin typeface="Arial" panose="020B0604020202020204" pitchFamily="34" charset="0"/>
                  <a:cs typeface="Arial" panose="020B0604020202020204" pitchFamily="34" charset="0"/>
                </a:rPr>
                <a:t>Stroke/SE</a:t>
              </a:r>
              <a:endParaRPr lang="en-GB" sz="1400" b="1" dirty="0">
                <a:solidFill>
                  <a:srgbClr val="03497C"/>
                </a:solidFill>
                <a:latin typeface="Arial" panose="020B0604020202020204" pitchFamily="34" charset="0"/>
                <a:cs typeface="Arial" panose="020B0604020202020204" pitchFamily="34" charset="0"/>
              </a:endParaRPr>
            </a:p>
          </p:txBody>
        </p:sp>
        <p:sp>
          <p:nvSpPr>
            <p:cNvPr id="122" name="Rectangle 121"/>
            <p:cNvSpPr/>
            <p:nvPr/>
          </p:nvSpPr>
          <p:spPr>
            <a:xfrm>
              <a:off x="6636493" y="1664321"/>
              <a:ext cx="1115028" cy="32000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03497C"/>
                  </a:solidFill>
                  <a:latin typeface="Arial" panose="020B0604020202020204" pitchFamily="34" charset="0"/>
                  <a:cs typeface="Arial" panose="020B0604020202020204" pitchFamily="34" charset="0"/>
                </a:rPr>
                <a:t>ICH</a:t>
              </a:r>
              <a:endParaRPr lang="en-GB" sz="1400" b="1" dirty="0">
                <a:solidFill>
                  <a:srgbClr val="03497C"/>
                </a:solidFill>
                <a:latin typeface="Arial" panose="020B0604020202020204" pitchFamily="34" charset="0"/>
                <a:cs typeface="Arial" panose="020B0604020202020204" pitchFamily="34" charset="0"/>
              </a:endParaRPr>
            </a:p>
          </p:txBody>
        </p:sp>
        <p:sp>
          <p:nvSpPr>
            <p:cNvPr id="124" name="Rectangle 123"/>
            <p:cNvSpPr/>
            <p:nvPr/>
          </p:nvSpPr>
          <p:spPr>
            <a:xfrm>
              <a:off x="5209747" y="1488291"/>
              <a:ext cx="1236384" cy="46263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03497C"/>
                  </a:solidFill>
                  <a:latin typeface="Arial" panose="020B0604020202020204" pitchFamily="34" charset="0"/>
                  <a:cs typeface="Arial" panose="020B0604020202020204" pitchFamily="34" charset="0"/>
                </a:rPr>
                <a:t>Major</a:t>
              </a:r>
              <a:br>
                <a:rPr lang="en-GB" sz="1400" b="1" dirty="0" smtClean="0">
                  <a:solidFill>
                    <a:srgbClr val="03497C"/>
                  </a:solidFill>
                  <a:latin typeface="Arial" panose="020B0604020202020204" pitchFamily="34" charset="0"/>
                  <a:cs typeface="Arial" panose="020B0604020202020204" pitchFamily="34" charset="0"/>
                </a:rPr>
              </a:br>
              <a:r>
                <a:rPr lang="en-GB" sz="1400" b="1" dirty="0" smtClean="0">
                  <a:solidFill>
                    <a:srgbClr val="03497C"/>
                  </a:solidFill>
                  <a:latin typeface="Arial" panose="020B0604020202020204" pitchFamily="34" charset="0"/>
                  <a:cs typeface="Arial" panose="020B0604020202020204" pitchFamily="34" charset="0"/>
                </a:rPr>
                <a:t>bleeding</a:t>
              </a:r>
              <a:endParaRPr lang="en-GB" sz="1400" b="1" dirty="0">
                <a:solidFill>
                  <a:srgbClr val="03497C"/>
                </a:solidFill>
                <a:latin typeface="Arial" panose="020B0604020202020204" pitchFamily="34" charset="0"/>
                <a:cs typeface="Arial" panose="020B0604020202020204" pitchFamily="34" charset="0"/>
              </a:endParaRPr>
            </a:p>
          </p:txBody>
        </p:sp>
        <p:sp>
          <p:nvSpPr>
            <p:cNvPr id="125" name="Rectangle 124"/>
            <p:cNvSpPr/>
            <p:nvPr/>
          </p:nvSpPr>
          <p:spPr>
            <a:xfrm>
              <a:off x="3875338" y="1482779"/>
              <a:ext cx="1196766" cy="46263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03497C"/>
                  </a:solidFill>
                  <a:latin typeface="Arial" panose="020B0604020202020204" pitchFamily="34" charset="0"/>
                  <a:cs typeface="Arial" panose="020B0604020202020204" pitchFamily="34" charset="0"/>
                </a:rPr>
                <a:t>CV mortality</a:t>
              </a:r>
              <a:endParaRPr lang="en-GB" sz="1400" b="1" dirty="0">
                <a:solidFill>
                  <a:srgbClr val="03497C"/>
                </a:solidFill>
                <a:latin typeface="Arial" panose="020B0604020202020204" pitchFamily="34" charset="0"/>
                <a:cs typeface="Arial" panose="020B0604020202020204" pitchFamily="34" charset="0"/>
              </a:endParaRPr>
            </a:p>
          </p:txBody>
        </p:sp>
        <p:sp>
          <p:nvSpPr>
            <p:cNvPr id="48" name="Rectangle 47"/>
            <p:cNvSpPr/>
            <p:nvPr/>
          </p:nvSpPr>
          <p:spPr>
            <a:xfrm>
              <a:off x="616283" y="3930678"/>
              <a:ext cx="7505395" cy="897249"/>
            </a:xfrm>
            <a:prstGeom prst="rect">
              <a:avLst/>
            </a:prstGeom>
            <a:solidFill>
              <a:srgbClr val="007370"/>
            </a:solid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smtClean="0">
                <a:solidFill>
                  <a:schemeClr val="bg1"/>
                </a:solidFill>
                <a:latin typeface="Arial" panose="020B0604020202020204" pitchFamily="34" charset="0"/>
                <a:cs typeface="Arial" panose="020B0604020202020204" pitchFamily="34" charset="0"/>
              </a:endParaRPr>
            </a:p>
          </p:txBody>
        </p:sp>
        <p:sp>
          <p:nvSpPr>
            <p:cNvPr id="49" name="Rectangle 48"/>
            <p:cNvSpPr/>
            <p:nvPr/>
          </p:nvSpPr>
          <p:spPr>
            <a:xfrm>
              <a:off x="668058" y="4139118"/>
              <a:ext cx="2090411" cy="502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latin typeface="Arial" panose="020B0604020202020204" pitchFamily="34" charset="0"/>
                  <a:cs typeface="Arial" panose="020B0604020202020204" pitchFamily="34" charset="0"/>
                </a:rPr>
                <a:t>Dabigatran </a:t>
              </a:r>
              <a:r>
                <a:rPr lang="en-GB" sz="1400" b="1" dirty="0" smtClean="0">
                  <a:solidFill>
                    <a:schemeClr val="bg1"/>
                  </a:solidFill>
                  <a:latin typeface="Arial" panose="020B0604020202020204" pitchFamily="34" charset="0"/>
                  <a:cs typeface="Arial" panose="020B0604020202020204" pitchFamily="34" charset="0"/>
                </a:rPr>
                <a:t>110 mg </a:t>
              </a:r>
              <a:r>
                <a:rPr lang="en-GB" sz="1400" b="1" dirty="0" smtClean="0">
                  <a:solidFill>
                    <a:schemeClr val="bg1"/>
                  </a:solidFill>
                  <a:latin typeface="Arial" panose="020B0604020202020204" pitchFamily="34" charset="0"/>
                  <a:cs typeface="Arial" panose="020B0604020202020204" pitchFamily="34" charset="0"/>
                </a:rPr>
                <a:t/>
              </a:r>
              <a:br>
                <a:rPr lang="en-GB" sz="1400" b="1" dirty="0" smtClean="0">
                  <a:solidFill>
                    <a:schemeClr val="bg1"/>
                  </a:solidFill>
                  <a:latin typeface="Arial" panose="020B0604020202020204" pitchFamily="34" charset="0"/>
                  <a:cs typeface="Arial" panose="020B0604020202020204" pitchFamily="34" charset="0"/>
                </a:rPr>
              </a:br>
              <a:r>
                <a:rPr lang="en-GB" sz="1400" b="1" dirty="0" smtClean="0">
                  <a:solidFill>
                    <a:schemeClr val="bg1"/>
                  </a:solidFill>
                  <a:latin typeface="Arial" panose="020B0604020202020204" pitchFamily="34" charset="0"/>
                  <a:cs typeface="Arial" panose="020B0604020202020204" pitchFamily="34" charset="0"/>
                </a:rPr>
                <a:t>vs warfarin</a:t>
              </a:r>
              <a:br>
                <a:rPr lang="en-GB" sz="1400" b="1" dirty="0" smtClean="0">
                  <a:solidFill>
                    <a:schemeClr val="bg1"/>
                  </a:solidFill>
                  <a:latin typeface="Arial" panose="020B0604020202020204" pitchFamily="34" charset="0"/>
                  <a:cs typeface="Arial" panose="020B0604020202020204" pitchFamily="34" charset="0"/>
                </a:rPr>
              </a:br>
              <a:r>
                <a:rPr lang="en-GB" sz="1400" b="1" dirty="0" smtClean="0">
                  <a:solidFill>
                    <a:schemeClr val="bg1"/>
                  </a:solidFill>
                  <a:latin typeface="Arial" panose="020B0604020202020204" pitchFamily="34" charset="0"/>
                  <a:cs typeface="Arial" panose="020B0604020202020204" pitchFamily="34" charset="0"/>
                </a:rPr>
                <a:t>(Asian population)</a:t>
              </a:r>
              <a:r>
                <a:rPr lang="en-GB" sz="1400" b="1" baseline="30000" dirty="0" smtClean="0">
                  <a:solidFill>
                    <a:schemeClr val="bg1"/>
                  </a:solidFill>
                  <a:latin typeface="Arial" panose="020B0604020202020204" pitchFamily="34" charset="0"/>
                  <a:cs typeface="Arial" panose="020B0604020202020204" pitchFamily="34" charset="0"/>
                </a:rPr>
                <a:t>3</a:t>
              </a:r>
              <a:endParaRPr lang="en-GB" sz="1600" b="1" baseline="30000" dirty="0">
                <a:solidFill>
                  <a:schemeClr val="bg1"/>
                </a:solidFill>
                <a:latin typeface="Arial" panose="020B0604020202020204" pitchFamily="34" charset="0"/>
                <a:cs typeface="Arial" panose="020B0604020202020204" pitchFamily="34" charset="0"/>
              </a:endParaRPr>
            </a:p>
          </p:txBody>
        </p:sp>
        <p:sp>
          <p:nvSpPr>
            <p:cNvPr id="50" name="Down Arrow 49"/>
            <p:cNvSpPr>
              <a:spLocks noChangeAspect="1"/>
            </p:cNvSpPr>
            <p:nvPr/>
          </p:nvSpPr>
          <p:spPr>
            <a:xfrm>
              <a:off x="6754134" y="4121395"/>
              <a:ext cx="810000" cy="530454"/>
            </a:xfrm>
            <a:prstGeom prst="downArrow">
              <a:avLst>
                <a:gd name="adj1" fmla="val 71082"/>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 </a:t>
              </a:r>
              <a:endParaRPr lang="en-GB" dirty="0">
                <a:solidFill>
                  <a:prstClr val="white"/>
                </a:solidFill>
              </a:endParaRPr>
            </a:p>
          </p:txBody>
        </p:sp>
        <p:sp>
          <p:nvSpPr>
            <p:cNvPr id="51" name="TextBox 50"/>
            <p:cNvSpPr txBox="1">
              <a:spLocks noChangeAspect="1"/>
            </p:cNvSpPr>
            <p:nvPr/>
          </p:nvSpPr>
          <p:spPr>
            <a:xfrm>
              <a:off x="6787741" y="4102678"/>
              <a:ext cx="748924" cy="430887"/>
            </a:xfrm>
            <a:prstGeom prst="rect">
              <a:avLst/>
            </a:prstGeom>
            <a:noFill/>
          </p:spPr>
          <p:txBody>
            <a:bodyPr wrap="none" rtlCol="0">
              <a:spAutoFit/>
            </a:bodyPr>
            <a:lstStyle/>
            <a:p>
              <a:pPr algn="ctr"/>
              <a:r>
                <a:rPr lang="en-GB" sz="2200" b="1" dirty="0" smtClean="0">
                  <a:solidFill>
                    <a:srgbClr val="007370"/>
                  </a:solidFill>
                  <a:latin typeface="Arial" panose="020B0604020202020204" pitchFamily="34" charset="0"/>
                  <a:cs typeface="Arial" panose="020B0604020202020204" pitchFamily="34" charset="0"/>
                </a:rPr>
                <a:t>80</a:t>
              </a:r>
              <a:r>
                <a:rPr lang="en-GB" sz="2200" b="1" dirty="0" smtClean="0">
                  <a:solidFill>
                    <a:srgbClr val="007370"/>
                  </a:solidFill>
                  <a:latin typeface="Arial" panose="020B0604020202020204" pitchFamily="34" charset="0"/>
                  <a:cs typeface="Arial" panose="020B0604020202020204" pitchFamily="34" charset="0"/>
                </a:rPr>
                <a:t>%</a:t>
              </a:r>
              <a:endParaRPr lang="en-GB" sz="2200" b="1" dirty="0" smtClean="0">
                <a:solidFill>
                  <a:srgbClr val="007370"/>
                </a:solidFill>
                <a:latin typeface="Arial" panose="020B0604020202020204" pitchFamily="34" charset="0"/>
                <a:cs typeface="Arial" panose="020B0604020202020204" pitchFamily="34" charset="0"/>
              </a:endParaRPr>
            </a:p>
          </p:txBody>
        </p:sp>
        <p:sp>
          <p:nvSpPr>
            <p:cNvPr id="63" name="Down Arrow 62"/>
            <p:cNvSpPr>
              <a:spLocks noChangeAspect="1"/>
            </p:cNvSpPr>
            <p:nvPr/>
          </p:nvSpPr>
          <p:spPr>
            <a:xfrm>
              <a:off x="5437545" y="4121970"/>
              <a:ext cx="810000" cy="554552"/>
            </a:xfrm>
            <a:prstGeom prst="downArrow">
              <a:avLst>
                <a:gd name="adj1" fmla="val 71082"/>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4" name="TextBox 63"/>
            <p:cNvSpPr txBox="1">
              <a:spLocks noChangeAspect="1"/>
            </p:cNvSpPr>
            <p:nvPr/>
          </p:nvSpPr>
          <p:spPr>
            <a:xfrm>
              <a:off x="5471152" y="4112985"/>
              <a:ext cx="748924" cy="430887"/>
            </a:xfrm>
            <a:prstGeom prst="rect">
              <a:avLst/>
            </a:prstGeom>
            <a:noFill/>
          </p:spPr>
          <p:txBody>
            <a:bodyPr wrap="none" rtlCol="0">
              <a:spAutoFit/>
            </a:bodyPr>
            <a:lstStyle/>
            <a:p>
              <a:pPr algn="ctr"/>
              <a:r>
                <a:rPr lang="en-GB" sz="2200" b="1" dirty="0" smtClean="0">
                  <a:solidFill>
                    <a:srgbClr val="007370"/>
                  </a:solidFill>
                  <a:latin typeface="Arial" panose="020B0604020202020204" pitchFamily="34" charset="0"/>
                  <a:cs typeface="Arial" panose="020B0604020202020204" pitchFamily="34" charset="0"/>
                </a:rPr>
                <a:t>43%</a:t>
              </a:r>
              <a:endParaRPr lang="en-GB" sz="2200" b="1" dirty="0" smtClean="0">
                <a:solidFill>
                  <a:srgbClr val="007370"/>
                </a:solidFill>
                <a:latin typeface="Arial" panose="020B0604020202020204" pitchFamily="34" charset="0"/>
                <a:cs typeface="Arial" panose="020B0604020202020204" pitchFamily="34" charset="0"/>
              </a:endParaRPr>
            </a:p>
          </p:txBody>
        </p:sp>
        <p:sp>
          <p:nvSpPr>
            <p:cNvPr id="208" name="Rectangle 207"/>
            <p:cNvSpPr/>
            <p:nvPr/>
          </p:nvSpPr>
          <p:spPr>
            <a:xfrm>
              <a:off x="617697" y="2328810"/>
              <a:ext cx="7503981" cy="926138"/>
            </a:xfrm>
            <a:prstGeom prst="rect">
              <a:avLst/>
            </a:prstGeom>
            <a:solidFill>
              <a:schemeClr val="tx2"/>
            </a:solid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smtClean="0">
                <a:solidFill>
                  <a:schemeClr val="bg1"/>
                </a:solidFill>
                <a:latin typeface="Arial" panose="020B0604020202020204" pitchFamily="34" charset="0"/>
                <a:cs typeface="Arial" panose="020B0604020202020204" pitchFamily="34" charset="0"/>
              </a:endParaRPr>
            </a:p>
          </p:txBody>
        </p:sp>
        <p:sp>
          <p:nvSpPr>
            <p:cNvPr id="211" name="Down Arrow 210"/>
            <p:cNvSpPr>
              <a:spLocks noChangeAspect="1"/>
            </p:cNvSpPr>
            <p:nvPr/>
          </p:nvSpPr>
          <p:spPr>
            <a:xfrm>
              <a:off x="6746311" y="2542260"/>
              <a:ext cx="810000" cy="488864"/>
            </a:xfrm>
            <a:prstGeom prst="downArrow">
              <a:avLst>
                <a:gd name="adj1" fmla="val 71082"/>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12" name="TextBox 211"/>
            <p:cNvSpPr txBox="1">
              <a:spLocks noChangeAspect="1"/>
            </p:cNvSpPr>
            <p:nvPr/>
          </p:nvSpPr>
          <p:spPr>
            <a:xfrm>
              <a:off x="6792268" y="2520008"/>
              <a:ext cx="748924" cy="430887"/>
            </a:xfrm>
            <a:prstGeom prst="rect">
              <a:avLst/>
            </a:prstGeom>
            <a:noFill/>
          </p:spPr>
          <p:txBody>
            <a:bodyPr wrap="none" rtlCol="0">
              <a:spAutoFit/>
            </a:bodyPr>
            <a:lstStyle/>
            <a:p>
              <a:pPr algn="ctr"/>
              <a:r>
                <a:rPr lang="en-GB" sz="2200" b="1" dirty="0" smtClean="0">
                  <a:solidFill>
                    <a:schemeClr val="tx2"/>
                  </a:solidFill>
                  <a:latin typeface="Arial" panose="020B0604020202020204" pitchFamily="34" charset="0"/>
                  <a:cs typeface="Arial" panose="020B0604020202020204" pitchFamily="34" charset="0"/>
                </a:rPr>
                <a:t>70%</a:t>
              </a:r>
            </a:p>
          </p:txBody>
        </p:sp>
        <p:sp>
          <p:nvSpPr>
            <p:cNvPr id="215" name="Rectangle 214"/>
            <p:cNvSpPr/>
            <p:nvPr/>
          </p:nvSpPr>
          <p:spPr>
            <a:xfrm>
              <a:off x="624843" y="2504213"/>
              <a:ext cx="1964632" cy="586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300" b="1" dirty="0" smtClean="0">
                  <a:solidFill>
                    <a:schemeClr val="bg1"/>
                  </a:solidFill>
                  <a:latin typeface="Arial" panose="020B0604020202020204" pitchFamily="34" charset="0"/>
                  <a:cs typeface="Arial" panose="020B0604020202020204" pitchFamily="34" charset="0"/>
                </a:rPr>
                <a:t>Dabigatran 110 mg</a:t>
              </a:r>
              <a:br>
                <a:rPr lang="en-GB" sz="1300" b="1" dirty="0" smtClean="0">
                  <a:solidFill>
                    <a:schemeClr val="bg1"/>
                  </a:solidFill>
                  <a:latin typeface="Arial" panose="020B0604020202020204" pitchFamily="34" charset="0"/>
                  <a:cs typeface="Arial" panose="020B0604020202020204" pitchFamily="34" charset="0"/>
                </a:rPr>
              </a:br>
              <a:r>
                <a:rPr lang="en-GB" sz="1300" b="1" dirty="0" smtClean="0">
                  <a:solidFill>
                    <a:schemeClr val="bg1"/>
                  </a:solidFill>
                  <a:latin typeface="Arial" panose="020B0604020202020204" pitchFamily="34" charset="0"/>
                  <a:cs typeface="Arial" panose="020B0604020202020204" pitchFamily="34" charset="0"/>
                </a:rPr>
                <a:t>vs warfarin</a:t>
              </a:r>
              <a:br>
                <a:rPr lang="en-GB" sz="1300" b="1" dirty="0" smtClean="0">
                  <a:solidFill>
                    <a:schemeClr val="bg1"/>
                  </a:solidFill>
                  <a:latin typeface="Arial" panose="020B0604020202020204" pitchFamily="34" charset="0"/>
                  <a:cs typeface="Arial" panose="020B0604020202020204" pitchFamily="34" charset="0"/>
                </a:rPr>
              </a:br>
              <a:r>
                <a:rPr lang="en-GB" sz="1300" b="1" dirty="0" smtClean="0">
                  <a:solidFill>
                    <a:schemeClr val="bg1"/>
                  </a:solidFill>
                  <a:latin typeface="Arial" panose="020B0604020202020204" pitchFamily="34" charset="0"/>
                  <a:cs typeface="Arial" panose="020B0604020202020204" pitchFamily="34" charset="0"/>
                </a:rPr>
                <a:t>(RE-LY population) </a:t>
              </a:r>
              <a:r>
                <a:rPr lang="en-GB" sz="1300" b="1" baseline="30000" dirty="0" smtClean="0">
                  <a:solidFill>
                    <a:schemeClr val="bg1"/>
                  </a:solidFill>
                  <a:latin typeface="Arial" panose="020B0604020202020204" pitchFamily="34" charset="0"/>
                  <a:cs typeface="Arial" panose="020B0604020202020204" pitchFamily="34" charset="0"/>
                </a:rPr>
                <a:t>1,2</a:t>
              </a:r>
              <a:endParaRPr lang="en-GB" sz="1300" b="1" dirty="0">
                <a:solidFill>
                  <a:schemeClr val="bg1"/>
                </a:solidFill>
                <a:latin typeface="Arial" panose="020B0604020202020204" pitchFamily="34" charset="0"/>
                <a:cs typeface="Arial" panose="020B0604020202020204" pitchFamily="34" charset="0"/>
              </a:endParaRPr>
            </a:p>
          </p:txBody>
        </p:sp>
        <p:sp>
          <p:nvSpPr>
            <p:cNvPr id="237" name="Down Arrow 236"/>
            <p:cNvSpPr>
              <a:spLocks noChangeAspect="1"/>
            </p:cNvSpPr>
            <p:nvPr/>
          </p:nvSpPr>
          <p:spPr>
            <a:xfrm>
              <a:off x="5431536" y="2545155"/>
              <a:ext cx="810000" cy="489240"/>
            </a:xfrm>
            <a:prstGeom prst="downArrow">
              <a:avLst>
                <a:gd name="adj1" fmla="val 71082"/>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9" name="TextBox 238"/>
            <p:cNvSpPr txBox="1">
              <a:spLocks noChangeAspect="1"/>
            </p:cNvSpPr>
            <p:nvPr/>
          </p:nvSpPr>
          <p:spPr>
            <a:xfrm>
              <a:off x="5474774" y="2519755"/>
              <a:ext cx="748924" cy="430887"/>
            </a:xfrm>
            <a:prstGeom prst="rect">
              <a:avLst/>
            </a:prstGeom>
            <a:noFill/>
          </p:spPr>
          <p:txBody>
            <a:bodyPr wrap="none" rtlCol="0">
              <a:spAutoFit/>
            </a:bodyPr>
            <a:lstStyle/>
            <a:p>
              <a:pPr algn="ctr"/>
              <a:r>
                <a:rPr lang="en-GB" sz="2200" b="1" dirty="0" smtClean="0">
                  <a:solidFill>
                    <a:schemeClr val="tx2"/>
                  </a:solidFill>
                  <a:latin typeface="Arial" panose="020B0604020202020204" pitchFamily="34" charset="0"/>
                  <a:cs typeface="Arial" panose="020B0604020202020204" pitchFamily="34" charset="0"/>
                </a:rPr>
                <a:t>20%</a:t>
              </a:r>
            </a:p>
          </p:txBody>
        </p:sp>
        <p:sp>
          <p:nvSpPr>
            <p:cNvPr id="240" name="Isosceles Triangle 239"/>
            <p:cNvSpPr/>
            <p:nvPr/>
          </p:nvSpPr>
          <p:spPr>
            <a:xfrm>
              <a:off x="4416373" y="2647439"/>
              <a:ext cx="84712" cy="63201"/>
            </a:xfrm>
            <a:prstGeom prst="triangle">
              <a:avLst/>
            </a:prstGeom>
            <a:solidFill>
              <a:schemeClr val="bg1"/>
            </a:solid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241" name="Straight Connector 240"/>
            <p:cNvCxnSpPr/>
            <p:nvPr/>
          </p:nvCxnSpPr>
          <p:spPr>
            <a:xfrm>
              <a:off x="4197885" y="2628624"/>
              <a:ext cx="508274" cy="0"/>
            </a:xfrm>
            <a:prstGeom prst="line">
              <a:avLst/>
            </a:prstGeom>
            <a:solidFill>
              <a:schemeClr val="bg1"/>
            </a:solidFill>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2" name="Flowchart: Delay 241"/>
            <p:cNvSpPr/>
            <p:nvPr/>
          </p:nvSpPr>
          <p:spPr>
            <a:xfrm rot="5400000">
              <a:off x="4226868" y="2803386"/>
              <a:ext cx="69531" cy="206973"/>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246" name="Straight Connector 245"/>
            <p:cNvCxnSpPr/>
            <p:nvPr/>
          </p:nvCxnSpPr>
          <p:spPr>
            <a:xfrm flipV="1">
              <a:off x="4151958" y="263907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H="1" flipV="1">
              <a:off x="4258802" y="263907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8" name="Flowchart: Delay 247"/>
            <p:cNvSpPr/>
            <p:nvPr/>
          </p:nvSpPr>
          <p:spPr>
            <a:xfrm rot="5400000">
              <a:off x="4628583" y="2803386"/>
              <a:ext cx="69531" cy="206974"/>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249" name="Straight Connector 248"/>
            <p:cNvCxnSpPr/>
            <p:nvPr/>
          </p:nvCxnSpPr>
          <p:spPr>
            <a:xfrm flipV="1">
              <a:off x="4553674" y="263907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H="1" flipV="1">
              <a:off x="4660519" y="263907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1" name="Isosceles Triangle 250"/>
            <p:cNvSpPr/>
            <p:nvPr/>
          </p:nvSpPr>
          <p:spPr>
            <a:xfrm>
              <a:off x="3092610" y="2647439"/>
              <a:ext cx="84712" cy="63201"/>
            </a:xfrm>
            <a:prstGeom prst="triangle">
              <a:avLst/>
            </a:prstGeom>
            <a:solidFill>
              <a:schemeClr val="bg1"/>
            </a:solid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252" name="Straight Connector 251"/>
            <p:cNvCxnSpPr/>
            <p:nvPr/>
          </p:nvCxnSpPr>
          <p:spPr>
            <a:xfrm>
              <a:off x="2874122" y="2628624"/>
              <a:ext cx="508274" cy="0"/>
            </a:xfrm>
            <a:prstGeom prst="line">
              <a:avLst/>
            </a:prstGeom>
            <a:solidFill>
              <a:schemeClr val="bg1"/>
            </a:solidFill>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3" name="Flowchart: Delay 252"/>
            <p:cNvSpPr/>
            <p:nvPr/>
          </p:nvSpPr>
          <p:spPr>
            <a:xfrm rot="5400000">
              <a:off x="2903105" y="2803386"/>
              <a:ext cx="69531" cy="206973"/>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254" name="Straight Connector 253"/>
            <p:cNvCxnSpPr/>
            <p:nvPr/>
          </p:nvCxnSpPr>
          <p:spPr>
            <a:xfrm flipV="1">
              <a:off x="2828195" y="263907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flipV="1">
              <a:off x="2935039" y="263907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6" name="Flowchart: Delay 255"/>
            <p:cNvSpPr/>
            <p:nvPr/>
          </p:nvSpPr>
          <p:spPr>
            <a:xfrm rot="5400000">
              <a:off x="3304820" y="2803386"/>
              <a:ext cx="69531" cy="206974"/>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257" name="Straight Connector 256"/>
            <p:cNvCxnSpPr/>
            <p:nvPr/>
          </p:nvCxnSpPr>
          <p:spPr>
            <a:xfrm flipV="1">
              <a:off x="3229911" y="263907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H="1" flipV="1">
              <a:off x="3336756" y="263907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Isosceles Triangle 80"/>
            <p:cNvSpPr/>
            <p:nvPr/>
          </p:nvSpPr>
          <p:spPr>
            <a:xfrm>
              <a:off x="4438148" y="4201089"/>
              <a:ext cx="84712" cy="63201"/>
            </a:xfrm>
            <a:prstGeom prst="triangle">
              <a:avLst/>
            </a:prstGeom>
            <a:solidFill>
              <a:schemeClr val="bg1"/>
            </a:solid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82" name="Straight Connector 81"/>
            <p:cNvCxnSpPr/>
            <p:nvPr/>
          </p:nvCxnSpPr>
          <p:spPr>
            <a:xfrm>
              <a:off x="4219660" y="4182274"/>
              <a:ext cx="508274" cy="0"/>
            </a:xfrm>
            <a:prstGeom prst="line">
              <a:avLst/>
            </a:prstGeom>
            <a:solidFill>
              <a:schemeClr val="bg1"/>
            </a:solidFill>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Flowchart: Delay 82"/>
            <p:cNvSpPr/>
            <p:nvPr/>
          </p:nvSpPr>
          <p:spPr>
            <a:xfrm rot="5400000">
              <a:off x="4248643" y="4357036"/>
              <a:ext cx="69531" cy="206973"/>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84" name="Straight Connector 83"/>
            <p:cNvCxnSpPr/>
            <p:nvPr/>
          </p:nvCxnSpPr>
          <p:spPr>
            <a:xfrm flipV="1">
              <a:off x="4173733" y="419272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4280577" y="419272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Flowchart: Delay 85"/>
            <p:cNvSpPr/>
            <p:nvPr/>
          </p:nvSpPr>
          <p:spPr>
            <a:xfrm rot="5400000">
              <a:off x="4650358" y="4357036"/>
              <a:ext cx="69531" cy="206974"/>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87" name="Straight Connector 86"/>
            <p:cNvCxnSpPr/>
            <p:nvPr/>
          </p:nvCxnSpPr>
          <p:spPr>
            <a:xfrm flipV="1">
              <a:off x="4575449" y="419272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4682294" y="419272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Isosceles Triangle 88"/>
            <p:cNvSpPr/>
            <p:nvPr/>
          </p:nvSpPr>
          <p:spPr>
            <a:xfrm>
              <a:off x="3114385" y="4201089"/>
              <a:ext cx="84712" cy="63201"/>
            </a:xfrm>
            <a:prstGeom prst="triangle">
              <a:avLst/>
            </a:prstGeom>
            <a:solidFill>
              <a:schemeClr val="bg1"/>
            </a:solidFill>
            <a:ln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90" name="Straight Connector 89"/>
            <p:cNvCxnSpPr/>
            <p:nvPr/>
          </p:nvCxnSpPr>
          <p:spPr>
            <a:xfrm>
              <a:off x="2895897" y="4182274"/>
              <a:ext cx="508274" cy="0"/>
            </a:xfrm>
            <a:prstGeom prst="line">
              <a:avLst/>
            </a:prstGeom>
            <a:solidFill>
              <a:schemeClr val="bg1"/>
            </a:solidFill>
            <a:ln w="571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Flowchart: Delay 90"/>
            <p:cNvSpPr/>
            <p:nvPr/>
          </p:nvSpPr>
          <p:spPr>
            <a:xfrm rot="5400000">
              <a:off x="2924880" y="4357036"/>
              <a:ext cx="69531" cy="206973"/>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92" name="Straight Connector 91"/>
            <p:cNvCxnSpPr/>
            <p:nvPr/>
          </p:nvCxnSpPr>
          <p:spPr>
            <a:xfrm flipV="1">
              <a:off x="2849970" y="419272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956814" y="419272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Flowchart: Delay 93"/>
            <p:cNvSpPr/>
            <p:nvPr/>
          </p:nvSpPr>
          <p:spPr>
            <a:xfrm rot="5400000">
              <a:off x="3326595" y="4357036"/>
              <a:ext cx="69531" cy="206974"/>
            </a:xfrm>
            <a:prstGeom prst="flowChartDelay">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95" name="Straight Connector 94"/>
            <p:cNvCxnSpPr/>
            <p:nvPr/>
          </p:nvCxnSpPr>
          <p:spPr>
            <a:xfrm flipV="1">
              <a:off x="3251686" y="419272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3358531" y="4192726"/>
              <a:ext cx="103486" cy="233031"/>
            </a:xfrm>
            <a:prstGeom prst="lin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634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2400" dirty="0" smtClean="0"/>
              <a:t>Conclusions</a:t>
            </a:r>
            <a:endParaRPr lang="en-GB" sz="2400" dirty="0"/>
          </a:p>
        </p:txBody>
      </p:sp>
      <p:grpSp>
        <p:nvGrpSpPr>
          <p:cNvPr id="4" name="Group 3"/>
          <p:cNvGrpSpPr/>
          <p:nvPr/>
        </p:nvGrpSpPr>
        <p:grpSpPr>
          <a:xfrm>
            <a:off x="372635" y="1397738"/>
            <a:ext cx="8428893" cy="1403126"/>
            <a:chOff x="372635" y="1508516"/>
            <a:chExt cx="8428893" cy="1403126"/>
          </a:xfrm>
        </p:grpSpPr>
        <p:sp>
          <p:nvSpPr>
            <p:cNvPr id="8" name="Text Placeholder 3"/>
            <p:cNvSpPr txBox="1">
              <a:spLocks/>
            </p:cNvSpPr>
            <p:nvPr/>
          </p:nvSpPr>
          <p:spPr>
            <a:xfrm>
              <a:off x="372635" y="1508516"/>
              <a:ext cx="8428893" cy="1403126"/>
            </a:xfrm>
            <a:prstGeom prst="rect">
              <a:avLst/>
            </a:prstGeom>
            <a:solidFill>
              <a:schemeClr val="bg2">
                <a:lumMod val="40000"/>
                <a:lumOff val="60000"/>
              </a:schemeClr>
            </a:solidFill>
            <a:ln w="25400">
              <a:noFill/>
            </a:ln>
          </p:spPr>
          <p:txBody>
            <a:bodyPr vert="horz" lIns="0" tIns="45715" rIns="91429" bIns="45715" rtlCol="0" anchor="ctr">
              <a:no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71600" algn="just">
                <a:spcBef>
                  <a:spcPts val="0"/>
                </a:spcBef>
              </a:pPr>
              <a:r>
                <a:rPr lang="en-US" altLang="ko-KR" sz="2000" dirty="0" smtClean="0">
                  <a:latin typeface="Arial" charset="0"/>
                  <a:cs typeface="Arial" charset="0"/>
                </a:rPr>
                <a:t>Both the doses of Dabigatran were tested independently and in a randomized method in RE-LY study, compared to Apixaban and Rivaroxaban which tested the low dose regimen only in specific patient population</a:t>
              </a:r>
              <a:endParaRPr lang="en-US" sz="2000" dirty="0"/>
            </a:p>
          </p:txBody>
        </p:sp>
        <p:sp>
          <p:nvSpPr>
            <p:cNvPr id="2" name="Rectangle 1"/>
            <p:cNvSpPr/>
            <p:nvPr/>
          </p:nvSpPr>
          <p:spPr>
            <a:xfrm>
              <a:off x="500313" y="1662642"/>
              <a:ext cx="1094874" cy="10948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4800" dirty="0">
                  <a:solidFill>
                    <a:prstClr val="white"/>
                  </a:solidFill>
                  <a:latin typeface="Arial Black" panose="020B0A04020102020204" pitchFamily="34" charset="0"/>
                </a:rPr>
                <a:t>1</a:t>
              </a:r>
              <a:endParaRPr lang="en-GB" sz="1600" dirty="0">
                <a:solidFill>
                  <a:prstClr val="white"/>
                </a:solidFill>
                <a:latin typeface="Arial Black" panose="020B0A04020102020204" pitchFamily="34" charset="0"/>
              </a:endParaRPr>
            </a:p>
          </p:txBody>
        </p:sp>
      </p:grpSp>
      <p:grpSp>
        <p:nvGrpSpPr>
          <p:cNvPr id="10" name="Group 9"/>
          <p:cNvGrpSpPr/>
          <p:nvPr/>
        </p:nvGrpSpPr>
        <p:grpSpPr>
          <a:xfrm>
            <a:off x="372635" y="2922976"/>
            <a:ext cx="8428894" cy="1403126"/>
            <a:chOff x="372635" y="3024495"/>
            <a:chExt cx="8428894" cy="1403126"/>
          </a:xfrm>
        </p:grpSpPr>
        <p:sp>
          <p:nvSpPr>
            <p:cNvPr id="16" name="Text Placeholder 3"/>
            <p:cNvSpPr txBox="1">
              <a:spLocks/>
            </p:cNvSpPr>
            <p:nvPr/>
          </p:nvSpPr>
          <p:spPr>
            <a:xfrm>
              <a:off x="372635" y="3024495"/>
              <a:ext cx="8428894" cy="1403126"/>
            </a:xfrm>
            <a:prstGeom prst="rect">
              <a:avLst/>
            </a:prstGeom>
            <a:solidFill>
              <a:schemeClr val="bg2">
                <a:lumMod val="40000"/>
                <a:lumOff val="60000"/>
              </a:schemeClr>
            </a:solidFill>
            <a:ln w="25400">
              <a:noFill/>
            </a:ln>
          </p:spPr>
          <p:txBody>
            <a:bodyPr vert="horz" lIns="0" tIns="45715" rIns="91429" bIns="45715" rtlCol="0" anchor="ctr">
              <a:norm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71600" algn="just"/>
              <a:r>
                <a:rPr lang="en-US" altLang="ko-KR" sz="2000" dirty="0" smtClean="0">
                  <a:latin typeface="Arial" charset="0"/>
                  <a:cs typeface="Arial" charset="0"/>
                </a:rPr>
                <a:t>The proportion of patients on low dose NOAC regimen of Rivaroxaban and Apixaban are much higher than how they were tested in respective pivotal trials </a:t>
              </a:r>
              <a:endParaRPr lang="ko-KR" altLang="en-US" sz="2000" dirty="0">
                <a:latin typeface="Arial" charset="0"/>
                <a:cs typeface="Arial" charset="0"/>
              </a:endParaRPr>
            </a:p>
          </p:txBody>
        </p:sp>
        <p:sp>
          <p:nvSpPr>
            <p:cNvPr id="17" name="Rectangle 16"/>
            <p:cNvSpPr/>
            <p:nvPr/>
          </p:nvSpPr>
          <p:spPr>
            <a:xfrm>
              <a:off x="500313" y="3178621"/>
              <a:ext cx="1094874" cy="10948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4800" dirty="0">
                  <a:solidFill>
                    <a:prstClr val="white"/>
                  </a:solidFill>
                  <a:latin typeface="Arial Black" panose="020B0A04020102020204" pitchFamily="34" charset="0"/>
                </a:rPr>
                <a:t>2</a:t>
              </a:r>
              <a:endParaRPr lang="en-GB" sz="1600" dirty="0">
                <a:solidFill>
                  <a:prstClr val="white"/>
                </a:solidFill>
                <a:latin typeface="Arial Black" panose="020B0A04020102020204" pitchFamily="34" charset="0"/>
              </a:endParaRPr>
            </a:p>
          </p:txBody>
        </p:sp>
      </p:grpSp>
      <p:grpSp>
        <p:nvGrpSpPr>
          <p:cNvPr id="20" name="Group 19"/>
          <p:cNvGrpSpPr/>
          <p:nvPr/>
        </p:nvGrpSpPr>
        <p:grpSpPr>
          <a:xfrm>
            <a:off x="372635" y="4448215"/>
            <a:ext cx="8428894" cy="1403126"/>
            <a:chOff x="372635" y="4551602"/>
            <a:chExt cx="8428894" cy="1403126"/>
          </a:xfrm>
        </p:grpSpPr>
        <p:sp>
          <p:nvSpPr>
            <p:cNvPr id="18" name="Text Placeholder 3"/>
            <p:cNvSpPr txBox="1">
              <a:spLocks/>
            </p:cNvSpPr>
            <p:nvPr/>
          </p:nvSpPr>
          <p:spPr>
            <a:xfrm>
              <a:off x="372635" y="4551602"/>
              <a:ext cx="8428894" cy="1403126"/>
            </a:xfrm>
            <a:prstGeom prst="rect">
              <a:avLst/>
            </a:prstGeom>
            <a:solidFill>
              <a:schemeClr val="bg2">
                <a:lumMod val="40000"/>
                <a:lumOff val="60000"/>
              </a:schemeClr>
            </a:solidFill>
            <a:ln w="25400">
              <a:noFill/>
            </a:ln>
          </p:spPr>
          <p:txBody>
            <a:bodyPr vert="horz" lIns="0" tIns="45715" rIns="91429" bIns="45715" rtlCol="0" anchor="ctr">
              <a:normAutofit/>
            </a:bodyPr>
            <a:lstStyle>
              <a:lvl1pPr marL="0" indent="0" algn="l" defTabSz="914290" rtl="0" eaLnBrk="1" latinLnBrk="0" hangingPunct="1">
                <a:spcBef>
                  <a:spcPct val="20000"/>
                </a:spcBef>
                <a:buFont typeface="Arial" panose="020B0604020202020204" pitchFamily="34" charset="0"/>
                <a:buNone/>
                <a:defRPr sz="2400" kern="1200" baseline="0">
                  <a:solidFill>
                    <a:schemeClr val="tx1"/>
                  </a:solidFill>
                  <a:latin typeface="Arial" pitchFamily="34" charset="0"/>
                  <a:ea typeface="+mn-ea"/>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71600">
                <a:defRPr/>
              </a:pPr>
              <a:r>
                <a:rPr lang="en-US" altLang="ko-KR" sz="2000" dirty="0" smtClean="0">
                  <a:latin typeface="Arial" charset="0"/>
                  <a:cs typeface="Arial" charset="0"/>
                </a:rPr>
                <a:t>Dabigatran 110 mg BID showed significantly favorable profile and net clinical benefit compared to well controlled warfarin in overall RE-LY population and in Asian subgroup analysis</a:t>
              </a:r>
              <a:endParaRPr lang="en-GB" sz="2000" b="1" dirty="0">
                <a:solidFill>
                  <a:srgbClr val="03497C"/>
                </a:solidFill>
              </a:endParaRPr>
            </a:p>
          </p:txBody>
        </p:sp>
        <p:sp>
          <p:nvSpPr>
            <p:cNvPr id="19" name="Rectangle 18"/>
            <p:cNvSpPr/>
            <p:nvPr/>
          </p:nvSpPr>
          <p:spPr>
            <a:xfrm>
              <a:off x="500313" y="4705728"/>
              <a:ext cx="1094874" cy="10948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4800" dirty="0">
                  <a:solidFill>
                    <a:prstClr val="white"/>
                  </a:solidFill>
                  <a:latin typeface="Arial Black" panose="020B0A04020102020204" pitchFamily="34" charset="0"/>
                </a:rPr>
                <a:t>3</a:t>
              </a:r>
              <a:endParaRPr lang="en-GB" sz="1600" dirty="0">
                <a:solidFill>
                  <a:prstClr val="white"/>
                </a:solidFill>
                <a:latin typeface="Arial Black" panose="020B0A04020102020204" pitchFamily="34" charset="0"/>
              </a:endParaRPr>
            </a:p>
          </p:txBody>
        </p:sp>
      </p:grpSp>
    </p:spTree>
    <p:extLst>
      <p:ext uri="{BB962C8B-B14F-4D97-AF65-F5344CB8AC3E}">
        <p14:creationId xmlns:p14="http://schemas.microsoft.com/office/powerpoint/2010/main" val="416940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5647" y="1128156"/>
            <a:ext cx="7552705" cy="5011387"/>
            <a:chOff x="406976" y="1289433"/>
            <a:chExt cx="4801518" cy="2749341"/>
          </a:xfrm>
        </p:grpSpPr>
        <p:pic>
          <p:nvPicPr>
            <p:cNvPr id="8" name="Picture 2" descr="A:\7.4\7point4\7.4 General\images\Articulate\Speech and Thought\Filled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76" y="1289433"/>
              <a:ext cx="4801518" cy="27493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76614" y="2051901"/>
              <a:ext cx="3816982" cy="861145"/>
            </a:xfrm>
            <a:prstGeom prst="rect">
              <a:avLst/>
            </a:prstGeom>
          </p:spPr>
          <p:txBody>
            <a:bodyPr wrap="square">
              <a:spAutoFit/>
            </a:bodyPr>
            <a:lstStyle/>
            <a:p>
              <a:pPr algn="ctr"/>
              <a:r>
                <a:rPr lang="en-GB" sz="3200" b="1" dirty="0" smtClean="0">
                  <a:solidFill>
                    <a:srgbClr val="03497C"/>
                  </a:solidFill>
                  <a:latin typeface="Arial" panose="020B0604020202020204" pitchFamily="34" charset="0"/>
                  <a:cs typeface="Arial" panose="020B0604020202020204" pitchFamily="34" charset="0"/>
                </a:rPr>
                <a:t>How were the low dose regimen of NOACs tested in clinical trials? </a:t>
              </a:r>
              <a:endParaRPr lang="en-GB" sz="3200" b="1" dirty="0">
                <a:solidFill>
                  <a:srgbClr val="03497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1539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altLang="en-US" dirty="0" smtClean="0"/>
              <a:t>INR</a:t>
            </a:r>
            <a:r>
              <a:rPr lang="en-GB" altLang="en-US" dirty="0"/>
              <a:t>, </a:t>
            </a:r>
            <a:r>
              <a:rPr lang="en-GB" altLang="en-US" dirty="0" smtClean="0"/>
              <a:t>international normalized ratio</a:t>
            </a:r>
            <a:r>
              <a:rPr lang="en-GB" altLang="en-US" dirty="0"/>
              <a:t>; </a:t>
            </a:r>
            <a:r>
              <a:rPr lang="en-GB" altLang="en-US" dirty="0" smtClean="0"/>
              <a:t>LVEF</a:t>
            </a:r>
            <a:r>
              <a:rPr lang="en-GB" altLang="en-US" dirty="0"/>
              <a:t>, </a:t>
            </a:r>
            <a:r>
              <a:rPr lang="en-GB" altLang="en-US" dirty="0" smtClean="0"/>
              <a:t>left </a:t>
            </a:r>
            <a:r>
              <a:rPr lang="en-GB" altLang="en-US" dirty="0"/>
              <a:t>ventricular ejection </a:t>
            </a:r>
            <a:r>
              <a:rPr lang="en-GB" altLang="en-US" dirty="0" smtClean="0"/>
              <a:t>fraction; R</a:t>
            </a:r>
            <a:r>
              <a:rPr lang="en-GB" altLang="en-US" dirty="0"/>
              <a:t>, </a:t>
            </a:r>
            <a:r>
              <a:rPr lang="en-GB" altLang="en-US" dirty="0" smtClean="0"/>
              <a:t>randomization; TIA</a:t>
            </a:r>
            <a:r>
              <a:rPr lang="en-GB" altLang="en-US" dirty="0"/>
              <a:t>, transient ischaemic attack</a:t>
            </a:r>
          </a:p>
          <a:p>
            <a:r>
              <a:rPr lang="da-DK" dirty="0" smtClean="0"/>
              <a:t>1. Granger </a:t>
            </a:r>
            <a:r>
              <a:rPr lang="da-DK" dirty="0"/>
              <a:t>CB et al. N Engl J Med </a:t>
            </a:r>
            <a:r>
              <a:rPr lang="da-DK" dirty="0" smtClean="0"/>
              <a:t>2011</a:t>
            </a:r>
            <a:endParaRPr lang="da-DK" dirty="0"/>
          </a:p>
        </p:txBody>
      </p:sp>
      <p:sp>
        <p:nvSpPr>
          <p:cNvPr id="3" name="Title 2"/>
          <p:cNvSpPr>
            <a:spLocks noGrp="1"/>
          </p:cNvSpPr>
          <p:nvPr>
            <p:ph type="title"/>
          </p:nvPr>
        </p:nvSpPr>
        <p:spPr>
          <a:xfrm>
            <a:off x="323528" y="188641"/>
            <a:ext cx="8546152" cy="720080"/>
          </a:xfrm>
        </p:spPr>
        <p:txBody>
          <a:bodyPr>
            <a:normAutofit fontScale="90000"/>
          </a:bodyPr>
          <a:lstStyle/>
          <a:p>
            <a:r>
              <a:rPr lang="en-GB" dirty="0"/>
              <a:t>In ARISTOTLE, patients were randomized to apixaban 5 mg BID with dose reduction under defined circumstances</a:t>
            </a:r>
          </a:p>
        </p:txBody>
      </p:sp>
      <p:sp>
        <p:nvSpPr>
          <p:cNvPr id="5" name="Text Box 3"/>
          <p:cNvSpPr txBox="1">
            <a:spLocks noChangeArrowheads="1"/>
          </p:cNvSpPr>
          <p:nvPr/>
        </p:nvSpPr>
        <p:spPr bwMode="auto">
          <a:xfrm>
            <a:off x="1859915" y="1155492"/>
            <a:ext cx="5173346" cy="1174515"/>
          </a:xfrm>
          <a:prstGeom prst="rect">
            <a:avLst/>
          </a:prstGeom>
          <a:solidFill>
            <a:schemeClr val="accent6">
              <a:lumMod val="75000"/>
            </a:schemeClr>
          </a:solidFill>
          <a:ln w="38100">
            <a:solidFill>
              <a:schemeClr val="bg2">
                <a:lumMod val="20000"/>
                <a:lumOff val="80000"/>
              </a:schemeClr>
            </a:solidFill>
            <a:miter lim="800000"/>
            <a:headEnd/>
            <a:tailEnd/>
          </a:ln>
        </p:spPr>
        <p:txBody>
          <a:bodyPr wrap="square" lIns="180000" tIns="90000" rIns="180000" bIns="90000" anchor="ctr">
            <a:no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r>
              <a:rPr lang="en-GB" dirty="0">
                <a:solidFill>
                  <a:schemeClr val="bg1"/>
                </a:solidFill>
                <a:latin typeface="Arial" pitchFamily="34" charset="0"/>
                <a:cs typeface="Arial" pitchFamily="34" charset="0"/>
              </a:rPr>
              <a:t>AF with ≥1 risk factor for stroke</a:t>
            </a:r>
          </a:p>
          <a:p>
            <a:pPr algn="ctr"/>
            <a:r>
              <a:rPr lang="en-GB" sz="1600" dirty="0">
                <a:solidFill>
                  <a:schemeClr val="bg1"/>
                </a:solidFill>
                <a:latin typeface="Arial" pitchFamily="34" charset="0"/>
                <a:cs typeface="Arial" pitchFamily="34" charset="0"/>
              </a:rPr>
              <a:t>(age ≥75 years, prior stroke, TIA, or SE, heart failure or LVEF ≤40%, diabetes mellitus or hypertension)</a:t>
            </a:r>
          </a:p>
          <a:p>
            <a:pPr algn="ctr"/>
            <a:r>
              <a:rPr lang="en-GB" sz="1600" dirty="0">
                <a:solidFill>
                  <a:schemeClr val="bg1"/>
                </a:solidFill>
                <a:latin typeface="Arial" pitchFamily="34" charset="0"/>
                <a:cs typeface="Arial" pitchFamily="34" charset="0"/>
              </a:rPr>
              <a:t>18</a:t>
            </a:r>
            <a:r>
              <a:rPr lang="en-GB" sz="900" dirty="0">
                <a:solidFill>
                  <a:schemeClr val="bg1"/>
                </a:solidFill>
                <a:latin typeface="Arial" pitchFamily="34" charset="0"/>
                <a:cs typeface="Arial" pitchFamily="34" charset="0"/>
              </a:rPr>
              <a:t> </a:t>
            </a:r>
            <a:r>
              <a:rPr lang="en-GB" sz="1600" dirty="0">
                <a:solidFill>
                  <a:schemeClr val="bg1"/>
                </a:solidFill>
                <a:latin typeface="Arial" pitchFamily="34" charset="0"/>
                <a:cs typeface="Arial" pitchFamily="34" charset="0"/>
              </a:rPr>
              <a:t>201 </a:t>
            </a:r>
            <a:r>
              <a:rPr lang="en-GB" sz="1600" dirty="0" smtClean="0">
                <a:solidFill>
                  <a:schemeClr val="bg1"/>
                </a:solidFill>
                <a:latin typeface="Arial" pitchFamily="34" charset="0"/>
                <a:cs typeface="Arial" pitchFamily="34" charset="0"/>
              </a:rPr>
              <a:t>patients across </a:t>
            </a:r>
            <a:r>
              <a:rPr lang="en-GB" sz="1600" dirty="0">
                <a:solidFill>
                  <a:schemeClr val="bg1"/>
                </a:solidFill>
                <a:latin typeface="Arial" pitchFamily="34" charset="0"/>
                <a:cs typeface="Arial" pitchFamily="34" charset="0"/>
              </a:rPr>
              <a:t>1034 centres in 39 countries</a:t>
            </a:r>
          </a:p>
        </p:txBody>
      </p:sp>
      <p:grpSp>
        <p:nvGrpSpPr>
          <p:cNvPr id="6" name="Group 24"/>
          <p:cNvGrpSpPr>
            <a:grpSpLocks/>
          </p:cNvGrpSpPr>
          <p:nvPr/>
        </p:nvGrpSpPr>
        <p:grpSpPr bwMode="auto">
          <a:xfrm>
            <a:off x="2355621" y="4096891"/>
            <a:ext cx="2311312" cy="212097"/>
            <a:chOff x="1426" y="2151"/>
            <a:chExt cx="1456" cy="140"/>
          </a:xfrm>
        </p:grpSpPr>
        <p:sp>
          <p:nvSpPr>
            <p:cNvPr id="21" name="Line 9"/>
            <p:cNvSpPr>
              <a:spLocks noChangeShapeType="1"/>
            </p:cNvSpPr>
            <p:nvPr/>
          </p:nvSpPr>
          <p:spPr bwMode="auto">
            <a:xfrm>
              <a:off x="1426" y="2151"/>
              <a:ext cx="0" cy="132"/>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latin typeface="Arial" panose="020B0604020202020204" pitchFamily="34" charset="0"/>
                <a:cs typeface="Arial" panose="020B0604020202020204" pitchFamily="34" charset="0"/>
              </a:endParaRPr>
            </a:p>
          </p:txBody>
        </p:sp>
        <p:sp>
          <p:nvSpPr>
            <p:cNvPr id="22" name="Line 10"/>
            <p:cNvSpPr>
              <a:spLocks noChangeShapeType="1"/>
            </p:cNvSpPr>
            <p:nvPr/>
          </p:nvSpPr>
          <p:spPr bwMode="auto">
            <a:xfrm>
              <a:off x="2882" y="2159"/>
              <a:ext cx="0" cy="132"/>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latin typeface="Arial" panose="020B0604020202020204" pitchFamily="34" charset="0"/>
                <a:cs typeface="Arial" panose="020B0604020202020204" pitchFamily="34" charset="0"/>
              </a:endParaRPr>
            </a:p>
          </p:txBody>
        </p:sp>
      </p:grpSp>
      <p:sp>
        <p:nvSpPr>
          <p:cNvPr id="7" name="Line 11"/>
          <p:cNvSpPr>
            <a:spLocks noChangeShapeType="1"/>
          </p:cNvSpPr>
          <p:nvPr/>
        </p:nvSpPr>
        <p:spPr bwMode="auto">
          <a:xfrm>
            <a:off x="6968721" y="4096891"/>
            <a:ext cx="0" cy="199978"/>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latin typeface="Arial" panose="020B0604020202020204" pitchFamily="34" charset="0"/>
              <a:cs typeface="Arial" panose="020B0604020202020204" pitchFamily="34" charset="0"/>
            </a:endParaRPr>
          </a:p>
        </p:txBody>
      </p:sp>
      <p:grpSp>
        <p:nvGrpSpPr>
          <p:cNvPr id="8" name="Group 7"/>
          <p:cNvGrpSpPr/>
          <p:nvPr/>
        </p:nvGrpSpPr>
        <p:grpSpPr>
          <a:xfrm>
            <a:off x="546734" y="3284996"/>
            <a:ext cx="7836801" cy="655344"/>
            <a:chOff x="546734" y="3583908"/>
            <a:chExt cx="7836801" cy="655344"/>
          </a:xfrm>
        </p:grpSpPr>
        <p:sp>
          <p:nvSpPr>
            <p:cNvPr id="10" name="Text Box 14"/>
            <p:cNvSpPr txBox="1">
              <a:spLocks noChangeArrowheads="1"/>
            </p:cNvSpPr>
            <p:nvPr/>
          </p:nvSpPr>
          <p:spPr bwMode="auto">
            <a:xfrm>
              <a:off x="4869180" y="3583908"/>
              <a:ext cx="3514355" cy="655344"/>
            </a:xfrm>
            <a:prstGeom prst="rect">
              <a:avLst/>
            </a:prstGeom>
            <a:ln w="38100">
              <a:solidFill>
                <a:schemeClr val="bg2">
                  <a:lumMod val="20000"/>
                  <a:lumOff val="8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a:spcBef>
                  <a:spcPct val="50000"/>
                </a:spcBef>
              </a:pPr>
              <a:r>
                <a:rPr lang="sv-SE" sz="1600" dirty="0">
                  <a:solidFill>
                    <a:srgbClr val="FFFFFF"/>
                  </a:solidFill>
                  <a:latin typeface="Arial" pitchFamily="34" charset="0"/>
                  <a:cs typeface="Arial" pitchFamily="34" charset="0"/>
                </a:rPr>
                <a:t>Warfarin </a:t>
              </a:r>
              <a:r>
                <a:rPr lang="sv-SE" sz="1600" dirty="0" smtClean="0">
                  <a:solidFill>
                    <a:srgbClr val="FFFFFF"/>
                  </a:solidFill>
                  <a:latin typeface="Arial" pitchFamily="34" charset="0"/>
                  <a:cs typeface="Arial" pitchFamily="34" charset="0"/>
                </a:rPr>
                <a:t>(INR </a:t>
              </a:r>
              <a:r>
                <a:rPr lang="sv-SE" sz="1600" dirty="0">
                  <a:solidFill>
                    <a:srgbClr val="FFFFFF"/>
                  </a:solidFill>
                  <a:latin typeface="Arial" pitchFamily="34" charset="0"/>
                  <a:cs typeface="Arial" pitchFamily="34" charset="0"/>
                </a:rPr>
                <a:t>target </a:t>
              </a:r>
              <a:r>
                <a:rPr lang="sv-SE" sz="1600" dirty="0" smtClean="0">
                  <a:solidFill>
                    <a:srgbClr val="FFFFFF"/>
                  </a:solidFill>
                  <a:latin typeface="Arial" pitchFamily="34" charset="0"/>
                  <a:cs typeface="Arial" pitchFamily="34" charset="0"/>
                </a:rPr>
                <a:t>2.0–3.0)</a:t>
              </a:r>
              <a:br>
                <a:rPr lang="sv-SE" sz="1600" dirty="0" smtClean="0">
                  <a:solidFill>
                    <a:srgbClr val="FFFFFF"/>
                  </a:solidFill>
                  <a:latin typeface="Arial" pitchFamily="34" charset="0"/>
                  <a:cs typeface="Arial" pitchFamily="34" charset="0"/>
                </a:rPr>
              </a:br>
              <a:r>
                <a:rPr lang="sv-SE" sz="1600" dirty="0" smtClean="0">
                  <a:solidFill>
                    <a:srgbClr val="FFFFFF"/>
                  </a:solidFill>
                  <a:latin typeface="Arial" pitchFamily="34" charset="0"/>
                  <a:cs typeface="Arial" pitchFamily="34" charset="0"/>
                </a:rPr>
                <a:t>N=9081 </a:t>
              </a:r>
              <a:endParaRPr lang="en-CA" sz="1600" dirty="0">
                <a:solidFill>
                  <a:srgbClr val="FFFFFF"/>
                </a:solidFill>
                <a:latin typeface="Arial" pitchFamily="34" charset="0"/>
                <a:cs typeface="Arial" pitchFamily="34" charset="0"/>
              </a:endParaRPr>
            </a:p>
          </p:txBody>
        </p:sp>
        <p:sp>
          <p:nvSpPr>
            <p:cNvPr id="17" name="Text Box 13"/>
            <p:cNvSpPr txBox="1">
              <a:spLocks noChangeArrowheads="1"/>
            </p:cNvSpPr>
            <p:nvPr/>
          </p:nvSpPr>
          <p:spPr bwMode="auto">
            <a:xfrm>
              <a:off x="546734" y="3583908"/>
              <a:ext cx="4034477" cy="454692"/>
            </a:xfrm>
            <a:prstGeom prst="rect">
              <a:avLst/>
            </a:prstGeom>
            <a:solidFill>
              <a:srgbClr val="FFC000"/>
            </a:solidFill>
            <a:ln w="38100">
              <a:solidFill>
                <a:schemeClr val="bg2">
                  <a:lumMod val="20000"/>
                  <a:lumOff val="80000"/>
                </a:schemeClr>
              </a:solidFill>
            </a:ln>
            <a:extLst/>
          </p:spPr>
          <p:style>
            <a:lnRef idx="2">
              <a:schemeClr val="dk1">
                <a:shade val="50000"/>
              </a:schemeClr>
            </a:lnRef>
            <a:fillRef idx="1">
              <a:schemeClr val="dk1"/>
            </a:fillRef>
            <a:effectRef idx="0">
              <a:schemeClr val="dk1"/>
            </a:effectRef>
            <a:fontRef idx="minor">
              <a:schemeClr val="lt1"/>
            </a:fontRef>
          </p:style>
          <p:txBody>
            <a:bodyPr lIns="36000" rIns="36000" anchor="ctr" anchorCtr="1"/>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a:r>
                <a:rPr lang="en-GB" sz="1600" dirty="0">
                  <a:solidFill>
                    <a:schemeClr val="accent5"/>
                  </a:solidFill>
                  <a:latin typeface="Arial" pitchFamily="34" charset="0"/>
                  <a:cs typeface="Arial" pitchFamily="34" charset="0"/>
                </a:rPr>
                <a:t>Apixaban 5 mg </a:t>
              </a:r>
              <a:r>
                <a:rPr lang="en-GB" sz="1600" dirty="0" smtClean="0">
                  <a:solidFill>
                    <a:schemeClr val="accent5"/>
                  </a:solidFill>
                  <a:latin typeface="Arial" pitchFamily="34" charset="0"/>
                  <a:cs typeface="Arial" pitchFamily="34" charset="0"/>
                </a:rPr>
                <a:t>BID, N=9120</a:t>
              </a:r>
              <a:endParaRPr lang="en-GB" sz="1600" dirty="0">
                <a:solidFill>
                  <a:schemeClr val="accent5"/>
                </a:solidFill>
                <a:latin typeface="Arial" pitchFamily="34" charset="0"/>
                <a:cs typeface="Arial" pitchFamily="34" charset="0"/>
              </a:endParaRPr>
            </a:p>
          </p:txBody>
        </p:sp>
      </p:grpSp>
      <p:grpSp>
        <p:nvGrpSpPr>
          <p:cNvPr id="9" name="Group 8"/>
          <p:cNvGrpSpPr/>
          <p:nvPr/>
        </p:nvGrpSpPr>
        <p:grpSpPr>
          <a:xfrm>
            <a:off x="477838" y="4600249"/>
            <a:ext cx="7967662" cy="954221"/>
            <a:chOff x="477838" y="5369052"/>
            <a:chExt cx="7967662" cy="954221"/>
          </a:xfrm>
        </p:grpSpPr>
        <p:sp>
          <p:nvSpPr>
            <p:cNvPr id="18" name="TextBox 21"/>
            <p:cNvSpPr txBox="1">
              <a:spLocks noChangeArrowheads="1"/>
            </p:cNvSpPr>
            <p:nvPr/>
          </p:nvSpPr>
          <p:spPr bwMode="auto">
            <a:xfrm>
              <a:off x="546734" y="5369052"/>
              <a:ext cx="7797167" cy="450393"/>
            </a:xfrm>
            <a:prstGeom prst="rect">
              <a:avLst/>
            </a:prstGeom>
            <a:solidFill>
              <a:schemeClr val="tx1"/>
            </a:solidFill>
            <a:ln w="38100">
              <a:solidFill>
                <a:schemeClr val="bg2">
                  <a:lumMod val="20000"/>
                  <a:lumOff val="80000"/>
                </a:schemeClr>
              </a:solidFill>
            </a:ln>
            <a:extLst/>
          </p:spPr>
          <p:txBody>
            <a:bodyPr wrap="square" lIns="0" anchor="ctr">
              <a:no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altLang="en-US" sz="1600" b="1" dirty="0">
                  <a:solidFill>
                    <a:schemeClr val="bg1"/>
                  </a:solidFill>
                  <a:latin typeface="Arial" panose="020B0604020202020204" pitchFamily="34" charset="0"/>
                  <a:cs typeface="Arial" panose="020B0604020202020204" pitchFamily="34" charset="0"/>
                </a:rPr>
                <a:t>Primary endpoint: </a:t>
              </a:r>
              <a:r>
                <a:rPr lang="en-GB" altLang="en-US" sz="1600" b="1" dirty="0" smtClean="0">
                  <a:solidFill>
                    <a:schemeClr val="bg1"/>
                  </a:solidFill>
                  <a:latin typeface="Arial" panose="020B0604020202020204" pitchFamily="34" charset="0"/>
                  <a:cs typeface="Arial" panose="020B0604020202020204" pitchFamily="34" charset="0"/>
                </a:rPr>
                <a:t>stroke/SE</a:t>
              </a:r>
              <a:endParaRPr lang="en-GB" altLang="en-US" sz="1600" b="1"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477838" y="5720842"/>
              <a:ext cx="7967662" cy="60243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Randomized, double-blind, double-dummy, event driven</a:t>
              </a:r>
            </a:p>
          </p:txBody>
        </p:sp>
      </p:grpSp>
      <p:grpSp>
        <p:nvGrpSpPr>
          <p:cNvPr id="4" name="Group 3"/>
          <p:cNvGrpSpPr/>
          <p:nvPr/>
        </p:nvGrpSpPr>
        <p:grpSpPr>
          <a:xfrm>
            <a:off x="1663497" y="2347089"/>
            <a:ext cx="5568739" cy="922079"/>
            <a:chOff x="1663497" y="2480901"/>
            <a:chExt cx="5568739" cy="922079"/>
          </a:xfrm>
        </p:grpSpPr>
        <p:sp>
          <p:nvSpPr>
            <p:cNvPr id="27" name="Line 38"/>
            <p:cNvSpPr>
              <a:spLocks noChangeShapeType="1"/>
            </p:cNvSpPr>
            <p:nvPr/>
          </p:nvSpPr>
          <p:spPr bwMode="auto">
            <a:xfrm>
              <a:off x="4446587" y="2480901"/>
              <a:ext cx="0" cy="696068"/>
            </a:xfrm>
            <a:prstGeom prst="line">
              <a:avLst/>
            </a:prstGeom>
            <a:noFill/>
            <a:ln w="38100">
              <a:solidFill>
                <a:schemeClr val="accent6">
                  <a:lumMod val="75000"/>
                </a:schemeClr>
              </a:solidFill>
              <a:round/>
              <a:headEnd/>
              <a:tailEnd type="none" w="lg" len="med"/>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sp>
          <p:nvSpPr>
            <p:cNvPr id="20" name="Oval 22"/>
            <p:cNvSpPr>
              <a:spLocks noChangeArrowheads="1"/>
            </p:cNvSpPr>
            <p:nvPr/>
          </p:nvSpPr>
          <p:spPr bwMode="auto">
            <a:xfrm>
              <a:off x="4162128" y="2551976"/>
              <a:ext cx="576241" cy="549938"/>
            </a:xfrm>
            <a:prstGeom prst="ellipse">
              <a:avLst/>
            </a:prstGeom>
            <a:solidFill>
              <a:schemeClr val="tx1"/>
            </a:solidFill>
            <a:ln w="38100" algn="ctr">
              <a:solidFill>
                <a:schemeClr val="accent6">
                  <a:lumMod val="75000"/>
                </a:schemeClr>
              </a:solidFill>
              <a:round/>
              <a:headEnd/>
              <a:tailEnd type="none" w="lg" len="sm"/>
            </a:ln>
            <a:extLst/>
          </p:spPr>
          <p:txBody>
            <a:bodyPr wrap="none" lIns="91414" tIns="45708" rIns="91414" bIns="4570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nSpc>
                  <a:spcPct val="85000"/>
                </a:lnSpc>
              </a:pPr>
              <a:endParaRPr lang="en-GB" altLang="en-US"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19" name="Text Box 5"/>
            <p:cNvSpPr txBox="1">
              <a:spLocks noChangeArrowheads="1"/>
            </p:cNvSpPr>
            <p:nvPr/>
          </p:nvSpPr>
          <p:spPr bwMode="auto">
            <a:xfrm>
              <a:off x="4320872" y="2627860"/>
              <a:ext cx="260340" cy="43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altLang="en-US" sz="2800" b="1" dirty="0">
                  <a:solidFill>
                    <a:schemeClr val="bg1"/>
                  </a:solidFill>
                  <a:latin typeface="Arial" panose="020B0604020202020204" pitchFamily="34" charset="0"/>
                  <a:ea typeface="ＭＳ Ｐゴシック" pitchFamily="34" charset="-128"/>
                  <a:cs typeface="Arial" panose="020B0604020202020204" pitchFamily="34" charset="0"/>
                </a:rPr>
                <a:t>R</a:t>
              </a:r>
              <a:endParaRPr lang="en-CA" altLang="en-US" sz="28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15" name="Line 43"/>
            <p:cNvSpPr>
              <a:spLocks noChangeShapeType="1"/>
            </p:cNvSpPr>
            <p:nvPr/>
          </p:nvSpPr>
          <p:spPr bwMode="auto">
            <a:xfrm>
              <a:off x="1663497" y="3176969"/>
              <a:ext cx="5568739" cy="0"/>
            </a:xfrm>
            <a:prstGeom prst="line">
              <a:avLst/>
            </a:prstGeom>
            <a:noFill/>
            <a:ln w="38100">
              <a:solidFill>
                <a:schemeClr val="accent6">
                  <a:lumMod val="75000"/>
                </a:schemeClr>
              </a:solidFill>
              <a:round/>
              <a:headEnd/>
              <a:tailEnd type="none" w="lg" len="sm"/>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sp>
          <p:nvSpPr>
            <p:cNvPr id="29" name="Line 38"/>
            <p:cNvSpPr>
              <a:spLocks noChangeShapeType="1"/>
            </p:cNvSpPr>
            <p:nvPr/>
          </p:nvSpPr>
          <p:spPr bwMode="auto">
            <a:xfrm>
              <a:off x="7214235" y="3176969"/>
              <a:ext cx="0" cy="226011"/>
            </a:xfrm>
            <a:prstGeom prst="line">
              <a:avLst/>
            </a:prstGeom>
            <a:noFill/>
            <a:ln w="3810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sp>
          <p:nvSpPr>
            <p:cNvPr id="30" name="Line 38"/>
            <p:cNvSpPr>
              <a:spLocks noChangeShapeType="1"/>
            </p:cNvSpPr>
            <p:nvPr/>
          </p:nvSpPr>
          <p:spPr bwMode="auto">
            <a:xfrm>
              <a:off x="1678737" y="3176969"/>
              <a:ext cx="0" cy="212993"/>
            </a:xfrm>
            <a:prstGeom prst="line">
              <a:avLst/>
            </a:prstGeom>
            <a:noFill/>
            <a:ln w="3810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grpSp>
      <p:sp>
        <p:nvSpPr>
          <p:cNvPr id="37" name="Text Box 13"/>
          <p:cNvSpPr txBox="1">
            <a:spLocks noChangeArrowheads="1"/>
          </p:cNvSpPr>
          <p:nvPr/>
        </p:nvSpPr>
        <p:spPr bwMode="auto">
          <a:xfrm>
            <a:off x="546734" y="3739688"/>
            <a:ext cx="4034477" cy="801029"/>
          </a:xfrm>
          <a:prstGeom prst="rect">
            <a:avLst/>
          </a:prstGeom>
          <a:solidFill>
            <a:srgbClr val="FFC000"/>
          </a:solidFill>
          <a:ln w="38100">
            <a:solidFill>
              <a:schemeClr val="bg2">
                <a:lumMod val="20000"/>
                <a:lumOff val="80000"/>
              </a:schemeClr>
            </a:solidFill>
          </a:ln>
          <a:extLst/>
        </p:spPr>
        <p:style>
          <a:lnRef idx="2">
            <a:schemeClr val="dk1">
              <a:shade val="50000"/>
            </a:schemeClr>
          </a:lnRef>
          <a:fillRef idx="1">
            <a:schemeClr val="dk1"/>
          </a:fillRef>
          <a:effectRef idx="0">
            <a:schemeClr val="dk1"/>
          </a:effectRef>
          <a:fontRef idx="minor">
            <a:schemeClr val="lt1"/>
          </a:fontRef>
        </p:style>
        <p:txBody>
          <a:bodyPr lIns="36000" rIns="36000" anchor="ctr" anchorCtr="1"/>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a:r>
              <a:rPr lang="en-GB" sz="1400" dirty="0">
                <a:solidFill>
                  <a:schemeClr val="accent5"/>
                </a:solidFill>
                <a:latin typeface="Arial" panose="020B0604020202020204" pitchFamily="34" charset="0"/>
                <a:cs typeface="Arial" panose="020B0604020202020204" pitchFamily="34" charset="0"/>
              </a:rPr>
              <a:t>Dose reduction to 2.5 mg BID if ≥2 criteria: </a:t>
            </a:r>
            <a:br>
              <a:rPr lang="en-GB" sz="1400" dirty="0">
                <a:solidFill>
                  <a:schemeClr val="accent5"/>
                </a:solidFill>
                <a:latin typeface="Arial" panose="020B0604020202020204" pitchFamily="34" charset="0"/>
                <a:cs typeface="Arial" panose="020B0604020202020204" pitchFamily="34" charset="0"/>
              </a:rPr>
            </a:br>
            <a:r>
              <a:rPr lang="en-GB" sz="1400" dirty="0">
                <a:solidFill>
                  <a:schemeClr val="accent5"/>
                </a:solidFill>
                <a:latin typeface="Arial" panose="020B0604020202020204" pitchFamily="34" charset="0"/>
                <a:cs typeface="Arial" panose="020B0604020202020204" pitchFamily="34" charset="0"/>
              </a:rPr>
              <a:t>age ≥80 years, weight ≤60 kg, serum creatinine ≥1.5 mg/dL (133 </a:t>
            </a:r>
            <a:r>
              <a:rPr lang="en-GB" sz="1400" dirty="0" smtClean="0">
                <a:solidFill>
                  <a:schemeClr val="accent5"/>
                </a:solidFill>
                <a:latin typeface="Arial" panose="020B0604020202020204" pitchFamily="34" charset="0"/>
                <a:cs typeface="Arial" panose="020B0604020202020204" pitchFamily="34" charset="0"/>
              </a:rPr>
              <a:t>μmol/L)</a:t>
            </a:r>
            <a:endParaRPr lang="en-GB" sz="1400" dirty="0">
              <a:solidFill>
                <a:schemeClr val="accent5"/>
              </a:solidFill>
              <a:latin typeface="Arial" panose="020B0604020202020204" pitchFamily="34" charset="0"/>
              <a:cs typeface="Arial" panose="020B0604020202020204" pitchFamily="34" charset="0"/>
            </a:endParaRPr>
          </a:p>
        </p:txBody>
      </p:sp>
      <p:sp>
        <p:nvSpPr>
          <p:cNvPr id="23" name="TextBox 21"/>
          <p:cNvSpPr txBox="1">
            <a:spLocks noChangeArrowheads="1"/>
          </p:cNvSpPr>
          <p:nvPr/>
        </p:nvSpPr>
        <p:spPr bwMode="auto">
          <a:xfrm>
            <a:off x="552458" y="5513118"/>
            <a:ext cx="7797167" cy="643130"/>
          </a:xfrm>
          <a:prstGeom prst="rect">
            <a:avLst/>
          </a:prstGeom>
          <a:solidFill>
            <a:srgbClr val="FFC000"/>
          </a:solidFill>
          <a:ln w="38100">
            <a:solidFill>
              <a:schemeClr val="bg2">
                <a:lumMod val="20000"/>
                <a:lumOff val="80000"/>
              </a:schemeClr>
            </a:solidFill>
          </a:ln>
          <a:extLst/>
        </p:spPr>
        <p:txBody>
          <a:bodyPr wrap="square" lIns="0" anchor="ctr">
            <a:no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altLang="en-US" sz="1600" b="1" dirty="0" smtClean="0">
                <a:solidFill>
                  <a:schemeClr val="accent5"/>
                </a:solidFill>
                <a:latin typeface="Arial" panose="020B0604020202020204" pitchFamily="34" charset="0"/>
                <a:cs typeface="Arial" panose="020B0604020202020204" pitchFamily="34" charset="0"/>
              </a:rPr>
              <a:t>The lower </a:t>
            </a:r>
            <a:r>
              <a:rPr lang="en-GB" altLang="en-US" sz="1600" b="1" dirty="0" smtClean="0">
                <a:solidFill>
                  <a:schemeClr val="accent5"/>
                </a:solidFill>
                <a:latin typeface="Arial" panose="020B0604020202020204" pitchFamily="34" charset="0"/>
                <a:cs typeface="Arial" panose="020B0604020202020204" pitchFamily="34" charset="0"/>
              </a:rPr>
              <a:t>dose of </a:t>
            </a:r>
            <a:br>
              <a:rPr lang="en-GB" altLang="en-US" sz="1600" b="1" dirty="0" smtClean="0">
                <a:solidFill>
                  <a:schemeClr val="accent5"/>
                </a:solidFill>
                <a:latin typeface="Arial" panose="020B0604020202020204" pitchFamily="34" charset="0"/>
                <a:cs typeface="Arial" panose="020B0604020202020204" pitchFamily="34" charset="0"/>
              </a:rPr>
            </a:br>
            <a:r>
              <a:rPr lang="en-GB" altLang="en-US" sz="1600" b="1" dirty="0" smtClean="0">
                <a:solidFill>
                  <a:schemeClr val="accent5"/>
                </a:solidFill>
                <a:latin typeface="Arial" panose="020B0604020202020204" pitchFamily="34" charset="0"/>
                <a:cs typeface="Arial" panose="020B0604020202020204" pitchFamily="34" charset="0"/>
              </a:rPr>
              <a:t>apixaban was recommended only for a minority of </a:t>
            </a:r>
            <a:r>
              <a:rPr lang="en-GB" altLang="en-US" sz="1600" b="1" dirty="0" smtClean="0">
                <a:solidFill>
                  <a:schemeClr val="accent5"/>
                </a:solidFill>
                <a:latin typeface="Arial" panose="020B0604020202020204" pitchFamily="34" charset="0"/>
                <a:cs typeface="Arial" panose="020B0604020202020204" pitchFamily="34" charset="0"/>
              </a:rPr>
              <a:t>patients</a:t>
            </a:r>
            <a:endParaRPr lang="en-GB" altLang="en-US" sz="1600"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97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25473" y="3061464"/>
            <a:ext cx="3809776" cy="1189904"/>
            <a:chOff x="511096" y="3143863"/>
            <a:chExt cx="3778987" cy="1177197"/>
          </a:xfrm>
        </p:grpSpPr>
        <p:sp>
          <p:nvSpPr>
            <p:cNvPr id="21" name="Text Box 13"/>
            <p:cNvSpPr txBox="1">
              <a:spLocks noChangeArrowheads="1"/>
            </p:cNvSpPr>
            <p:nvPr/>
          </p:nvSpPr>
          <p:spPr bwMode="auto">
            <a:xfrm>
              <a:off x="511096" y="3143863"/>
              <a:ext cx="3778987" cy="538248"/>
            </a:xfrm>
            <a:prstGeom prst="rect">
              <a:avLst/>
            </a:prstGeom>
            <a:solidFill>
              <a:srgbClr val="7030A0"/>
            </a:solidFill>
            <a:ln w="38100">
              <a:solidFill>
                <a:schemeClr val="bg2">
                  <a:lumMod val="20000"/>
                  <a:lumOff val="80000"/>
                </a:schemeClr>
              </a:solidFill>
            </a:ln>
            <a:extLst/>
          </p:spPr>
          <p:style>
            <a:lnRef idx="2">
              <a:schemeClr val="dk1">
                <a:shade val="50000"/>
              </a:schemeClr>
            </a:lnRef>
            <a:fillRef idx="1">
              <a:schemeClr val="dk1"/>
            </a:fillRef>
            <a:effectRef idx="0">
              <a:schemeClr val="dk1"/>
            </a:effectRef>
            <a:fontRef idx="minor">
              <a:schemeClr val="lt1"/>
            </a:fontRef>
          </p:style>
          <p:txBody>
            <a:bodyPr anchor="ctr" anchorCtr="1"/>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defTabSz="457200" fontAlgn="auto">
                <a:spcBef>
                  <a:spcPts val="0"/>
                </a:spcBef>
                <a:spcAft>
                  <a:spcPts val="0"/>
                </a:spcAft>
              </a:pPr>
              <a:r>
                <a:rPr lang="sv-SE" altLang="en-US" sz="1600" dirty="0" smtClean="0">
                  <a:solidFill>
                    <a:prstClr val="white"/>
                  </a:solidFill>
                  <a:latin typeface="Arial" panose="020B0604020202020204" pitchFamily="34" charset="0"/>
                  <a:cs typeface="Arial" panose="020B0604020202020204" pitchFamily="34" charset="0"/>
                </a:rPr>
                <a:t>Rivaroxaban</a:t>
              </a:r>
            </a:p>
            <a:p>
              <a:pPr algn="ctr" defTabSz="457200" fontAlgn="auto">
                <a:spcBef>
                  <a:spcPts val="0"/>
                </a:spcBef>
                <a:spcAft>
                  <a:spcPts val="0"/>
                </a:spcAft>
              </a:pPr>
              <a:r>
                <a:rPr lang="sv-SE" altLang="en-US" sz="1600" dirty="0" smtClean="0">
                  <a:solidFill>
                    <a:prstClr val="white"/>
                  </a:solidFill>
                  <a:latin typeface="Arial" panose="020B0604020202020204" pitchFamily="34" charset="0"/>
                  <a:cs typeface="Arial" panose="020B0604020202020204" pitchFamily="34" charset="0"/>
                </a:rPr>
                <a:t>N=7131</a:t>
              </a:r>
            </a:p>
          </p:txBody>
        </p:sp>
        <p:sp>
          <p:nvSpPr>
            <p:cNvPr id="50" name="Text Box 13"/>
            <p:cNvSpPr txBox="1">
              <a:spLocks noChangeArrowheads="1"/>
            </p:cNvSpPr>
            <p:nvPr/>
          </p:nvSpPr>
          <p:spPr bwMode="auto">
            <a:xfrm>
              <a:off x="511096" y="3717604"/>
              <a:ext cx="3778987" cy="603456"/>
            </a:xfrm>
            <a:prstGeom prst="rect">
              <a:avLst/>
            </a:prstGeom>
            <a:solidFill>
              <a:srgbClr val="7030A0"/>
            </a:solidFill>
            <a:ln w="38100">
              <a:solidFill>
                <a:schemeClr val="bg2">
                  <a:lumMod val="20000"/>
                  <a:lumOff val="80000"/>
                </a:schemeClr>
              </a:solidFill>
            </a:ln>
            <a:extLst/>
          </p:spPr>
          <p:style>
            <a:lnRef idx="2">
              <a:schemeClr val="dk1">
                <a:shade val="50000"/>
              </a:schemeClr>
            </a:lnRef>
            <a:fillRef idx="1">
              <a:schemeClr val="dk1"/>
            </a:fillRef>
            <a:effectRef idx="0">
              <a:schemeClr val="dk1"/>
            </a:effectRef>
            <a:fontRef idx="minor">
              <a:schemeClr val="lt1"/>
            </a:fontRef>
          </p:style>
          <p:txBody>
            <a:bodyPr anchor="ctr" anchorCtr="1"/>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defTabSz="457200" fontAlgn="auto">
                <a:spcBef>
                  <a:spcPts val="0"/>
                </a:spcBef>
                <a:spcAft>
                  <a:spcPts val="0"/>
                </a:spcAft>
              </a:pPr>
              <a:r>
                <a:rPr lang="sv-SE" altLang="en-US" sz="1400" dirty="0">
                  <a:solidFill>
                    <a:prstClr val="white"/>
                  </a:solidFill>
                  <a:latin typeface="Arial" panose="020B0604020202020204" pitchFamily="34" charset="0"/>
                  <a:cs typeface="Arial" panose="020B0604020202020204" pitchFamily="34" charset="0"/>
                </a:rPr>
                <a:t>20 mg </a:t>
              </a:r>
              <a:r>
                <a:rPr lang="sv-SE" altLang="en-US" sz="1400" dirty="0" smtClean="0">
                  <a:solidFill>
                    <a:prstClr val="white"/>
                  </a:solidFill>
                  <a:latin typeface="Arial" panose="020B0604020202020204" pitchFamily="34" charset="0"/>
                  <a:cs typeface="Arial" panose="020B0604020202020204" pitchFamily="34" charset="0"/>
                </a:rPr>
                <a:t>OD (15 mg OD for CrCl 30–49 mL/min)</a:t>
              </a:r>
              <a:br>
                <a:rPr lang="sv-SE" altLang="en-US" sz="1400" dirty="0" smtClean="0">
                  <a:solidFill>
                    <a:prstClr val="white"/>
                  </a:solidFill>
                  <a:latin typeface="Arial" panose="020B0604020202020204" pitchFamily="34" charset="0"/>
                  <a:cs typeface="Arial" panose="020B0604020202020204" pitchFamily="34" charset="0"/>
                </a:rPr>
              </a:br>
              <a:r>
                <a:rPr lang="sv-SE" altLang="en-US" sz="1400" dirty="0" smtClean="0">
                  <a:solidFill>
                    <a:prstClr val="white"/>
                  </a:solidFill>
                  <a:latin typeface="Arial" panose="020B0604020202020204" pitchFamily="34" charset="0"/>
                  <a:cs typeface="Arial" panose="020B0604020202020204" pitchFamily="34" charset="0"/>
                </a:rPr>
                <a:t>Both doses pooled for analysis</a:t>
              </a:r>
              <a:endParaRPr lang="sv-SE" altLang="en-US" sz="1400" dirty="0">
                <a:solidFill>
                  <a:prstClr val="white"/>
                </a:solidFill>
                <a:latin typeface="Arial" panose="020B0604020202020204" pitchFamily="34" charset="0"/>
                <a:cs typeface="Arial" panose="020B0604020202020204" pitchFamily="34" charset="0"/>
              </a:endParaRPr>
            </a:p>
          </p:txBody>
        </p:sp>
      </p:grpSp>
      <p:sp>
        <p:nvSpPr>
          <p:cNvPr id="4" name="Text Placeholder 3"/>
          <p:cNvSpPr>
            <a:spLocks noGrp="1"/>
          </p:cNvSpPr>
          <p:nvPr>
            <p:ph type="body" sz="quarter" idx="14"/>
          </p:nvPr>
        </p:nvSpPr>
        <p:spPr>
          <a:xfrm>
            <a:off x="323528" y="6353175"/>
            <a:ext cx="8332792" cy="504825"/>
          </a:xfrm>
        </p:spPr>
        <p:txBody>
          <a:bodyPr>
            <a:noAutofit/>
          </a:bodyPr>
          <a:lstStyle/>
          <a:p>
            <a:r>
              <a:rPr lang="en-GB" dirty="0">
                <a:ea typeface="Geneva"/>
              </a:rPr>
              <a:t>*Risk factors included </a:t>
            </a:r>
            <a:r>
              <a:rPr lang="en-GB" dirty="0" smtClean="0">
                <a:ea typeface="Geneva"/>
              </a:rPr>
              <a:t>congestive heart failure; </a:t>
            </a:r>
            <a:r>
              <a:rPr lang="en-GB" dirty="0">
                <a:ea typeface="Geneva"/>
              </a:rPr>
              <a:t>hypertension; age ≥75 years; diabetes</a:t>
            </a:r>
            <a:r>
              <a:rPr lang="en-GB" dirty="0" smtClean="0">
                <a:ea typeface="Geneva"/>
              </a:rPr>
              <a:t>; enrolment </a:t>
            </a:r>
            <a:r>
              <a:rPr lang="en-GB" dirty="0">
                <a:ea typeface="Geneva"/>
              </a:rPr>
              <a:t>of patients without prior </a:t>
            </a:r>
            <a:r>
              <a:rPr lang="en-GB" dirty="0" smtClean="0">
                <a:ea typeface="Geneva"/>
              </a:rPr>
              <a:t>stroke, TIA</a:t>
            </a:r>
            <a:r>
              <a:rPr lang="en-GB" dirty="0">
                <a:ea typeface="Geneva"/>
              </a:rPr>
              <a:t>, or systemic embolism; and only </a:t>
            </a:r>
            <a:r>
              <a:rPr lang="en-GB" dirty="0" smtClean="0">
                <a:ea typeface="Geneva"/>
              </a:rPr>
              <a:t>two </a:t>
            </a:r>
            <a:r>
              <a:rPr lang="en-GB" dirty="0">
                <a:ea typeface="Geneva"/>
              </a:rPr>
              <a:t>factors capped at 10</a:t>
            </a:r>
            <a:r>
              <a:rPr lang="en-GB" dirty="0" smtClean="0">
                <a:ea typeface="Geneva"/>
              </a:rPr>
              <a:t>%. **Per-protocol population, 1.9 years median follow-up for ITT population. </a:t>
            </a:r>
            <a:r>
              <a:rPr lang="en-GB" dirty="0" smtClean="0">
                <a:solidFill>
                  <a:schemeClr val="accent4"/>
                </a:solidFill>
              </a:rPr>
              <a:t>CrCl</a:t>
            </a:r>
            <a:r>
              <a:rPr lang="en-GB" dirty="0">
                <a:solidFill>
                  <a:schemeClr val="accent4"/>
                </a:solidFill>
              </a:rPr>
              <a:t>, creatinine </a:t>
            </a:r>
            <a:r>
              <a:rPr lang="en-GB" dirty="0" smtClean="0">
                <a:solidFill>
                  <a:schemeClr val="accent4"/>
                </a:solidFill>
              </a:rPr>
              <a:t>clearance; </a:t>
            </a:r>
            <a:r>
              <a:rPr lang="en-GB" dirty="0" smtClean="0">
                <a:ea typeface="Geneva"/>
              </a:rPr>
              <a:t>INR, </a:t>
            </a:r>
            <a:r>
              <a:rPr lang="en-GB" altLang="en-US" dirty="0"/>
              <a:t>international normalized </a:t>
            </a:r>
            <a:r>
              <a:rPr lang="en-GB" altLang="en-US" dirty="0" smtClean="0"/>
              <a:t>ratio; R, randomization; </a:t>
            </a:r>
            <a:r>
              <a:rPr lang="en-GB" altLang="en-US" dirty="0"/>
              <a:t>TIA, transient ischaemic </a:t>
            </a:r>
            <a:r>
              <a:rPr lang="en-GB" altLang="en-US" dirty="0" smtClean="0"/>
              <a:t>attack; </a:t>
            </a:r>
            <a:r>
              <a:rPr lang="en-GB" altLang="en-US" dirty="0"/>
              <a:t>TTR, time in therapeutic </a:t>
            </a:r>
            <a:r>
              <a:rPr lang="en-GB" altLang="en-US" dirty="0" smtClean="0"/>
              <a:t>range. </a:t>
            </a:r>
            <a:r>
              <a:rPr lang="en-GB" dirty="0" smtClean="0">
                <a:ea typeface="Geneva"/>
              </a:rPr>
              <a:t>1. Patel MR et </a:t>
            </a:r>
            <a:r>
              <a:rPr lang="en-GB" dirty="0">
                <a:ea typeface="Geneva"/>
              </a:rPr>
              <a:t>al. N Engl J Med </a:t>
            </a:r>
            <a:r>
              <a:rPr lang="en-GB" dirty="0" smtClean="0">
                <a:ea typeface="Geneva"/>
              </a:rPr>
              <a:t>2011</a:t>
            </a:r>
            <a:endParaRPr lang="en-GB" dirty="0">
              <a:ea typeface="Geneva"/>
            </a:endParaRPr>
          </a:p>
        </p:txBody>
      </p:sp>
      <p:sp>
        <p:nvSpPr>
          <p:cNvPr id="2" name="Title 1"/>
          <p:cNvSpPr>
            <a:spLocks noGrp="1"/>
          </p:cNvSpPr>
          <p:nvPr>
            <p:ph type="title"/>
          </p:nvPr>
        </p:nvSpPr>
        <p:spPr/>
        <p:txBody>
          <a:bodyPr>
            <a:noAutofit/>
          </a:bodyPr>
          <a:lstStyle/>
          <a:p>
            <a:pPr marL="0" indent="0"/>
            <a:r>
              <a:rPr lang="en-GB" sz="2300" dirty="0" smtClean="0"/>
              <a:t>ROCKET-AF evaluated rivaroxaban vs warfarin, with a reduced dose of rivaroxaban evaluated in renally impaired patients only </a:t>
            </a:r>
            <a:endParaRPr lang="en-GB" sz="2300" dirty="0"/>
          </a:p>
        </p:txBody>
      </p:sp>
      <p:sp>
        <p:nvSpPr>
          <p:cNvPr id="11" name="Line 11"/>
          <p:cNvSpPr>
            <a:spLocks noChangeShapeType="1"/>
          </p:cNvSpPr>
          <p:nvPr/>
        </p:nvSpPr>
        <p:spPr bwMode="auto">
          <a:xfrm>
            <a:off x="7045737" y="3935792"/>
            <a:ext cx="0" cy="200007"/>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auto">
              <a:spcBef>
                <a:spcPts val="0"/>
              </a:spcBef>
              <a:spcAft>
                <a:spcPts val="0"/>
              </a:spcAft>
            </a:pPr>
            <a:endParaRPr lang="en-GB" dirty="0">
              <a:solidFill>
                <a:srgbClr val="03497C"/>
              </a:solidFill>
              <a:latin typeface="Arial" panose="020B0604020202020204" pitchFamily="34" charset="0"/>
              <a:ea typeface="+mn-ea"/>
              <a:cs typeface="Arial" panose="020B0604020202020204" pitchFamily="34" charset="0"/>
            </a:endParaRPr>
          </a:p>
        </p:txBody>
      </p:sp>
      <p:sp>
        <p:nvSpPr>
          <p:cNvPr id="14" name="Text Box 14"/>
          <p:cNvSpPr txBox="1">
            <a:spLocks noChangeArrowheads="1"/>
          </p:cNvSpPr>
          <p:nvPr/>
        </p:nvSpPr>
        <p:spPr bwMode="auto">
          <a:xfrm>
            <a:off x="4881640" y="3061464"/>
            <a:ext cx="3538042" cy="1185758"/>
          </a:xfrm>
          <a:prstGeom prst="rect">
            <a:avLst/>
          </a:prstGeom>
          <a:solidFill>
            <a:schemeClr val="accent1"/>
          </a:solidFill>
          <a:ln w="38100">
            <a:solidFill>
              <a:schemeClr val="bg2">
                <a:lumMod val="20000"/>
                <a:lumOff val="8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defTabSz="457200" fontAlgn="auto">
              <a:spcBef>
                <a:spcPts val="0"/>
              </a:spcBef>
              <a:spcAft>
                <a:spcPts val="0"/>
              </a:spcAft>
            </a:pPr>
            <a:r>
              <a:rPr lang="sv-SE" altLang="en-US" sz="1600" dirty="0" smtClean="0">
                <a:solidFill>
                  <a:prstClr val="white"/>
                </a:solidFill>
                <a:latin typeface="Arial" panose="020B0604020202020204" pitchFamily="34" charset="0"/>
                <a:cs typeface="Arial" panose="020B0604020202020204" pitchFamily="34" charset="0"/>
              </a:rPr>
              <a:t>Warfarin (INR </a:t>
            </a:r>
            <a:r>
              <a:rPr lang="sv-SE" altLang="en-US" sz="1600" dirty="0">
                <a:solidFill>
                  <a:prstClr val="white"/>
                </a:solidFill>
                <a:latin typeface="Arial" panose="020B0604020202020204" pitchFamily="34" charset="0"/>
                <a:cs typeface="Arial" panose="020B0604020202020204" pitchFamily="34" charset="0"/>
              </a:rPr>
              <a:t>2.0–3.0</a:t>
            </a:r>
            <a:r>
              <a:rPr lang="sv-SE" altLang="en-US" sz="1600" dirty="0" smtClean="0">
                <a:solidFill>
                  <a:prstClr val="white"/>
                </a:solidFill>
                <a:latin typeface="Arial" panose="020B0604020202020204" pitchFamily="34" charset="0"/>
                <a:cs typeface="Arial" panose="020B0604020202020204" pitchFamily="34" charset="0"/>
              </a:rPr>
              <a:t>)</a:t>
            </a:r>
          </a:p>
          <a:p>
            <a:pPr algn="ctr" defTabSz="457200" fontAlgn="auto">
              <a:spcBef>
                <a:spcPts val="0"/>
              </a:spcBef>
              <a:spcAft>
                <a:spcPts val="0"/>
              </a:spcAft>
            </a:pPr>
            <a:r>
              <a:rPr lang="sv-SE" altLang="en-US" sz="1600" dirty="0" smtClean="0">
                <a:solidFill>
                  <a:prstClr val="white"/>
                </a:solidFill>
                <a:latin typeface="Arial" panose="020B0604020202020204" pitchFamily="34" charset="0"/>
                <a:cs typeface="Arial" panose="020B0604020202020204" pitchFamily="34" charset="0"/>
              </a:rPr>
              <a:t>N=7133</a:t>
            </a:r>
          </a:p>
          <a:p>
            <a:pPr algn="ctr" defTabSz="457200" fontAlgn="auto">
              <a:spcBef>
                <a:spcPts val="0"/>
              </a:spcBef>
              <a:spcAft>
                <a:spcPts val="0"/>
              </a:spcAft>
            </a:pPr>
            <a:r>
              <a:rPr lang="sv-SE" altLang="en-US" sz="1600" dirty="0">
                <a:solidFill>
                  <a:prstClr val="white"/>
                </a:solidFill>
                <a:latin typeface="Arial" panose="020B0604020202020204" pitchFamily="34" charset="0"/>
                <a:cs typeface="Arial" panose="020B0604020202020204" pitchFamily="34" charset="0"/>
              </a:rPr>
              <a:t>INR control: mean </a:t>
            </a:r>
            <a:r>
              <a:rPr lang="sv-SE" altLang="en-US" sz="1600" dirty="0" smtClean="0">
                <a:solidFill>
                  <a:prstClr val="white"/>
                </a:solidFill>
                <a:latin typeface="Arial" panose="020B0604020202020204" pitchFamily="34" charset="0"/>
                <a:cs typeface="Arial" panose="020B0604020202020204" pitchFamily="34" charset="0"/>
              </a:rPr>
              <a:t>TTR=55%</a:t>
            </a:r>
          </a:p>
        </p:txBody>
      </p:sp>
      <p:sp>
        <p:nvSpPr>
          <p:cNvPr id="28" name="Rounded Rectangle 27"/>
          <p:cNvSpPr/>
          <p:nvPr/>
        </p:nvSpPr>
        <p:spPr>
          <a:xfrm>
            <a:off x="592214" y="5213883"/>
            <a:ext cx="7827468" cy="704641"/>
          </a:xfrm>
          <a:prstGeom prst="roundRect">
            <a:avLst>
              <a:gd name="adj" fmla="val 0"/>
            </a:avLst>
          </a:prstGeom>
          <a:solidFill>
            <a:srgbClr val="7030A0"/>
          </a:solidFill>
          <a:ln w="38100">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wrap="square" anchor="ctr">
            <a:noAutofit/>
          </a:bodyPr>
          <a:lstStyle/>
          <a:p>
            <a:pPr algn="ctr" defTabSz="457200" fontAlgn="auto">
              <a:spcBef>
                <a:spcPts val="300"/>
              </a:spcBef>
              <a:spcAft>
                <a:spcPts val="0"/>
              </a:spcAft>
            </a:pPr>
            <a:r>
              <a:rPr lang="en-GB" sz="1600" b="1" dirty="0" smtClean="0">
                <a:solidFill>
                  <a:prstClr val="white"/>
                </a:solidFill>
                <a:latin typeface="Arial" panose="020B0604020202020204" pitchFamily="34" charset="0"/>
                <a:cs typeface="Arial" panose="020B0604020202020204" pitchFamily="34" charset="0"/>
              </a:rPr>
              <a:t>Low dose Rivaroxaban regimen was used only in specific patient population with moderate renal impairment</a:t>
            </a:r>
            <a:endParaRPr lang="en-GB" sz="1600" b="1" dirty="0">
              <a:solidFill>
                <a:prstClr val="white"/>
              </a:solidFill>
              <a:latin typeface="Arial" panose="020B0604020202020204" pitchFamily="34" charset="0"/>
              <a:cs typeface="Arial" panose="020B0604020202020204" pitchFamily="34" charset="0"/>
            </a:endParaRPr>
          </a:p>
        </p:txBody>
      </p:sp>
      <p:grpSp>
        <p:nvGrpSpPr>
          <p:cNvPr id="33" name="Group 32"/>
          <p:cNvGrpSpPr/>
          <p:nvPr/>
        </p:nvGrpSpPr>
        <p:grpSpPr>
          <a:xfrm>
            <a:off x="592214" y="4367177"/>
            <a:ext cx="7967662" cy="954221"/>
            <a:chOff x="477838" y="5369052"/>
            <a:chExt cx="7967662" cy="954221"/>
          </a:xfrm>
        </p:grpSpPr>
        <p:sp>
          <p:nvSpPr>
            <p:cNvPr id="34" name="TextBox 21"/>
            <p:cNvSpPr txBox="1">
              <a:spLocks noChangeArrowheads="1"/>
            </p:cNvSpPr>
            <p:nvPr/>
          </p:nvSpPr>
          <p:spPr bwMode="auto">
            <a:xfrm>
              <a:off x="477838" y="5369052"/>
              <a:ext cx="7827467" cy="450393"/>
            </a:xfrm>
            <a:prstGeom prst="rect">
              <a:avLst/>
            </a:prstGeom>
            <a:solidFill>
              <a:schemeClr val="tx1"/>
            </a:solidFill>
            <a:ln w="38100">
              <a:solidFill>
                <a:schemeClr val="bg2">
                  <a:lumMod val="20000"/>
                  <a:lumOff val="80000"/>
                </a:schemeClr>
              </a:solidFill>
            </a:ln>
            <a:extLst/>
          </p:spPr>
          <p:txBody>
            <a:bodyPr wrap="square" lIns="0" anchor="ctr">
              <a:no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defTabSz="457200" eaLnBrk="1" fontAlgn="auto" hangingPunct="1">
                <a:spcBef>
                  <a:spcPts val="0"/>
                </a:spcBef>
                <a:spcAft>
                  <a:spcPts val="0"/>
                </a:spcAft>
              </a:pPr>
              <a:r>
                <a:rPr lang="en-GB" altLang="en-US" sz="1600" b="1" dirty="0">
                  <a:solidFill>
                    <a:prstClr val="white"/>
                  </a:solidFill>
                  <a:latin typeface="Arial" panose="020B0604020202020204" pitchFamily="34" charset="0"/>
                  <a:ea typeface="+mn-ea"/>
                  <a:cs typeface="Arial" panose="020B0604020202020204" pitchFamily="34" charset="0"/>
                </a:rPr>
                <a:t>Primary endpoint: </a:t>
              </a:r>
              <a:r>
                <a:rPr lang="en-GB" altLang="en-US" sz="1600" b="1" dirty="0" smtClean="0">
                  <a:solidFill>
                    <a:prstClr val="white"/>
                  </a:solidFill>
                  <a:latin typeface="Arial" panose="020B0604020202020204" pitchFamily="34" charset="0"/>
                  <a:ea typeface="+mn-ea"/>
                  <a:cs typeface="Arial" panose="020B0604020202020204" pitchFamily="34" charset="0"/>
                </a:rPr>
                <a:t>stroke/systemic embolism</a:t>
              </a:r>
              <a:endParaRPr lang="en-GB" altLang="en-US" sz="1600" b="1" dirty="0">
                <a:solidFill>
                  <a:prstClr val="white"/>
                </a:solidFill>
                <a:latin typeface="Arial" panose="020B0604020202020204" pitchFamily="34" charset="0"/>
                <a:ea typeface="+mn-ea"/>
                <a:cs typeface="Arial" panose="020B0604020202020204" pitchFamily="34" charset="0"/>
              </a:endParaRPr>
            </a:p>
          </p:txBody>
        </p:sp>
        <p:sp>
          <p:nvSpPr>
            <p:cNvPr id="35" name="Rectangle 34"/>
            <p:cNvSpPr/>
            <p:nvPr/>
          </p:nvSpPr>
          <p:spPr>
            <a:xfrm>
              <a:off x="477838" y="5720842"/>
              <a:ext cx="7967662" cy="60243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GB" sz="1600" dirty="0">
                  <a:solidFill>
                    <a:srgbClr val="03497C"/>
                  </a:solidFill>
                  <a:latin typeface="Arial" panose="020B0604020202020204" pitchFamily="34" charset="0"/>
                  <a:cs typeface="Arial" panose="020B0604020202020204" pitchFamily="34" charset="0"/>
                </a:rPr>
                <a:t>Randomized, double-blind, </a:t>
              </a:r>
              <a:r>
                <a:rPr lang="en-GB" sz="1600" dirty="0" smtClean="0">
                  <a:solidFill>
                    <a:srgbClr val="03497C"/>
                  </a:solidFill>
                  <a:latin typeface="Arial" panose="020B0604020202020204" pitchFamily="34" charset="0"/>
                  <a:cs typeface="Arial" panose="020B0604020202020204" pitchFamily="34" charset="0"/>
                </a:rPr>
                <a:t>double-dummy design</a:t>
              </a:r>
              <a:endParaRPr lang="en-GB" sz="1600" dirty="0">
                <a:solidFill>
                  <a:srgbClr val="03497C"/>
                </a:solidFill>
                <a:latin typeface="Arial" panose="020B0604020202020204" pitchFamily="34" charset="0"/>
                <a:cs typeface="Arial" panose="020B0604020202020204" pitchFamily="34" charset="0"/>
              </a:endParaRPr>
            </a:p>
          </p:txBody>
        </p:sp>
      </p:grpSp>
      <p:grpSp>
        <p:nvGrpSpPr>
          <p:cNvPr id="42" name="Group 41"/>
          <p:cNvGrpSpPr/>
          <p:nvPr/>
        </p:nvGrpSpPr>
        <p:grpSpPr>
          <a:xfrm>
            <a:off x="1777873" y="1834637"/>
            <a:ext cx="5568739" cy="1226606"/>
            <a:chOff x="1663497" y="2139369"/>
            <a:chExt cx="5568739" cy="1226606"/>
          </a:xfrm>
        </p:grpSpPr>
        <p:sp>
          <p:nvSpPr>
            <p:cNvPr id="43" name="Line 38"/>
            <p:cNvSpPr>
              <a:spLocks noChangeShapeType="1"/>
            </p:cNvSpPr>
            <p:nvPr/>
          </p:nvSpPr>
          <p:spPr bwMode="auto">
            <a:xfrm>
              <a:off x="4446587" y="2139369"/>
              <a:ext cx="0" cy="910536"/>
            </a:xfrm>
            <a:prstGeom prst="line">
              <a:avLst/>
            </a:prstGeom>
            <a:noFill/>
            <a:ln w="38100">
              <a:solidFill>
                <a:schemeClr val="accent6">
                  <a:lumMod val="75000"/>
                </a:schemeClr>
              </a:solidFill>
              <a:round/>
              <a:headEnd/>
              <a:tailEnd type="none" w="lg" len="med"/>
            </a:ln>
            <a:extLst>
              <a:ext uri="{909E8E84-426E-40DD-AFC4-6F175D3DCCD1}">
                <a14:hiddenFill xmlns:a14="http://schemas.microsoft.com/office/drawing/2010/main">
                  <a:noFill/>
                </a14:hiddenFill>
              </a:ext>
            </a:extLst>
          </p:spPr>
          <p:txBody>
            <a:bodyPr lIns="91414" tIns="45708" rIns="91414" bIns="45708" anchor="ctr"/>
            <a:lstStyle/>
            <a:p>
              <a:pPr defTabSz="457200" fontAlgn="auto">
                <a:spcBef>
                  <a:spcPts val="0"/>
                </a:spcBef>
                <a:spcAft>
                  <a:spcPts val="0"/>
                </a:spcAft>
              </a:pPr>
              <a:endParaRPr lang="en-GB" dirty="0">
                <a:solidFill>
                  <a:srgbClr val="03497C"/>
                </a:solidFill>
                <a:latin typeface="Arial" panose="020B0604020202020204" pitchFamily="34" charset="0"/>
                <a:ea typeface="+mn-ea"/>
                <a:cs typeface="Arial" panose="020B0604020202020204" pitchFamily="34" charset="0"/>
              </a:endParaRPr>
            </a:p>
          </p:txBody>
        </p:sp>
        <p:sp>
          <p:nvSpPr>
            <p:cNvPr id="44" name="Oval 22"/>
            <p:cNvSpPr>
              <a:spLocks noChangeArrowheads="1"/>
            </p:cNvSpPr>
            <p:nvPr/>
          </p:nvSpPr>
          <p:spPr bwMode="auto">
            <a:xfrm>
              <a:off x="4162128" y="2375117"/>
              <a:ext cx="576241" cy="549938"/>
            </a:xfrm>
            <a:prstGeom prst="ellipse">
              <a:avLst/>
            </a:prstGeom>
            <a:solidFill>
              <a:schemeClr val="tx1"/>
            </a:solidFill>
            <a:ln w="38100" algn="ctr">
              <a:solidFill>
                <a:schemeClr val="accent6">
                  <a:lumMod val="75000"/>
                </a:schemeClr>
              </a:solidFill>
              <a:round/>
              <a:headEnd/>
              <a:tailEnd type="none" w="lg" len="sm"/>
            </a:ln>
            <a:extLst/>
          </p:spPr>
          <p:txBody>
            <a:bodyPr wrap="none" lIns="91414" tIns="45708" rIns="91414" bIns="4570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defTabSz="457200" fontAlgn="auto">
                <a:lnSpc>
                  <a:spcPct val="85000"/>
                </a:lnSpc>
                <a:spcBef>
                  <a:spcPts val="0"/>
                </a:spcBef>
                <a:spcAft>
                  <a:spcPts val="0"/>
                </a:spcAft>
              </a:pPr>
              <a:endParaRPr lang="en-GB" altLang="en-US" b="1" dirty="0">
                <a:solidFill>
                  <a:prstClr val="white"/>
                </a:solidFill>
                <a:latin typeface="Arial" panose="020B0604020202020204" pitchFamily="34" charset="0"/>
                <a:cs typeface="Arial" panose="020B0604020202020204" pitchFamily="34" charset="0"/>
              </a:endParaRPr>
            </a:p>
          </p:txBody>
        </p:sp>
        <p:sp>
          <p:nvSpPr>
            <p:cNvPr id="45" name="Text Box 5"/>
            <p:cNvSpPr txBox="1">
              <a:spLocks noChangeArrowheads="1"/>
            </p:cNvSpPr>
            <p:nvPr/>
          </p:nvSpPr>
          <p:spPr bwMode="auto">
            <a:xfrm>
              <a:off x="4320872" y="2451001"/>
              <a:ext cx="260340" cy="43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defTabSz="457200" fontAlgn="auto">
                <a:spcBef>
                  <a:spcPts val="0"/>
                </a:spcBef>
                <a:spcAft>
                  <a:spcPts val="0"/>
                </a:spcAft>
              </a:pPr>
              <a:r>
                <a:rPr lang="en-US" altLang="en-US" sz="2800" b="1" dirty="0">
                  <a:solidFill>
                    <a:prstClr val="white"/>
                  </a:solidFill>
                  <a:latin typeface="Arial" panose="020B0604020202020204" pitchFamily="34" charset="0"/>
                  <a:cs typeface="Arial" panose="020B0604020202020204" pitchFamily="34" charset="0"/>
                </a:rPr>
                <a:t>R</a:t>
              </a:r>
              <a:endParaRPr lang="en-CA" altLang="en-US" sz="2800" b="1" dirty="0">
                <a:solidFill>
                  <a:prstClr val="white"/>
                </a:solidFill>
                <a:latin typeface="Arial" panose="020B0604020202020204" pitchFamily="34" charset="0"/>
                <a:cs typeface="Arial" panose="020B0604020202020204" pitchFamily="34" charset="0"/>
              </a:endParaRPr>
            </a:p>
          </p:txBody>
        </p:sp>
        <p:sp>
          <p:nvSpPr>
            <p:cNvPr id="46" name="Line 43"/>
            <p:cNvSpPr>
              <a:spLocks noChangeShapeType="1"/>
            </p:cNvSpPr>
            <p:nvPr/>
          </p:nvSpPr>
          <p:spPr bwMode="auto">
            <a:xfrm>
              <a:off x="1663497" y="3044714"/>
              <a:ext cx="5568739" cy="0"/>
            </a:xfrm>
            <a:prstGeom prst="line">
              <a:avLst/>
            </a:prstGeom>
            <a:noFill/>
            <a:ln w="38100">
              <a:solidFill>
                <a:schemeClr val="accent6">
                  <a:lumMod val="75000"/>
                </a:schemeClr>
              </a:solidFill>
              <a:round/>
              <a:headEnd/>
              <a:tailEnd type="none" w="lg" len="sm"/>
            </a:ln>
            <a:extLst>
              <a:ext uri="{909E8E84-426E-40DD-AFC4-6F175D3DCCD1}">
                <a14:hiddenFill xmlns:a14="http://schemas.microsoft.com/office/drawing/2010/main">
                  <a:noFill/>
                </a14:hiddenFill>
              </a:ext>
            </a:extLst>
          </p:spPr>
          <p:txBody>
            <a:bodyPr lIns="91414" tIns="45708" rIns="91414" bIns="45708" anchor="ctr"/>
            <a:lstStyle/>
            <a:p>
              <a:pPr defTabSz="457200" fontAlgn="auto">
                <a:spcBef>
                  <a:spcPts val="0"/>
                </a:spcBef>
                <a:spcAft>
                  <a:spcPts val="0"/>
                </a:spcAft>
              </a:pPr>
              <a:endParaRPr lang="en-GB" dirty="0">
                <a:solidFill>
                  <a:srgbClr val="03497C"/>
                </a:solidFill>
                <a:latin typeface="Arial" panose="020B0604020202020204" pitchFamily="34" charset="0"/>
                <a:ea typeface="+mn-ea"/>
                <a:cs typeface="Arial" panose="020B0604020202020204" pitchFamily="34" charset="0"/>
              </a:endParaRPr>
            </a:p>
          </p:txBody>
        </p:sp>
        <p:sp>
          <p:nvSpPr>
            <p:cNvPr id="48" name="Line 38"/>
            <p:cNvSpPr>
              <a:spLocks noChangeShapeType="1"/>
            </p:cNvSpPr>
            <p:nvPr/>
          </p:nvSpPr>
          <p:spPr bwMode="auto">
            <a:xfrm>
              <a:off x="7214235" y="3052334"/>
              <a:ext cx="0" cy="313641"/>
            </a:xfrm>
            <a:prstGeom prst="line">
              <a:avLst/>
            </a:prstGeom>
            <a:noFill/>
            <a:ln w="3810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lIns="91414" tIns="45708" rIns="91414" bIns="45708" anchor="ctr"/>
            <a:lstStyle/>
            <a:p>
              <a:pPr defTabSz="457200" fontAlgn="auto">
                <a:spcBef>
                  <a:spcPts val="0"/>
                </a:spcBef>
                <a:spcAft>
                  <a:spcPts val="0"/>
                </a:spcAft>
              </a:pPr>
              <a:endParaRPr lang="en-GB" dirty="0">
                <a:solidFill>
                  <a:srgbClr val="03497C"/>
                </a:solidFill>
                <a:latin typeface="Arial" panose="020B0604020202020204" pitchFamily="34" charset="0"/>
                <a:ea typeface="+mn-ea"/>
                <a:cs typeface="Arial" panose="020B0604020202020204" pitchFamily="34" charset="0"/>
              </a:endParaRPr>
            </a:p>
          </p:txBody>
        </p:sp>
        <p:sp>
          <p:nvSpPr>
            <p:cNvPr id="49" name="Line 38"/>
            <p:cNvSpPr>
              <a:spLocks noChangeShapeType="1"/>
            </p:cNvSpPr>
            <p:nvPr/>
          </p:nvSpPr>
          <p:spPr bwMode="auto">
            <a:xfrm>
              <a:off x="1678737" y="3052016"/>
              <a:ext cx="0" cy="313641"/>
            </a:xfrm>
            <a:prstGeom prst="line">
              <a:avLst/>
            </a:prstGeom>
            <a:noFill/>
            <a:ln w="3810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lIns="91414" tIns="45708" rIns="91414" bIns="45708" anchor="ctr"/>
            <a:lstStyle/>
            <a:p>
              <a:pPr defTabSz="457200" fontAlgn="auto">
                <a:spcBef>
                  <a:spcPts val="0"/>
                </a:spcBef>
                <a:spcAft>
                  <a:spcPts val="0"/>
                </a:spcAft>
              </a:pPr>
              <a:endParaRPr lang="en-GB" dirty="0">
                <a:solidFill>
                  <a:srgbClr val="03497C"/>
                </a:solidFill>
                <a:latin typeface="Arial" panose="020B0604020202020204" pitchFamily="34" charset="0"/>
                <a:ea typeface="+mn-ea"/>
                <a:cs typeface="Arial" panose="020B0604020202020204" pitchFamily="34" charset="0"/>
              </a:endParaRPr>
            </a:p>
          </p:txBody>
        </p:sp>
      </p:grpSp>
      <p:sp>
        <p:nvSpPr>
          <p:cNvPr id="9" name="Text Box 3"/>
          <p:cNvSpPr txBox="1">
            <a:spLocks noChangeArrowheads="1"/>
          </p:cNvSpPr>
          <p:nvPr/>
        </p:nvSpPr>
        <p:spPr bwMode="auto">
          <a:xfrm>
            <a:off x="2682203" y="1267594"/>
            <a:ext cx="3740530" cy="600334"/>
          </a:xfrm>
          <a:prstGeom prst="rect">
            <a:avLst/>
          </a:prstGeom>
          <a:solidFill>
            <a:schemeClr val="accent6">
              <a:lumMod val="75000"/>
            </a:schemeClr>
          </a:solidFill>
          <a:ln w="38100">
            <a:solidFill>
              <a:schemeClr val="bg2">
                <a:lumMod val="20000"/>
                <a:lumOff val="80000"/>
              </a:schemeClr>
            </a:solidFill>
            <a:miter lim="800000"/>
            <a:headEnd/>
            <a:tailEnd/>
          </a:ln>
        </p:spPr>
        <p:txBody>
          <a:bodyPr wrap="none" lIns="180000" tIns="90000" rIns="180000" bIns="90000">
            <a:spAutoFit/>
          </a:bodyPr>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defTabSz="457200" fontAlgn="auto">
              <a:lnSpc>
                <a:spcPct val="85000"/>
              </a:lnSpc>
              <a:spcBef>
                <a:spcPts val="0"/>
              </a:spcBef>
              <a:spcAft>
                <a:spcPts val="0"/>
              </a:spcAft>
            </a:pPr>
            <a:r>
              <a:rPr lang="en-GB" altLang="en-US" sz="1600" dirty="0">
                <a:solidFill>
                  <a:prstClr val="white"/>
                </a:solidFill>
                <a:latin typeface="Arial" panose="020B0604020202020204" pitchFamily="34" charset="0"/>
                <a:cs typeface="Arial" panose="020B0604020202020204" pitchFamily="34" charset="0"/>
              </a:rPr>
              <a:t>AF with 2 or 3 risk factors*</a:t>
            </a:r>
          </a:p>
          <a:p>
            <a:pPr algn="ctr" defTabSz="457200" fontAlgn="auto">
              <a:lnSpc>
                <a:spcPct val="85000"/>
              </a:lnSpc>
              <a:spcBef>
                <a:spcPts val="0"/>
              </a:spcBef>
              <a:spcAft>
                <a:spcPts val="0"/>
              </a:spcAft>
            </a:pPr>
            <a:r>
              <a:rPr lang="en-GB" altLang="en-US" sz="1600" dirty="0">
                <a:solidFill>
                  <a:prstClr val="white"/>
                </a:solidFill>
                <a:latin typeface="Arial" panose="020B0604020202020204" pitchFamily="34" charset="0"/>
                <a:cs typeface="Arial" panose="020B0604020202020204" pitchFamily="34" charset="0"/>
              </a:rPr>
              <a:t>or stroke, TIA, or systemic embolism </a:t>
            </a:r>
          </a:p>
        </p:txBody>
      </p:sp>
    </p:spTree>
    <p:extLst>
      <p:ext uri="{BB962C8B-B14F-4D97-AF65-F5344CB8AC3E}">
        <p14:creationId xmlns:p14="http://schemas.microsoft.com/office/powerpoint/2010/main" val="237785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1000"/>
                                        <p:tgtEl>
                                          <p:spTgt spid="4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altLang="en-US" dirty="0"/>
              <a:t>INR, international normalized </a:t>
            </a:r>
            <a:r>
              <a:rPr lang="en-GB" altLang="en-US" dirty="0" smtClean="0"/>
              <a:t>ratio; PROBE</a:t>
            </a:r>
            <a:r>
              <a:rPr lang="en-GB" altLang="en-US" dirty="0"/>
              <a:t>, prospective, randomized, open-label with </a:t>
            </a:r>
            <a:endParaRPr lang="en-GB" altLang="en-US" dirty="0" smtClean="0"/>
          </a:p>
          <a:p>
            <a:r>
              <a:rPr lang="en-GB" altLang="en-US" dirty="0" smtClean="0"/>
              <a:t>blinded </a:t>
            </a:r>
            <a:r>
              <a:rPr lang="en-GB" altLang="en-US" dirty="0"/>
              <a:t>endpoint </a:t>
            </a:r>
            <a:r>
              <a:rPr lang="en-GB" altLang="en-US" dirty="0" smtClean="0"/>
              <a:t>evaluation; R, randomization</a:t>
            </a:r>
          </a:p>
          <a:p>
            <a:r>
              <a:rPr lang="en-GB" altLang="en-US" dirty="0" smtClean="0"/>
              <a:t>1. Connolly </a:t>
            </a:r>
            <a:r>
              <a:rPr lang="en-GB" altLang="en-US" dirty="0"/>
              <a:t>SJ et al. N Engl J Med </a:t>
            </a:r>
            <a:r>
              <a:rPr lang="en-GB" altLang="en-US" dirty="0" smtClean="0"/>
              <a:t>2009; </a:t>
            </a:r>
            <a:endParaRPr lang="en-GB" dirty="0"/>
          </a:p>
        </p:txBody>
      </p:sp>
      <p:sp>
        <p:nvSpPr>
          <p:cNvPr id="3" name="Title 2"/>
          <p:cNvSpPr>
            <a:spLocks noGrp="1"/>
          </p:cNvSpPr>
          <p:nvPr>
            <p:ph type="title"/>
          </p:nvPr>
        </p:nvSpPr>
        <p:spPr>
          <a:xfrm>
            <a:off x="323528" y="188641"/>
            <a:ext cx="8546152" cy="720080"/>
          </a:xfrm>
        </p:spPr>
        <p:txBody>
          <a:bodyPr>
            <a:normAutofit fontScale="90000"/>
          </a:bodyPr>
          <a:lstStyle/>
          <a:p>
            <a:r>
              <a:rPr lang="en-GB" dirty="0" smtClean="0"/>
              <a:t>RE-LY</a:t>
            </a:r>
            <a:r>
              <a:rPr lang="en-GB" baseline="30000" dirty="0" smtClean="0"/>
              <a:t>®</a:t>
            </a:r>
            <a:r>
              <a:rPr lang="en-GB" dirty="0" smtClean="0"/>
              <a:t> provides robust data for both doses of dabigatran due to randomization into two treatment arms</a:t>
            </a:r>
            <a:endParaRPr lang="en-GB" dirty="0"/>
          </a:p>
        </p:txBody>
      </p:sp>
      <p:sp>
        <p:nvSpPr>
          <p:cNvPr id="5" name="Text Box 3"/>
          <p:cNvSpPr txBox="1">
            <a:spLocks noChangeArrowheads="1"/>
          </p:cNvSpPr>
          <p:nvPr/>
        </p:nvSpPr>
        <p:spPr bwMode="auto">
          <a:xfrm>
            <a:off x="1859915" y="1439181"/>
            <a:ext cx="5173346" cy="816502"/>
          </a:xfrm>
          <a:prstGeom prst="rect">
            <a:avLst/>
          </a:prstGeom>
          <a:solidFill>
            <a:schemeClr val="accent6">
              <a:lumMod val="75000"/>
            </a:schemeClr>
          </a:solidFill>
          <a:ln w="38100">
            <a:solidFill>
              <a:schemeClr val="bg2">
                <a:lumMod val="20000"/>
                <a:lumOff val="80000"/>
              </a:schemeClr>
            </a:solidFill>
            <a:miter lim="800000"/>
            <a:headEnd/>
            <a:tailEnd/>
          </a:ln>
        </p:spPr>
        <p:txBody>
          <a:bodyPr wrap="square" lIns="180000" tIns="90000" rIns="180000" bIns="90000" anchor="ctr">
            <a:no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lnSpc>
                <a:spcPct val="85000"/>
              </a:lnSpc>
            </a:pPr>
            <a:r>
              <a:rPr lang="en-GB" altLang="en-US" sz="1600" dirty="0">
                <a:solidFill>
                  <a:schemeClr val="bg1"/>
                </a:solidFill>
                <a:latin typeface="Arial" panose="020B0604020202020204" pitchFamily="34" charset="0"/>
                <a:ea typeface="ＭＳ Ｐゴシック" pitchFamily="34" charset="-128"/>
                <a:cs typeface="Arial" panose="020B0604020202020204" pitchFamily="34" charset="0"/>
              </a:rPr>
              <a:t>AF with ≥1 risk factor for stroke</a:t>
            </a:r>
          </a:p>
          <a:p>
            <a:pPr algn="ctr">
              <a:lnSpc>
                <a:spcPct val="85000"/>
              </a:lnSpc>
            </a:pPr>
            <a:r>
              <a:rPr lang="en-GB" altLang="en-US" sz="1600" dirty="0">
                <a:solidFill>
                  <a:schemeClr val="bg1"/>
                </a:solidFill>
                <a:latin typeface="Arial" panose="020B0604020202020204" pitchFamily="34" charset="0"/>
                <a:ea typeface="ＭＳ Ｐゴシック" pitchFamily="34" charset="-128"/>
                <a:cs typeface="Arial" panose="020B0604020202020204" pitchFamily="34" charset="0"/>
              </a:rPr>
              <a:t>Absence of contraindications</a:t>
            </a:r>
          </a:p>
          <a:p>
            <a:pPr algn="ctr">
              <a:lnSpc>
                <a:spcPct val="85000"/>
              </a:lnSpc>
            </a:pPr>
            <a:r>
              <a:rPr lang="en-GB" altLang="en-US" sz="1600" dirty="0">
                <a:solidFill>
                  <a:schemeClr val="bg1"/>
                </a:solidFill>
                <a:latin typeface="Arial" panose="020B0604020202020204" pitchFamily="34" charset="0"/>
                <a:ea typeface="ＭＳ Ｐゴシック" pitchFamily="34" charset="-128"/>
                <a:cs typeface="Arial" panose="020B0604020202020204" pitchFamily="34" charset="0"/>
              </a:rPr>
              <a:t>18</a:t>
            </a:r>
            <a:r>
              <a:rPr lang="en-GB" altLang="en-US" sz="900" dirty="0">
                <a:solidFill>
                  <a:schemeClr val="bg1"/>
                </a:solidFill>
                <a:latin typeface="Arial" panose="020B0604020202020204" pitchFamily="34" charset="0"/>
                <a:ea typeface="ＭＳ Ｐゴシック" pitchFamily="34" charset="-128"/>
                <a:cs typeface="Arial" panose="020B0604020202020204" pitchFamily="34" charset="0"/>
              </a:rPr>
              <a:t> </a:t>
            </a:r>
            <a:r>
              <a:rPr lang="en-GB" altLang="en-US" sz="1600" dirty="0">
                <a:solidFill>
                  <a:schemeClr val="bg1"/>
                </a:solidFill>
                <a:latin typeface="Arial" panose="020B0604020202020204" pitchFamily="34" charset="0"/>
                <a:ea typeface="ＭＳ Ｐゴシック" pitchFamily="34" charset="-128"/>
                <a:cs typeface="Arial" panose="020B0604020202020204" pitchFamily="34" charset="0"/>
              </a:rPr>
              <a:t>113 </a:t>
            </a:r>
            <a:r>
              <a:rPr lang="en-GB" altLang="en-US" sz="1600" dirty="0" smtClean="0">
                <a:solidFill>
                  <a:schemeClr val="bg1"/>
                </a:solidFill>
                <a:latin typeface="Arial" panose="020B0604020202020204" pitchFamily="34" charset="0"/>
                <a:ea typeface="ＭＳ Ｐゴシック" pitchFamily="34" charset="-128"/>
                <a:cs typeface="Arial" panose="020B0604020202020204" pitchFamily="34" charset="0"/>
              </a:rPr>
              <a:t>patients across 951 </a:t>
            </a:r>
            <a:r>
              <a:rPr lang="en-GB" altLang="en-US" sz="1600" dirty="0">
                <a:solidFill>
                  <a:schemeClr val="bg1"/>
                </a:solidFill>
                <a:latin typeface="Arial" panose="020B0604020202020204" pitchFamily="34" charset="0"/>
                <a:ea typeface="ＭＳ Ｐゴシック" pitchFamily="34" charset="-128"/>
                <a:cs typeface="Arial" panose="020B0604020202020204" pitchFamily="34" charset="0"/>
              </a:rPr>
              <a:t>centres in 44 </a:t>
            </a:r>
            <a:r>
              <a:rPr lang="en-GB" altLang="en-US" sz="1600" dirty="0" smtClean="0">
                <a:solidFill>
                  <a:schemeClr val="bg1"/>
                </a:solidFill>
                <a:latin typeface="Arial" panose="020B0604020202020204" pitchFamily="34" charset="0"/>
                <a:ea typeface="ＭＳ Ｐゴシック" pitchFamily="34" charset="-128"/>
                <a:cs typeface="Arial" panose="020B0604020202020204" pitchFamily="34" charset="0"/>
              </a:rPr>
              <a:t>countries</a:t>
            </a:r>
            <a:r>
              <a:rPr lang="en-GB" altLang="en-US" sz="1600" baseline="30000" dirty="0" smtClean="0">
                <a:solidFill>
                  <a:schemeClr val="bg1"/>
                </a:solidFill>
                <a:latin typeface="Arial" panose="020B0604020202020204" pitchFamily="34" charset="0"/>
                <a:ea typeface="ＭＳ Ｐゴシック" pitchFamily="34" charset="-128"/>
                <a:cs typeface="Arial" panose="020B0604020202020204" pitchFamily="34" charset="0"/>
              </a:rPr>
              <a:t>1</a:t>
            </a:r>
            <a:endParaRPr lang="en-GB" altLang="en-US" sz="1600" baseline="30000" dirty="0">
              <a:solidFill>
                <a:schemeClr val="bg1"/>
              </a:solidFill>
              <a:latin typeface="Arial" panose="020B0604020202020204" pitchFamily="34" charset="0"/>
              <a:ea typeface="ＭＳ Ｐゴシック" pitchFamily="34" charset="-128"/>
              <a:cs typeface="Arial" panose="020B0604020202020204" pitchFamily="34" charset="0"/>
            </a:endParaRPr>
          </a:p>
        </p:txBody>
      </p:sp>
      <p:grpSp>
        <p:nvGrpSpPr>
          <p:cNvPr id="8" name="Group 7"/>
          <p:cNvGrpSpPr/>
          <p:nvPr/>
        </p:nvGrpSpPr>
        <p:grpSpPr>
          <a:xfrm>
            <a:off x="546735" y="3375772"/>
            <a:ext cx="7813138" cy="655344"/>
            <a:chOff x="546735" y="3373596"/>
            <a:chExt cx="7813138" cy="655344"/>
          </a:xfrm>
        </p:grpSpPr>
        <p:sp>
          <p:nvSpPr>
            <p:cNvPr id="9" name="Text Box 13"/>
            <p:cNvSpPr txBox="1">
              <a:spLocks noChangeArrowheads="1"/>
            </p:cNvSpPr>
            <p:nvPr/>
          </p:nvSpPr>
          <p:spPr bwMode="auto">
            <a:xfrm>
              <a:off x="3316923" y="3373596"/>
              <a:ext cx="2268000" cy="655344"/>
            </a:xfrm>
            <a:prstGeom prst="rect">
              <a:avLst/>
            </a:prstGeom>
            <a:solidFill>
              <a:srgbClr val="0084CB"/>
            </a:solidFill>
            <a:ln w="38100">
              <a:solidFill>
                <a:schemeClr val="bg2">
                  <a:lumMod val="20000"/>
                  <a:lumOff val="80000"/>
                </a:schemeClr>
              </a:solidFill>
              <a:miter lim="800000"/>
              <a:headEnd/>
              <a:tailEnd/>
            </a:ln>
            <a:extLst/>
          </p:spPr>
          <p:txBody>
            <a:bodyPr lIns="36000" rIns="36000" anchor="ctr" anchorCtr="1"/>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a:defRPr/>
              </a:pPr>
              <a:r>
                <a:rPr lang="en-US" sz="1600" dirty="0">
                  <a:latin typeface="Arial" panose="020B0604020202020204" pitchFamily="34" charset="0"/>
                  <a:ea typeface="ＭＳ Ｐゴシック" charset="-128"/>
                  <a:cs typeface="Arial" panose="020B0604020202020204" pitchFamily="34" charset="0"/>
                </a:rPr>
                <a:t>Dabigatran 110 mg BID</a:t>
              </a:r>
            </a:p>
            <a:p>
              <a:pPr algn="ctr">
                <a:defRPr/>
              </a:pPr>
              <a:r>
                <a:rPr lang="en-US" sz="1600" dirty="0" smtClean="0">
                  <a:latin typeface="Arial" panose="020B0604020202020204" pitchFamily="34" charset="0"/>
                  <a:ea typeface="ＭＳ Ｐゴシック" charset="-128"/>
                  <a:cs typeface="Arial" panose="020B0604020202020204" pitchFamily="34" charset="0"/>
                </a:rPr>
                <a:t>N=6015</a:t>
              </a:r>
              <a:endParaRPr lang="en-US" sz="1600" dirty="0">
                <a:latin typeface="Arial" panose="020B0604020202020204" pitchFamily="34" charset="0"/>
                <a:ea typeface="ＭＳ Ｐゴシック" charset="-128"/>
                <a:cs typeface="Arial" panose="020B0604020202020204" pitchFamily="34" charset="0"/>
              </a:endParaRPr>
            </a:p>
          </p:txBody>
        </p:sp>
        <p:sp>
          <p:nvSpPr>
            <p:cNvPr id="10" name="Text Box 14"/>
            <p:cNvSpPr txBox="1">
              <a:spLocks noChangeArrowheads="1"/>
            </p:cNvSpPr>
            <p:nvPr/>
          </p:nvSpPr>
          <p:spPr bwMode="auto">
            <a:xfrm>
              <a:off x="6091873" y="3373596"/>
              <a:ext cx="2268000" cy="655344"/>
            </a:xfrm>
            <a:prstGeom prst="rect">
              <a:avLst/>
            </a:prstGeom>
            <a:ln w="38100">
              <a:solidFill>
                <a:schemeClr val="bg2">
                  <a:lumMod val="20000"/>
                  <a:lumOff val="8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fontAlgn="auto">
                <a:spcBef>
                  <a:spcPts val="0"/>
                </a:spcBef>
                <a:spcAft>
                  <a:spcPts val="0"/>
                </a:spcAft>
                <a:defRPr/>
              </a:pPr>
              <a:r>
                <a:rPr lang="sv-SE" altLang="en-US" sz="1600" dirty="0" smtClean="0">
                  <a:latin typeface="Arial" panose="020B0604020202020204" pitchFamily="34" charset="0"/>
                  <a:cs typeface="Arial" panose="020B0604020202020204" pitchFamily="34" charset="0"/>
                </a:rPr>
                <a:t>Warfarin </a:t>
              </a:r>
              <a:r>
                <a:rPr lang="sv-SE" altLang="en-US" sz="1400" dirty="0" smtClean="0">
                  <a:latin typeface="Arial" panose="020B0604020202020204" pitchFamily="34" charset="0"/>
                  <a:cs typeface="Arial" panose="020B0604020202020204" pitchFamily="34" charset="0"/>
                </a:rPr>
                <a:t>(</a:t>
              </a:r>
              <a:r>
                <a:rPr lang="sv-SE" altLang="en-US" sz="1400" dirty="0">
                  <a:latin typeface="Arial" panose="020B0604020202020204" pitchFamily="34" charset="0"/>
                  <a:cs typeface="Arial" panose="020B0604020202020204" pitchFamily="34" charset="0"/>
                </a:rPr>
                <a:t>INR 2.0–3.0</a:t>
              </a:r>
              <a:r>
                <a:rPr lang="sv-SE" altLang="en-US" sz="1400" dirty="0" smtClean="0">
                  <a:latin typeface="Arial" panose="020B0604020202020204" pitchFamily="34" charset="0"/>
                  <a:cs typeface="Arial" panose="020B0604020202020204" pitchFamily="34" charset="0"/>
                </a:rPr>
                <a:t>)</a:t>
              </a:r>
            </a:p>
            <a:p>
              <a:pPr algn="ctr" fontAlgn="auto">
                <a:spcBef>
                  <a:spcPts val="0"/>
                </a:spcBef>
                <a:spcAft>
                  <a:spcPts val="0"/>
                </a:spcAft>
                <a:defRPr/>
              </a:pPr>
              <a:r>
                <a:rPr lang="en-CA" altLang="en-US" sz="1600" dirty="0" smtClean="0">
                  <a:latin typeface="Arial" panose="020B0604020202020204" pitchFamily="34" charset="0"/>
                  <a:cs typeface="Arial" panose="020B0604020202020204" pitchFamily="34" charset="0"/>
                </a:rPr>
                <a:t>N=6022</a:t>
              </a:r>
              <a:endParaRPr lang="en-CA" altLang="en-US" sz="1600" dirty="0">
                <a:latin typeface="Arial" panose="020B0604020202020204" pitchFamily="34" charset="0"/>
                <a:cs typeface="Arial" panose="020B0604020202020204" pitchFamily="34" charset="0"/>
              </a:endParaRPr>
            </a:p>
          </p:txBody>
        </p:sp>
        <p:sp>
          <p:nvSpPr>
            <p:cNvPr id="17" name="Text Box 13"/>
            <p:cNvSpPr txBox="1">
              <a:spLocks noChangeArrowheads="1"/>
            </p:cNvSpPr>
            <p:nvPr/>
          </p:nvSpPr>
          <p:spPr bwMode="auto">
            <a:xfrm>
              <a:off x="546735" y="3373596"/>
              <a:ext cx="2268000" cy="655344"/>
            </a:xfrm>
            <a:prstGeom prst="rect">
              <a:avLst/>
            </a:prstGeom>
            <a:solidFill>
              <a:srgbClr val="007370"/>
            </a:solidFill>
            <a:ln w="38100">
              <a:solidFill>
                <a:schemeClr val="bg2">
                  <a:lumMod val="20000"/>
                  <a:lumOff val="80000"/>
                </a:schemeClr>
              </a:solidFill>
            </a:ln>
            <a:extLst/>
          </p:spPr>
          <p:style>
            <a:lnRef idx="2">
              <a:schemeClr val="dk1">
                <a:shade val="50000"/>
              </a:schemeClr>
            </a:lnRef>
            <a:fillRef idx="1">
              <a:schemeClr val="dk1"/>
            </a:fillRef>
            <a:effectRef idx="0">
              <a:schemeClr val="dk1"/>
            </a:effectRef>
            <a:fontRef idx="minor">
              <a:schemeClr val="lt1"/>
            </a:fontRef>
          </p:style>
          <p:txBody>
            <a:bodyPr lIns="36000" rIns="36000" anchor="ctr" anchorCtr="1"/>
            <a:lstStyle>
              <a:lvl1pPr eaLnBrk="0" hangingPunct="0">
                <a:defRPr>
                  <a:solidFill>
                    <a:schemeClr val="bg1"/>
                  </a:solidFill>
                  <a:latin typeface="Tahoma" pitchFamily="34" charset="0"/>
                  <a:ea typeface="ＭＳ Ｐゴシック" pitchFamily="34" charset="-128"/>
                </a:defRPr>
              </a:lvl1pPr>
              <a:lvl2pPr marL="742950" indent="-285750" eaLnBrk="0" hangingPunct="0">
                <a:defRPr>
                  <a:solidFill>
                    <a:schemeClr val="bg1"/>
                  </a:solidFill>
                  <a:latin typeface="Tahoma" pitchFamily="34" charset="0"/>
                  <a:ea typeface="ＭＳ Ｐゴシック" pitchFamily="34" charset="-128"/>
                </a:defRPr>
              </a:lvl2pPr>
              <a:lvl3pPr marL="1143000" indent="-228600" eaLnBrk="0" hangingPunct="0">
                <a:defRPr>
                  <a:solidFill>
                    <a:schemeClr val="bg1"/>
                  </a:solidFill>
                  <a:latin typeface="Tahoma" pitchFamily="34" charset="0"/>
                  <a:ea typeface="ＭＳ Ｐゴシック" pitchFamily="34" charset="-128"/>
                </a:defRPr>
              </a:lvl3pPr>
              <a:lvl4pPr marL="1600200" indent="-228600" eaLnBrk="0" hangingPunct="0">
                <a:defRPr>
                  <a:solidFill>
                    <a:schemeClr val="bg1"/>
                  </a:solidFill>
                  <a:latin typeface="Tahoma" pitchFamily="34" charset="0"/>
                  <a:ea typeface="ＭＳ Ｐゴシック" pitchFamily="34" charset="-128"/>
                </a:defRPr>
              </a:lvl4pPr>
              <a:lvl5pPr marL="2057400" indent="-228600" eaLnBrk="0" hangingPunct="0">
                <a:defRPr>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a:solidFill>
                    <a:schemeClr val="bg1"/>
                  </a:solidFill>
                  <a:latin typeface="Tahoma" pitchFamily="34" charset="0"/>
                  <a:ea typeface="ＭＳ Ｐゴシック" pitchFamily="34" charset="-128"/>
                </a:defRPr>
              </a:lvl9pPr>
            </a:lstStyle>
            <a:p>
              <a:pPr algn="ctr">
                <a:defRPr/>
              </a:pPr>
              <a:r>
                <a:rPr lang="en-US" sz="1600" dirty="0">
                  <a:latin typeface="Arial" panose="020B0604020202020204" pitchFamily="34" charset="0"/>
                  <a:ea typeface="ＭＳ Ｐゴシック" charset="-128"/>
                  <a:cs typeface="Arial" panose="020B0604020202020204" pitchFamily="34" charset="0"/>
                </a:rPr>
                <a:t>Dabigatran 150 mg BID</a:t>
              </a:r>
            </a:p>
            <a:p>
              <a:pPr algn="ctr">
                <a:defRPr/>
              </a:pPr>
              <a:r>
                <a:rPr lang="en-US" sz="1600" dirty="0" smtClean="0">
                  <a:latin typeface="Arial" panose="020B0604020202020204" pitchFamily="34" charset="0"/>
                  <a:ea typeface="ＭＳ Ｐゴシック" charset="-128"/>
                  <a:cs typeface="Arial" panose="020B0604020202020204" pitchFamily="34" charset="0"/>
                </a:rPr>
                <a:t>N=6076</a:t>
              </a:r>
              <a:endParaRPr lang="en-US" sz="1600" dirty="0">
                <a:latin typeface="Arial" panose="020B0604020202020204" pitchFamily="34" charset="0"/>
                <a:ea typeface="ＭＳ Ｐゴシック" charset="-128"/>
                <a:cs typeface="Arial" panose="020B0604020202020204" pitchFamily="34" charset="0"/>
              </a:endParaRPr>
            </a:p>
          </p:txBody>
        </p:sp>
      </p:grpSp>
      <p:grpSp>
        <p:nvGrpSpPr>
          <p:cNvPr id="12" name="Group 11"/>
          <p:cNvGrpSpPr/>
          <p:nvPr/>
        </p:nvGrpSpPr>
        <p:grpSpPr>
          <a:xfrm>
            <a:off x="477838" y="4435717"/>
            <a:ext cx="7967662" cy="1004251"/>
            <a:chOff x="477838" y="4533900"/>
            <a:chExt cx="7967662" cy="1004251"/>
          </a:xfrm>
        </p:grpSpPr>
        <p:sp>
          <p:nvSpPr>
            <p:cNvPr id="18" name="TextBox 21"/>
            <p:cNvSpPr txBox="1">
              <a:spLocks noChangeArrowheads="1"/>
            </p:cNvSpPr>
            <p:nvPr/>
          </p:nvSpPr>
          <p:spPr bwMode="auto">
            <a:xfrm>
              <a:off x="561975" y="4533900"/>
              <a:ext cx="7781926" cy="450393"/>
            </a:xfrm>
            <a:prstGeom prst="rect">
              <a:avLst/>
            </a:prstGeom>
            <a:solidFill>
              <a:schemeClr val="tx1"/>
            </a:solidFill>
            <a:ln w="38100">
              <a:solidFill>
                <a:schemeClr val="bg2">
                  <a:lumMod val="20000"/>
                  <a:lumOff val="80000"/>
                </a:schemeClr>
              </a:solidFill>
            </a:ln>
            <a:extLst/>
          </p:spPr>
          <p:txBody>
            <a:bodyPr wrap="square" lIns="0" anchor="ctr">
              <a:no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altLang="en-US" sz="1600" b="1" dirty="0">
                  <a:solidFill>
                    <a:schemeClr val="bg1"/>
                  </a:solidFill>
                  <a:latin typeface="Arial" panose="020B0604020202020204" pitchFamily="34" charset="0"/>
                  <a:cs typeface="Arial" panose="020B0604020202020204" pitchFamily="34" charset="0"/>
                </a:rPr>
                <a:t>Primary endpoint: </a:t>
              </a:r>
              <a:r>
                <a:rPr lang="en-GB" altLang="en-US" sz="1600" b="1" dirty="0" smtClean="0">
                  <a:solidFill>
                    <a:schemeClr val="bg1"/>
                  </a:solidFill>
                  <a:latin typeface="Arial" panose="020B0604020202020204" pitchFamily="34" charset="0"/>
                  <a:cs typeface="Arial" panose="020B0604020202020204" pitchFamily="34" charset="0"/>
                </a:rPr>
                <a:t>stroke/SE</a:t>
              </a:r>
              <a:endParaRPr lang="en-GB" altLang="en-US" sz="1600" b="1"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477838" y="4935720"/>
              <a:ext cx="7967662" cy="60243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The RE-LY</a:t>
              </a:r>
              <a:r>
                <a:rPr lang="en-GB" sz="1600" baseline="30000" dirty="0" smtClean="0">
                  <a:solidFill>
                    <a:schemeClr val="tx1"/>
                  </a:solidFill>
                  <a:latin typeface="Arial" panose="020B0604020202020204" pitchFamily="34" charset="0"/>
                  <a:cs typeface="Arial" panose="020B0604020202020204" pitchFamily="34" charset="0"/>
                </a:rPr>
                <a:t>®</a:t>
              </a:r>
              <a:r>
                <a:rPr lang="en-GB" sz="1600" dirty="0" smtClean="0">
                  <a:solidFill>
                    <a:schemeClr val="tx1"/>
                  </a:solidFill>
                  <a:latin typeface="Arial" panose="020B0604020202020204" pitchFamily="34" charset="0"/>
                  <a:cs typeface="Arial" panose="020B0604020202020204" pitchFamily="34" charset="0"/>
                </a:rPr>
                <a:t> study followed a PROBE design with blind dosing of dabigatran</a:t>
              </a:r>
              <a:endParaRPr lang="en-GB" sz="1600" dirty="0">
                <a:solidFill>
                  <a:schemeClr val="tx1"/>
                </a:solidFill>
                <a:latin typeface="Arial" panose="020B0604020202020204" pitchFamily="34" charset="0"/>
                <a:cs typeface="Arial" panose="020B0604020202020204" pitchFamily="34" charset="0"/>
              </a:endParaRPr>
            </a:p>
          </p:txBody>
        </p:sp>
      </p:grp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8440" y="5706598"/>
            <a:ext cx="2177201" cy="1185955"/>
          </a:xfrm>
          <a:prstGeom prst="rect">
            <a:avLst/>
          </a:prstGeom>
        </p:spPr>
      </p:pic>
      <p:grpSp>
        <p:nvGrpSpPr>
          <p:cNvPr id="4" name="Group 3"/>
          <p:cNvGrpSpPr/>
          <p:nvPr/>
        </p:nvGrpSpPr>
        <p:grpSpPr>
          <a:xfrm>
            <a:off x="1663497" y="2272765"/>
            <a:ext cx="5568739" cy="1095386"/>
            <a:chOff x="1663497" y="2270589"/>
            <a:chExt cx="5568739" cy="1095386"/>
          </a:xfrm>
        </p:grpSpPr>
        <p:sp>
          <p:nvSpPr>
            <p:cNvPr id="27" name="Line 38"/>
            <p:cNvSpPr>
              <a:spLocks noChangeShapeType="1"/>
            </p:cNvSpPr>
            <p:nvPr/>
          </p:nvSpPr>
          <p:spPr bwMode="auto">
            <a:xfrm>
              <a:off x="4446587" y="2270589"/>
              <a:ext cx="0" cy="779316"/>
            </a:xfrm>
            <a:prstGeom prst="line">
              <a:avLst/>
            </a:prstGeom>
            <a:noFill/>
            <a:ln w="38100">
              <a:solidFill>
                <a:schemeClr val="accent6">
                  <a:lumMod val="75000"/>
                </a:schemeClr>
              </a:solidFill>
              <a:round/>
              <a:headEnd/>
              <a:tailEnd type="none" w="lg" len="med"/>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sp>
          <p:nvSpPr>
            <p:cNvPr id="20" name="Oval 22"/>
            <p:cNvSpPr>
              <a:spLocks noChangeArrowheads="1"/>
            </p:cNvSpPr>
            <p:nvPr/>
          </p:nvSpPr>
          <p:spPr bwMode="auto">
            <a:xfrm>
              <a:off x="4162128" y="2375117"/>
              <a:ext cx="576241" cy="549938"/>
            </a:xfrm>
            <a:prstGeom prst="ellipse">
              <a:avLst/>
            </a:prstGeom>
            <a:solidFill>
              <a:schemeClr val="tx1"/>
            </a:solidFill>
            <a:ln w="38100" algn="ctr">
              <a:solidFill>
                <a:schemeClr val="accent6">
                  <a:lumMod val="75000"/>
                </a:schemeClr>
              </a:solidFill>
              <a:round/>
              <a:headEnd/>
              <a:tailEnd type="none" w="lg" len="sm"/>
            </a:ln>
            <a:extLst/>
          </p:spPr>
          <p:txBody>
            <a:bodyPr wrap="none" lIns="91414" tIns="45708" rIns="91414" bIns="4570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nSpc>
                  <a:spcPct val="85000"/>
                </a:lnSpc>
              </a:pPr>
              <a:endParaRPr lang="en-GB" altLang="en-US"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19" name="Text Box 5"/>
            <p:cNvSpPr txBox="1">
              <a:spLocks noChangeArrowheads="1"/>
            </p:cNvSpPr>
            <p:nvPr/>
          </p:nvSpPr>
          <p:spPr bwMode="auto">
            <a:xfrm>
              <a:off x="4320872" y="2451001"/>
              <a:ext cx="260340" cy="43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r>
                <a:rPr lang="en-US" altLang="en-US" sz="2800" b="1" dirty="0">
                  <a:solidFill>
                    <a:schemeClr val="bg1"/>
                  </a:solidFill>
                  <a:latin typeface="Arial" panose="020B0604020202020204" pitchFamily="34" charset="0"/>
                  <a:ea typeface="ＭＳ Ｐゴシック" pitchFamily="34" charset="-128"/>
                  <a:cs typeface="Arial" panose="020B0604020202020204" pitchFamily="34" charset="0"/>
                </a:rPr>
                <a:t>R</a:t>
              </a:r>
              <a:endParaRPr lang="en-CA" altLang="en-US" sz="28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15" name="Line 43"/>
            <p:cNvSpPr>
              <a:spLocks noChangeShapeType="1"/>
            </p:cNvSpPr>
            <p:nvPr/>
          </p:nvSpPr>
          <p:spPr bwMode="auto">
            <a:xfrm>
              <a:off x="1663497" y="3044714"/>
              <a:ext cx="5568739" cy="0"/>
            </a:xfrm>
            <a:prstGeom prst="line">
              <a:avLst/>
            </a:prstGeom>
            <a:noFill/>
            <a:ln w="38100">
              <a:solidFill>
                <a:schemeClr val="accent6">
                  <a:lumMod val="75000"/>
                </a:schemeClr>
              </a:solidFill>
              <a:round/>
              <a:headEnd/>
              <a:tailEnd type="none" w="lg" len="sm"/>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sp>
          <p:nvSpPr>
            <p:cNvPr id="28" name="Line 38"/>
            <p:cNvSpPr>
              <a:spLocks noChangeShapeType="1"/>
            </p:cNvSpPr>
            <p:nvPr/>
          </p:nvSpPr>
          <p:spPr bwMode="auto">
            <a:xfrm>
              <a:off x="4446587" y="3052334"/>
              <a:ext cx="0" cy="313641"/>
            </a:xfrm>
            <a:prstGeom prst="line">
              <a:avLst/>
            </a:prstGeom>
            <a:noFill/>
            <a:ln w="3810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sp>
          <p:nvSpPr>
            <p:cNvPr id="29" name="Line 38"/>
            <p:cNvSpPr>
              <a:spLocks noChangeShapeType="1"/>
            </p:cNvSpPr>
            <p:nvPr/>
          </p:nvSpPr>
          <p:spPr bwMode="auto">
            <a:xfrm>
              <a:off x="7214235" y="3052334"/>
              <a:ext cx="0" cy="313641"/>
            </a:xfrm>
            <a:prstGeom prst="line">
              <a:avLst/>
            </a:prstGeom>
            <a:noFill/>
            <a:ln w="3810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sp>
          <p:nvSpPr>
            <p:cNvPr id="30" name="Line 38"/>
            <p:cNvSpPr>
              <a:spLocks noChangeShapeType="1"/>
            </p:cNvSpPr>
            <p:nvPr/>
          </p:nvSpPr>
          <p:spPr bwMode="auto">
            <a:xfrm>
              <a:off x="1678737" y="3052016"/>
              <a:ext cx="0" cy="313641"/>
            </a:xfrm>
            <a:prstGeom prst="line">
              <a:avLst/>
            </a:prstGeom>
            <a:noFill/>
            <a:ln w="3810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grpSp>
      <p:grpSp>
        <p:nvGrpSpPr>
          <p:cNvPr id="11" name="Group 10"/>
          <p:cNvGrpSpPr/>
          <p:nvPr/>
        </p:nvGrpSpPr>
        <p:grpSpPr>
          <a:xfrm>
            <a:off x="561975" y="4022567"/>
            <a:ext cx="7797899" cy="398414"/>
            <a:chOff x="561975" y="4020391"/>
            <a:chExt cx="7797899" cy="398414"/>
          </a:xfrm>
        </p:grpSpPr>
        <p:sp>
          <p:nvSpPr>
            <p:cNvPr id="34" name="Line 43"/>
            <p:cNvSpPr>
              <a:spLocks noChangeShapeType="1"/>
            </p:cNvSpPr>
            <p:nvPr/>
          </p:nvSpPr>
          <p:spPr bwMode="auto">
            <a:xfrm>
              <a:off x="6091874" y="4253594"/>
              <a:ext cx="2268000" cy="0"/>
            </a:xfrm>
            <a:prstGeom prst="line">
              <a:avLst/>
            </a:prstGeom>
            <a:noFill/>
            <a:ln w="38100">
              <a:solidFill>
                <a:schemeClr val="tx1"/>
              </a:solidFill>
              <a:round/>
              <a:headEnd/>
              <a:tailEnd type="none" w="lg" len="sm"/>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grpSp>
          <p:nvGrpSpPr>
            <p:cNvPr id="6" name="Group 24"/>
            <p:cNvGrpSpPr>
              <a:grpSpLocks/>
            </p:cNvGrpSpPr>
            <p:nvPr/>
          </p:nvGrpSpPr>
          <p:grpSpPr bwMode="auto">
            <a:xfrm>
              <a:off x="2355621" y="4020391"/>
              <a:ext cx="2311312" cy="212097"/>
              <a:chOff x="1426" y="2151"/>
              <a:chExt cx="1456" cy="140"/>
            </a:xfrm>
          </p:grpSpPr>
          <p:sp>
            <p:nvSpPr>
              <p:cNvPr id="21" name="Line 9"/>
              <p:cNvSpPr>
                <a:spLocks noChangeShapeType="1"/>
              </p:cNvSpPr>
              <p:nvPr/>
            </p:nvSpPr>
            <p:spPr bwMode="auto">
              <a:xfrm>
                <a:off x="1426" y="2151"/>
                <a:ext cx="0" cy="132"/>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latin typeface="Arial" panose="020B0604020202020204" pitchFamily="34" charset="0"/>
                  <a:cs typeface="Arial" panose="020B0604020202020204" pitchFamily="34" charset="0"/>
                </a:endParaRPr>
              </a:p>
            </p:txBody>
          </p:sp>
          <p:sp>
            <p:nvSpPr>
              <p:cNvPr id="22" name="Line 10"/>
              <p:cNvSpPr>
                <a:spLocks noChangeShapeType="1"/>
              </p:cNvSpPr>
              <p:nvPr/>
            </p:nvSpPr>
            <p:spPr bwMode="auto">
              <a:xfrm>
                <a:off x="2882" y="2159"/>
                <a:ext cx="0" cy="132"/>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latin typeface="Arial" panose="020B0604020202020204" pitchFamily="34" charset="0"/>
                  <a:cs typeface="Arial" panose="020B0604020202020204" pitchFamily="34" charset="0"/>
                </a:endParaRPr>
              </a:p>
            </p:txBody>
          </p:sp>
        </p:grpSp>
        <p:sp>
          <p:nvSpPr>
            <p:cNvPr id="7" name="Line 11"/>
            <p:cNvSpPr>
              <a:spLocks noChangeShapeType="1"/>
            </p:cNvSpPr>
            <p:nvPr/>
          </p:nvSpPr>
          <p:spPr bwMode="auto">
            <a:xfrm>
              <a:off x="6968721" y="4020391"/>
              <a:ext cx="0" cy="199978"/>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latin typeface="Arial" panose="020B0604020202020204" pitchFamily="34" charset="0"/>
                <a:cs typeface="Arial" panose="020B0604020202020204" pitchFamily="34" charset="0"/>
              </a:endParaRPr>
            </a:p>
          </p:txBody>
        </p:sp>
        <p:sp>
          <p:nvSpPr>
            <p:cNvPr id="24" name="Rectangle 16"/>
            <p:cNvSpPr>
              <a:spLocks noChangeArrowheads="1"/>
            </p:cNvSpPr>
            <p:nvPr/>
          </p:nvSpPr>
          <p:spPr bwMode="auto">
            <a:xfrm>
              <a:off x="6845330" y="4096431"/>
              <a:ext cx="774670" cy="314325"/>
            </a:xfrm>
            <a:prstGeom prst="rect">
              <a:avLst/>
            </a:prstGeom>
            <a:solidFill>
              <a:schemeClr val="bg1"/>
            </a:solidFill>
            <a:ln w="6350" algn="ctr">
              <a:noFill/>
              <a:round/>
              <a:headEnd/>
              <a:tailEnd/>
            </a:ln>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altLang="en-US" sz="1600" b="1" dirty="0">
                  <a:latin typeface="Arial" panose="020B0604020202020204" pitchFamily="34" charset="0"/>
                  <a:cs typeface="Arial" panose="020B0604020202020204" pitchFamily="34" charset="0"/>
                </a:rPr>
                <a:t>Open</a:t>
              </a:r>
            </a:p>
          </p:txBody>
        </p:sp>
        <p:sp>
          <p:nvSpPr>
            <p:cNvPr id="31" name="Line 43"/>
            <p:cNvSpPr>
              <a:spLocks noChangeShapeType="1"/>
            </p:cNvSpPr>
            <p:nvPr/>
          </p:nvSpPr>
          <p:spPr bwMode="auto">
            <a:xfrm>
              <a:off x="561975" y="4253594"/>
              <a:ext cx="5002213" cy="0"/>
            </a:xfrm>
            <a:prstGeom prst="line">
              <a:avLst/>
            </a:prstGeom>
            <a:noFill/>
            <a:ln w="38100">
              <a:solidFill>
                <a:schemeClr val="tx1"/>
              </a:solidFill>
              <a:round/>
              <a:headEnd/>
              <a:tailEnd type="none" w="lg" len="sm"/>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sp>
          <p:nvSpPr>
            <p:cNvPr id="23" name="Rectangle 30"/>
            <p:cNvSpPr>
              <a:spLocks noChangeArrowheads="1"/>
            </p:cNvSpPr>
            <p:nvPr/>
          </p:nvSpPr>
          <p:spPr bwMode="auto">
            <a:xfrm>
              <a:off x="2328228" y="4104480"/>
              <a:ext cx="1451292" cy="314325"/>
            </a:xfrm>
            <a:prstGeom prst="rect">
              <a:avLst/>
            </a:prstGeom>
            <a:solidFill>
              <a:schemeClr val="bg1"/>
            </a:solidFill>
            <a:ln w="6350" algn="ctr">
              <a:noFill/>
              <a:round/>
              <a:headEnd/>
              <a:tailEnd/>
            </a:ln>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altLang="en-US" sz="1600" b="1" dirty="0" smtClean="0">
                  <a:latin typeface="Arial" panose="020B0604020202020204" pitchFamily="34" charset="0"/>
                  <a:cs typeface="Arial" panose="020B0604020202020204" pitchFamily="34" charset="0"/>
                </a:rPr>
                <a:t>Blind dosing</a:t>
              </a:r>
              <a:endParaRPr lang="en-GB" altLang="en-US" sz="1600" b="1" dirty="0">
                <a:latin typeface="Arial" panose="020B0604020202020204" pitchFamily="34" charset="0"/>
                <a:cs typeface="Arial" panose="020B0604020202020204" pitchFamily="34" charset="0"/>
              </a:endParaRPr>
            </a:p>
          </p:txBody>
        </p:sp>
        <p:sp>
          <p:nvSpPr>
            <p:cNvPr id="32" name="Line 38"/>
            <p:cNvSpPr>
              <a:spLocks noChangeShapeType="1"/>
            </p:cNvSpPr>
            <p:nvPr/>
          </p:nvSpPr>
          <p:spPr bwMode="auto">
            <a:xfrm>
              <a:off x="561975" y="4107679"/>
              <a:ext cx="0" cy="156821"/>
            </a:xfrm>
            <a:prstGeom prst="line">
              <a:avLst/>
            </a:prstGeom>
            <a:noFill/>
            <a:ln w="38100">
              <a:solidFill>
                <a:schemeClr val="tx1"/>
              </a:solidFill>
              <a:round/>
              <a:headEnd/>
              <a:tailEnd type="none" w="lg" len="med"/>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sp>
          <p:nvSpPr>
            <p:cNvPr id="33" name="Line 38"/>
            <p:cNvSpPr>
              <a:spLocks noChangeShapeType="1"/>
            </p:cNvSpPr>
            <p:nvPr/>
          </p:nvSpPr>
          <p:spPr bwMode="auto">
            <a:xfrm>
              <a:off x="5556568" y="4107679"/>
              <a:ext cx="0" cy="156821"/>
            </a:xfrm>
            <a:prstGeom prst="line">
              <a:avLst/>
            </a:prstGeom>
            <a:noFill/>
            <a:ln w="38100">
              <a:solidFill>
                <a:schemeClr val="tx1"/>
              </a:solidFill>
              <a:round/>
              <a:headEnd/>
              <a:tailEnd type="none" w="lg" len="med"/>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sp>
          <p:nvSpPr>
            <p:cNvPr id="35" name="Line 38"/>
            <p:cNvSpPr>
              <a:spLocks noChangeShapeType="1"/>
            </p:cNvSpPr>
            <p:nvPr/>
          </p:nvSpPr>
          <p:spPr bwMode="auto">
            <a:xfrm>
              <a:off x="6101081" y="4107679"/>
              <a:ext cx="0" cy="156821"/>
            </a:xfrm>
            <a:prstGeom prst="line">
              <a:avLst/>
            </a:prstGeom>
            <a:noFill/>
            <a:ln w="38100">
              <a:solidFill>
                <a:schemeClr val="tx1"/>
              </a:solidFill>
              <a:round/>
              <a:headEnd/>
              <a:tailEnd type="none" w="lg" len="med"/>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sp>
          <p:nvSpPr>
            <p:cNvPr id="36" name="Line 38"/>
            <p:cNvSpPr>
              <a:spLocks noChangeShapeType="1"/>
            </p:cNvSpPr>
            <p:nvPr/>
          </p:nvSpPr>
          <p:spPr bwMode="auto">
            <a:xfrm>
              <a:off x="8343901" y="4107679"/>
              <a:ext cx="0" cy="156821"/>
            </a:xfrm>
            <a:prstGeom prst="line">
              <a:avLst/>
            </a:prstGeom>
            <a:noFill/>
            <a:ln w="38100">
              <a:solidFill>
                <a:schemeClr val="tx1"/>
              </a:solidFill>
              <a:round/>
              <a:headEnd/>
              <a:tailEnd type="none" w="lg" len="med"/>
            </a:ln>
            <a:extLst>
              <a:ext uri="{909E8E84-426E-40DD-AFC4-6F175D3DCCD1}">
                <a14:hiddenFill xmlns:a14="http://schemas.microsoft.com/office/drawing/2010/main">
                  <a:noFill/>
                </a14:hiddenFill>
              </a:ext>
            </a:extLst>
          </p:spPr>
          <p:txBody>
            <a:bodyPr lIns="91414" tIns="45708" rIns="91414" bIns="45708" anchor="ctr"/>
            <a:lstStyle/>
            <a:p>
              <a:endParaRPr lang="en-GB" dirty="0">
                <a:latin typeface="Arial" panose="020B0604020202020204" pitchFamily="34" charset="0"/>
                <a:cs typeface="Arial" panose="020B0604020202020204" pitchFamily="34" charset="0"/>
              </a:endParaRPr>
            </a:p>
          </p:txBody>
        </p:sp>
      </p:grpSp>
      <p:sp>
        <p:nvSpPr>
          <p:cNvPr id="38" name="TextBox 21"/>
          <p:cNvSpPr txBox="1">
            <a:spLocks noChangeArrowheads="1"/>
          </p:cNvSpPr>
          <p:nvPr/>
        </p:nvSpPr>
        <p:spPr bwMode="auto">
          <a:xfrm>
            <a:off x="576146" y="5364326"/>
            <a:ext cx="7781926" cy="450393"/>
          </a:xfrm>
          <a:prstGeom prst="rect">
            <a:avLst/>
          </a:prstGeom>
          <a:solidFill>
            <a:schemeClr val="tx1"/>
          </a:solidFill>
          <a:ln w="38100">
            <a:solidFill>
              <a:schemeClr val="bg2">
                <a:lumMod val="20000"/>
                <a:lumOff val="80000"/>
              </a:schemeClr>
            </a:solidFill>
          </a:ln>
          <a:extLst/>
        </p:spPr>
        <p:txBody>
          <a:bodyPr wrap="square" lIns="0" anchor="ctr">
            <a:no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altLang="en-US" sz="1600" b="1" dirty="0" smtClean="0">
                <a:solidFill>
                  <a:schemeClr val="bg1"/>
                </a:solidFill>
                <a:latin typeface="Arial" panose="020B0604020202020204" pitchFamily="34" charset="0"/>
                <a:cs typeface="Arial" panose="020B0604020202020204" pitchFamily="34" charset="0"/>
              </a:rPr>
              <a:t>Both doses of Dabigatran were fully randomized in RE-LY study</a:t>
            </a:r>
            <a:endParaRPr lang="en-GB" alt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14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sz="quarter" idx="14"/>
          </p:nvPr>
        </p:nvSpPr>
        <p:spPr>
          <a:xfrm>
            <a:off x="323528" y="5644364"/>
            <a:ext cx="8478000" cy="504825"/>
          </a:xfrm>
        </p:spPr>
        <p:txBody>
          <a:bodyPr/>
          <a:lstStyle/>
          <a:p>
            <a:pPr algn="ctr"/>
            <a:r>
              <a:rPr lang="en-US" sz="1800" dirty="0"/>
              <a:t>Percentage of patients taking low-dose NOACs </a:t>
            </a:r>
            <a:endParaRPr lang="en-US" sz="1800" dirty="0" smtClean="0"/>
          </a:p>
          <a:p>
            <a:pPr algn="ctr"/>
            <a:r>
              <a:rPr lang="en-US" sz="1800" dirty="0" smtClean="0"/>
              <a:t>in </a:t>
            </a:r>
            <a:r>
              <a:rPr lang="en-US" sz="1800" dirty="0"/>
              <a:t>clinical practice vs clinical </a:t>
            </a:r>
            <a:r>
              <a:rPr lang="en-US" sz="1800" dirty="0" smtClean="0"/>
              <a:t>studies</a:t>
            </a:r>
            <a:endParaRPr lang="en-US" sz="1800" dirty="0"/>
          </a:p>
        </p:txBody>
      </p:sp>
      <p:sp>
        <p:nvSpPr>
          <p:cNvPr id="4" name="Title 3"/>
          <p:cNvSpPr>
            <a:spLocks noGrp="1"/>
          </p:cNvSpPr>
          <p:nvPr>
            <p:ph type="title"/>
          </p:nvPr>
        </p:nvSpPr>
        <p:spPr/>
        <p:txBody>
          <a:bodyPr>
            <a:noAutofit/>
          </a:bodyPr>
          <a:lstStyle/>
          <a:p>
            <a:r>
              <a:rPr lang="en-US" sz="2000" dirty="0" smtClean="0"/>
              <a:t>Proportionate use </a:t>
            </a:r>
            <a:r>
              <a:rPr lang="en-US" sz="2000" dirty="0" smtClean="0"/>
              <a:t>of low dose NOACs in practice is substantially higher than tested in clinical trials for Rivaroxaban and Apixaban</a:t>
            </a:r>
            <a:endParaRPr lang="en-US" sz="2000" dirty="0"/>
          </a:p>
        </p:txBody>
      </p:sp>
      <p:graphicFrame>
        <p:nvGraphicFramePr>
          <p:cNvPr id="6" name="Chart 5"/>
          <p:cNvGraphicFramePr>
            <a:graphicFrameLocks/>
          </p:cNvGraphicFramePr>
          <p:nvPr>
            <p:extLst>
              <p:ext uri="{D42A27DB-BD31-4B8C-83A1-F6EECF244321}">
                <p14:modId xmlns:p14="http://schemas.microsoft.com/office/powerpoint/2010/main" val="4216031507"/>
              </p:ext>
            </p:extLst>
          </p:nvPr>
        </p:nvGraphicFramePr>
        <p:xfrm>
          <a:off x="76200" y="3308461"/>
          <a:ext cx="400697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905319185"/>
              </p:ext>
            </p:extLst>
          </p:nvPr>
        </p:nvGraphicFramePr>
        <p:xfrm>
          <a:off x="2667000" y="3308461"/>
          <a:ext cx="38862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052630204"/>
              </p:ext>
            </p:extLst>
          </p:nvPr>
        </p:nvGraphicFramePr>
        <p:xfrm>
          <a:off x="5269302" y="3308461"/>
          <a:ext cx="38862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28600" y="6253411"/>
            <a:ext cx="8077200" cy="584775"/>
          </a:xfrm>
          <a:prstGeom prst="rect">
            <a:avLst/>
          </a:prstGeom>
          <a:noFill/>
        </p:spPr>
        <p:txBody>
          <a:bodyPr wrap="square" rtlCol="0">
            <a:spAutoFit/>
          </a:bodyPr>
          <a:lstStyle/>
          <a:p>
            <a:pPr fontAlgn="auto">
              <a:spcBef>
                <a:spcPts val="0"/>
              </a:spcBef>
              <a:spcAft>
                <a:spcPts val="0"/>
              </a:spcAft>
            </a:pPr>
            <a:r>
              <a:rPr lang="en-US" sz="800" dirty="0" smtClean="0">
                <a:solidFill>
                  <a:prstClr val="black"/>
                </a:solidFill>
                <a:latin typeface="Arial"/>
                <a:ea typeface="+mn-ea"/>
              </a:rPr>
              <a:t>References: 1. </a:t>
            </a:r>
            <a:r>
              <a:rPr lang="en-US" sz="800" dirty="0">
                <a:solidFill>
                  <a:prstClr val="black"/>
                </a:solidFill>
                <a:latin typeface="Arial"/>
                <a:ea typeface="+mn-ea"/>
              </a:rPr>
              <a:t>Connolly SJ et al. N </a:t>
            </a:r>
            <a:r>
              <a:rPr lang="en-US" sz="800" dirty="0" err="1">
                <a:solidFill>
                  <a:prstClr val="black"/>
                </a:solidFill>
                <a:latin typeface="Arial"/>
                <a:ea typeface="+mn-ea"/>
              </a:rPr>
              <a:t>Engl</a:t>
            </a:r>
            <a:r>
              <a:rPr lang="en-US" sz="800" dirty="0">
                <a:solidFill>
                  <a:prstClr val="black"/>
                </a:solidFill>
                <a:latin typeface="Arial"/>
                <a:ea typeface="+mn-ea"/>
              </a:rPr>
              <a:t> J Med. 2009;361(12</a:t>
            </a:r>
            <a:r>
              <a:rPr lang="en-US" sz="800" dirty="0" smtClean="0">
                <a:solidFill>
                  <a:prstClr val="black"/>
                </a:solidFill>
                <a:latin typeface="Arial"/>
                <a:ea typeface="+mn-ea"/>
              </a:rPr>
              <a:t>): 1139-1151</a:t>
            </a:r>
            <a:r>
              <a:rPr lang="en-US" sz="800" dirty="0">
                <a:solidFill>
                  <a:prstClr val="black"/>
                </a:solidFill>
                <a:latin typeface="Arial"/>
                <a:ea typeface="+mn-ea"/>
              </a:rPr>
              <a:t>. </a:t>
            </a:r>
            <a:r>
              <a:rPr lang="en-US" sz="800" dirty="0" smtClean="0">
                <a:solidFill>
                  <a:prstClr val="black"/>
                </a:solidFill>
                <a:latin typeface="Arial"/>
                <a:ea typeface="+mn-ea"/>
              </a:rPr>
              <a:t> </a:t>
            </a:r>
          </a:p>
          <a:p>
            <a:pPr fontAlgn="auto">
              <a:spcBef>
                <a:spcPts val="0"/>
              </a:spcBef>
              <a:spcAft>
                <a:spcPts val="0"/>
              </a:spcAft>
            </a:pPr>
            <a:r>
              <a:rPr lang="en-US" sz="800" dirty="0">
                <a:solidFill>
                  <a:prstClr val="black"/>
                </a:solidFill>
                <a:latin typeface="Arial"/>
                <a:ea typeface="+mn-ea"/>
              </a:rPr>
              <a:t> </a:t>
            </a:r>
            <a:r>
              <a:rPr lang="en-US" sz="800" dirty="0" smtClean="0">
                <a:solidFill>
                  <a:prstClr val="black"/>
                </a:solidFill>
                <a:latin typeface="Arial"/>
                <a:ea typeface="+mn-ea"/>
              </a:rPr>
              <a:t>                    2. </a:t>
            </a:r>
            <a:r>
              <a:rPr lang="en-US" sz="800" dirty="0">
                <a:solidFill>
                  <a:prstClr val="black"/>
                </a:solidFill>
                <a:latin typeface="Arial"/>
                <a:ea typeface="+mn-ea"/>
              </a:rPr>
              <a:t>Fox KAA et al. Euro Heart J. 2011;32(19):2387-2394. </a:t>
            </a:r>
            <a:r>
              <a:rPr lang="en-US" sz="800" dirty="0" smtClean="0">
                <a:solidFill>
                  <a:prstClr val="black"/>
                </a:solidFill>
                <a:latin typeface="Arial"/>
                <a:ea typeface="+mn-ea"/>
              </a:rPr>
              <a:t> </a:t>
            </a:r>
          </a:p>
          <a:p>
            <a:pPr fontAlgn="auto">
              <a:spcBef>
                <a:spcPts val="0"/>
              </a:spcBef>
              <a:spcAft>
                <a:spcPts val="0"/>
              </a:spcAft>
            </a:pPr>
            <a:r>
              <a:rPr lang="en-US" sz="800" dirty="0" smtClean="0">
                <a:solidFill>
                  <a:prstClr val="black"/>
                </a:solidFill>
                <a:latin typeface="Arial"/>
                <a:ea typeface="+mn-ea"/>
              </a:rPr>
              <a:t>                     3. </a:t>
            </a:r>
            <a:r>
              <a:rPr lang="en-US" sz="800" dirty="0">
                <a:solidFill>
                  <a:prstClr val="black"/>
                </a:solidFill>
                <a:latin typeface="Arial"/>
                <a:ea typeface="+mn-ea"/>
              </a:rPr>
              <a:t>Granger CB et </a:t>
            </a:r>
            <a:r>
              <a:rPr lang="en-US" sz="800" dirty="0" err="1" smtClean="0">
                <a:solidFill>
                  <a:prstClr val="black"/>
                </a:solidFill>
                <a:latin typeface="Arial"/>
                <a:ea typeface="+mn-ea"/>
              </a:rPr>
              <a:t>al.N</a:t>
            </a:r>
            <a:r>
              <a:rPr lang="en-US" sz="800" dirty="0" smtClean="0">
                <a:solidFill>
                  <a:prstClr val="black"/>
                </a:solidFill>
                <a:latin typeface="Arial"/>
                <a:ea typeface="+mn-ea"/>
              </a:rPr>
              <a:t> </a:t>
            </a:r>
            <a:r>
              <a:rPr lang="en-US" sz="800" dirty="0" err="1">
                <a:solidFill>
                  <a:prstClr val="black"/>
                </a:solidFill>
                <a:latin typeface="Arial"/>
                <a:ea typeface="+mn-ea"/>
              </a:rPr>
              <a:t>Engl</a:t>
            </a:r>
            <a:r>
              <a:rPr lang="en-US" sz="800" dirty="0">
                <a:solidFill>
                  <a:prstClr val="black"/>
                </a:solidFill>
                <a:latin typeface="Arial"/>
                <a:ea typeface="+mn-ea"/>
              </a:rPr>
              <a:t> J Med. 2011;365(11):981-992</a:t>
            </a:r>
            <a:r>
              <a:rPr lang="en-US" sz="800" dirty="0" smtClean="0">
                <a:solidFill>
                  <a:prstClr val="black"/>
                </a:solidFill>
                <a:latin typeface="Arial"/>
                <a:ea typeface="+mn-ea"/>
              </a:rPr>
              <a:t>.</a:t>
            </a:r>
            <a:endParaRPr lang="en-US" sz="800" b="1" dirty="0" smtClean="0">
              <a:solidFill>
                <a:srgbClr val="FF0000"/>
              </a:solidFill>
              <a:latin typeface="Arial"/>
              <a:ea typeface="+mn-ea"/>
            </a:endParaRPr>
          </a:p>
          <a:p>
            <a:pPr fontAlgn="auto">
              <a:spcBef>
                <a:spcPts val="0"/>
              </a:spcBef>
              <a:spcAft>
                <a:spcPts val="0"/>
              </a:spcAft>
            </a:pPr>
            <a:r>
              <a:rPr lang="en-US" sz="800" dirty="0" smtClean="0">
                <a:solidFill>
                  <a:prstClr val="black"/>
                </a:solidFill>
                <a:latin typeface="Arial"/>
                <a:ea typeface="+mn-ea"/>
              </a:rPr>
              <a:t>                     4.Regional MIDAS IMS Data MAT Q2 2017 (KR,PH,MY,TH,VN&amp;ID)</a:t>
            </a:r>
          </a:p>
        </p:txBody>
      </p:sp>
      <p:sp>
        <p:nvSpPr>
          <p:cNvPr id="12" name="TextBox 11"/>
          <p:cNvSpPr txBox="1"/>
          <p:nvPr/>
        </p:nvSpPr>
        <p:spPr>
          <a:xfrm>
            <a:off x="3048000" y="3387899"/>
            <a:ext cx="3581400" cy="307777"/>
          </a:xfrm>
          <a:prstGeom prst="rect">
            <a:avLst/>
          </a:prstGeom>
          <a:noFill/>
        </p:spPr>
        <p:txBody>
          <a:bodyPr wrap="square" rtlCol="0">
            <a:spAutoFit/>
          </a:bodyPr>
          <a:lstStyle/>
          <a:p>
            <a:pPr algn="ctr" fontAlgn="auto">
              <a:spcBef>
                <a:spcPts val="0"/>
              </a:spcBef>
              <a:spcAft>
                <a:spcPts val="0"/>
              </a:spcAft>
            </a:pPr>
            <a:r>
              <a:rPr lang="en-US" sz="1400" b="1" dirty="0" smtClean="0">
                <a:solidFill>
                  <a:srgbClr val="0046AD">
                    <a:lumMod val="50000"/>
                  </a:srgbClr>
                </a:solidFill>
                <a:latin typeface="Arial"/>
                <a:ea typeface="+mn-ea"/>
              </a:rPr>
              <a:t>Use in Real World Clinical Practice</a:t>
            </a:r>
            <a:r>
              <a:rPr lang="en-US" sz="1400" b="1" baseline="30000" dirty="0" smtClean="0">
                <a:solidFill>
                  <a:srgbClr val="0046AD">
                    <a:lumMod val="50000"/>
                  </a:srgbClr>
                </a:solidFill>
                <a:latin typeface="Arial"/>
                <a:ea typeface="+mn-ea"/>
              </a:rPr>
              <a:t>4</a:t>
            </a:r>
          </a:p>
        </p:txBody>
      </p:sp>
      <p:sp>
        <p:nvSpPr>
          <p:cNvPr id="13" name="TextBox 12"/>
          <p:cNvSpPr txBox="1"/>
          <p:nvPr/>
        </p:nvSpPr>
        <p:spPr>
          <a:xfrm>
            <a:off x="3017808" y="1143841"/>
            <a:ext cx="3581400" cy="307777"/>
          </a:xfrm>
          <a:prstGeom prst="rect">
            <a:avLst/>
          </a:prstGeom>
          <a:noFill/>
        </p:spPr>
        <p:txBody>
          <a:bodyPr wrap="square" rtlCol="0">
            <a:spAutoFit/>
          </a:bodyPr>
          <a:lstStyle/>
          <a:p>
            <a:pPr algn="ctr" fontAlgn="auto">
              <a:spcBef>
                <a:spcPts val="0"/>
              </a:spcBef>
              <a:spcAft>
                <a:spcPts val="0"/>
              </a:spcAft>
            </a:pPr>
            <a:r>
              <a:rPr lang="en-US" sz="1400" b="1" dirty="0" smtClean="0">
                <a:solidFill>
                  <a:srgbClr val="0046AD">
                    <a:lumMod val="50000"/>
                  </a:srgbClr>
                </a:solidFill>
                <a:latin typeface="Arial"/>
                <a:ea typeface="+mn-ea"/>
              </a:rPr>
              <a:t>Use in Separate Clinical Trials</a:t>
            </a:r>
            <a:r>
              <a:rPr lang="en-US" sz="1400" b="1" baseline="30000" dirty="0" smtClean="0">
                <a:solidFill>
                  <a:srgbClr val="0046AD">
                    <a:lumMod val="50000"/>
                  </a:srgbClr>
                </a:solidFill>
                <a:latin typeface="Arial"/>
                <a:ea typeface="+mn-ea"/>
              </a:rPr>
              <a:t>1-3</a:t>
            </a:r>
          </a:p>
        </p:txBody>
      </p:sp>
      <p:graphicFrame>
        <p:nvGraphicFramePr>
          <p:cNvPr id="14" name="Chart 13"/>
          <p:cNvGraphicFramePr>
            <a:graphicFrameLocks/>
          </p:cNvGraphicFramePr>
          <p:nvPr>
            <p:extLst>
              <p:ext uri="{D42A27DB-BD31-4B8C-83A1-F6EECF244321}">
                <p14:modId xmlns:p14="http://schemas.microsoft.com/office/powerpoint/2010/main" val="3931294433"/>
              </p:ext>
            </p:extLst>
          </p:nvPr>
        </p:nvGraphicFramePr>
        <p:xfrm>
          <a:off x="-76200" y="1108085"/>
          <a:ext cx="4267200" cy="23177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a:graphicFrameLocks/>
          </p:cNvGraphicFramePr>
          <p:nvPr>
            <p:extLst>
              <p:ext uri="{D42A27DB-BD31-4B8C-83A1-F6EECF244321}">
                <p14:modId xmlns:p14="http://schemas.microsoft.com/office/powerpoint/2010/main" val="808189538"/>
              </p:ext>
            </p:extLst>
          </p:nvPr>
        </p:nvGraphicFramePr>
        <p:xfrm>
          <a:off x="2667000" y="1143841"/>
          <a:ext cx="3886200" cy="22874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extLst>
              <p:ext uri="{D42A27DB-BD31-4B8C-83A1-F6EECF244321}">
                <p14:modId xmlns:p14="http://schemas.microsoft.com/office/powerpoint/2010/main" val="237066757"/>
              </p:ext>
            </p:extLst>
          </p:nvPr>
        </p:nvGraphicFramePr>
        <p:xfrm>
          <a:off x="5257800" y="1071605"/>
          <a:ext cx="3886200" cy="2316294"/>
        </p:xfrm>
        <a:graphic>
          <a:graphicData uri="http://schemas.openxmlformats.org/drawingml/2006/chart">
            <c:chart xmlns:c="http://schemas.openxmlformats.org/drawingml/2006/chart" xmlns:r="http://schemas.openxmlformats.org/officeDocument/2006/relationships" r:id="rId7"/>
          </a:graphicData>
        </a:graphic>
      </p:graphicFrame>
      <p:cxnSp>
        <p:nvCxnSpPr>
          <p:cNvPr id="18" name="Straight Connector 17"/>
          <p:cNvCxnSpPr/>
          <p:nvPr/>
        </p:nvCxnSpPr>
        <p:spPr>
          <a:xfrm>
            <a:off x="381000" y="3274793"/>
            <a:ext cx="861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446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5647" y="1128156"/>
            <a:ext cx="7552705" cy="5011387"/>
            <a:chOff x="406976" y="1289433"/>
            <a:chExt cx="4801518" cy="2749341"/>
          </a:xfrm>
        </p:grpSpPr>
        <p:pic>
          <p:nvPicPr>
            <p:cNvPr id="8" name="Picture 2" descr="A:\7.4\7point4\7.4 General\images\Articulate\Speech and Thought\Filled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76" y="1289433"/>
              <a:ext cx="4801518" cy="27493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76614" y="1817360"/>
              <a:ext cx="3816982" cy="1232620"/>
            </a:xfrm>
            <a:prstGeom prst="rect">
              <a:avLst/>
            </a:prstGeom>
          </p:spPr>
          <p:txBody>
            <a:bodyPr wrap="square">
              <a:spAutoFit/>
            </a:bodyPr>
            <a:lstStyle/>
            <a:p>
              <a:pPr algn="ctr"/>
              <a:r>
                <a:rPr lang="en-GB" sz="2800" b="1" dirty="0" smtClean="0">
                  <a:solidFill>
                    <a:srgbClr val="03497C"/>
                  </a:solidFill>
                  <a:latin typeface="Arial" panose="020B0604020202020204" pitchFamily="34" charset="0"/>
                  <a:cs typeface="Arial" panose="020B0604020202020204" pitchFamily="34" charset="0"/>
                </a:rPr>
                <a:t>Only Dabigatran tested both the doses independently in pivotal trial allowing statistically valid results for both doses compared to well controlled warfarin</a:t>
              </a:r>
              <a:endParaRPr lang="en-GB" sz="2800" b="1" dirty="0">
                <a:solidFill>
                  <a:srgbClr val="03497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0096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477838" y="1826926"/>
            <a:ext cx="7967662" cy="1860062"/>
          </a:xfrm>
          <a:prstGeom prst="rect">
            <a:avLst/>
          </a:prstGeom>
          <a:solidFill>
            <a:schemeClr val="bg2">
              <a:lumMod val="20000"/>
              <a:lumOff val="80000"/>
            </a:schemeClr>
          </a:solidFill>
          <a:ln w="25400" cap="flat" cmpd="sng" algn="ctr">
            <a:noFill/>
            <a:prstDash val="solid"/>
          </a:ln>
          <a:effectLst/>
        </p:spPr>
        <p:txBody>
          <a:bodyPr lIns="0" rIns="0" rtlCol="0" anchor="ctr"/>
          <a:lstStyle/>
          <a:p>
            <a:pPr algn="r" fontAlgn="base">
              <a:spcBef>
                <a:spcPct val="0"/>
              </a:spcBef>
              <a:spcAft>
                <a:spcPct val="0"/>
              </a:spcAft>
              <a:defRPr/>
            </a:pPr>
            <a:endParaRPr lang="en-GB" b="1" kern="0" dirty="0">
              <a:solidFill>
                <a:srgbClr val="FFFFFF"/>
              </a:solidFill>
              <a:cs typeface="Arial" panose="020B0604020202020204" pitchFamily="34" charset="0"/>
            </a:endParaRPr>
          </a:p>
        </p:txBody>
      </p:sp>
      <p:sp>
        <p:nvSpPr>
          <p:cNvPr id="2" name="Text Placeholder 1"/>
          <p:cNvSpPr>
            <a:spLocks noGrp="1"/>
          </p:cNvSpPr>
          <p:nvPr>
            <p:ph type="body" sz="quarter" idx="14"/>
          </p:nvPr>
        </p:nvSpPr>
        <p:spPr/>
        <p:txBody>
          <a:bodyPr/>
          <a:lstStyle/>
          <a:p>
            <a:r>
              <a:rPr lang="de-DE" dirty="0" smtClean="0"/>
              <a:t>ISE, ischemic stroke equivalent (</a:t>
            </a:r>
            <a:r>
              <a:rPr lang="en-GB" dirty="0">
                <a:latin typeface="Arial"/>
                <a:cs typeface="Arial"/>
              </a:rPr>
              <a:t>per 100 </a:t>
            </a:r>
            <a:r>
              <a:rPr lang="en-GB" dirty="0" smtClean="0">
                <a:latin typeface="Arial"/>
                <a:cs typeface="Arial"/>
              </a:rPr>
              <a:t>patient-years</a:t>
            </a:r>
            <a:r>
              <a:rPr lang="de-DE" dirty="0" smtClean="0"/>
              <a:t>) – a measure of weighted net clinical benefit</a:t>
            </a:r>
          </a:p>
          <a:p>
            <a:r>
              <a:rPr lang="de-DE" dirty="0" smtClean="0"/>
              <a:t>1. Eikelboom JW et al</a:t>
            </a:r>
            <a:r>
              <a:rPr lang="de-DE" dirty="0"/>
              <a:t>. J Am Coll </a:t>
            </a:r>
            <a:r>
              <a:rPr lang="de-DE" dirty="0" smtClean="0"/>
              <a:t>Cardiol 2013 </a:t>
            </a:r>
            <a:endParaRPr lang="de-DE" dirty="0"/>
          </a:p>
        </p:txBody>
      </p:sp>
      <p:sp>
        <p:nvSpPr>
          <p:cNvPr id="3" name="Title 2"/>
          <p:cNvSpPr>
            <a:spLocks noGrp="1"/>
          </p:cNvSpPr>
          <p:nvPr>
            <p:ph type="title"/>
          </p:nvPr>
        </p:nvSpPr>
        <p:spPr/>
        <p:txBody>
          <a:bodyPr>
            <a:normAutofit fontScale="90000"/>
          </a:bodyPr>
          <a:lstStyle/>
          <a:p>
            <a:r>
              <a:rPr lang="en-GB" dirty="0"/>
              <a:t>Both doses of dabigatran were </a:t>
            </a:r>
            <a:r>
              <a:rPr lang="en-GB" dirty="0" smtClean="0"/>
              <a:t>tested </a:t>
            </a:r>
            <a:r>
              <a:rPr lang="en-GB" dirty="0"/>
              <a:t>fully in </a:t>
            </a:r>
            <a:r>
              <a:rPr lang="en-GB" dirty="0" smtClean="0"/>
              <a:t>RE-LY</a:t>
            </a:r>
            <a:r>
              <a:rPr lang="en-GB" baseline="30000" dirty="0" smtClean="0"/>
              <a:t>®</a:t>
            </a:r>
            <a:r>
              <a:rPr lang="en-GB" dirty="0" smtClean="0"/>
              <a:t> </a:t>
            </a:r>
            <a:br>
              <a:rPr lang="en-GB" dirty="0" smtClean="0"/>
            </a:br>
            <a:r>
              <a:rPr lang="en-GB" dirty="0" smtClean="0"/>
              <a:t>and </a:t>
            </a:r>
            <a:r>
              <a:rPr lang="en-GB" dirty="0"/>
              <a:t>showed </a:t>
            </a:r>
            <a:r>
              <a:rPr lang="en-GB" dirty="0" smtClean="0"/>
              <a:t>a </a:t>
            </a:r>
            <a:r>
              <a:rPr lang="en-GB" dirty="0"/>
              <a:t>favourable net clinical </a:t>
            </a:r>
            <a:r>
              <a:rPr lang="en-GB" dirty="0" smtClean="0"/>
              <a:t>benefit</a:t>
            </a:r>
            <a:endParaRPr lang="de-DE" dirty="0"/>
          </a:p>
        </p:txBody>
      </p:sp>
      <p:cxnSp>
        <p:nvCxnSpPr>
          <p:cNvPr id="40" name="Straight Connector 39"/>
          <p:cNvCxnSpPr/>
          <p:nvPr/>
        </p:nvCxnSpPr>
        <p:spPr>
          <a:xfrm>
            <a:off x="2730849" y="2157381"/>
            <a:ext cx="2514600" cy="0"/>
          </a:xfrm>
          <a:prstGeom prst="line">
            <a:avLst/>
          </a:prstGeom>
          <a:ln w="38100">
            <a:solidFill>
              <a:srgbClr val="00737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245449" y="2065306"/>
            <a:ext cx="0" cy="190500"/>
          </a:xfrm>
          <a:prstGeom prst="line">
            <a:avLst/>
          </a:prstGeom>
          <a:ln w="38100">
            <a:solidFill>
              <a:srgbClr val="00737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734659" y="2065306"/>
            <a:ext cx="0" cy="190500"/>
          </a:xfrm>
          <a:prstGeom prst="line">
            <a:avLst/>
          </a:prstGeom>
          <a:ln w="38100">
            <a:solidFill>
              <a:srgbClr val="00737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902934" y="2890807"/>
            <a:ext cx="259905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493734" y="2798732"/>
            <a:ext cx="0" cy="1905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06744" y="2798732"/>
            <a:ext cx="0" cy="1905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914489" y="2056575"/>
            <a:ext cx="207962" cy="207962"/>
          </a:xfrm>
          <a:prstGeom prst="ellipse">
            <a:avLst/>
          </a:prstGeom>
          <a:solidFill>
            <a:srgbClr val="007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p:cNvSpPr/>
          <p:nvPr/>
        </p:nvSpPr>
        <p:spPr>
          <a:xfrm>
            <a:off x="4202461" y="2790001"/>
            <a:ext cx="207962" cy="2079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9" name="Straight Connector 58"/>
          <p:cNvCxnSpPr/>
          <p:nvPr/>
        </p:nvCxnSpPr>
        <p:spPr>
          <a:xfrm>
            <a:off x="2471452" y="3700687"/>
            <a:ext cx="5029200"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500652" y="3700687"/>
            <a:ext cx="0" cy="13335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671977" y="3707037"/>
            <a:ext cx="0" cy="13335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64357" y="3702275"/>
            <a:ext cx="0" cy="13335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000341" y="3702275"/>
            <a:ext cx="0" cy="13335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420997" y="3335481"/>
            <a:ext cx="3024503" cy="325229"/>
          </a:xfrm>
          <a:prstGeom prst="rect">
            <a:avLst/>
          </a:prstGeom>
          <a:solidFill>
            <a:schemeClr val="bg1">
              <a:lumMod val="65000"/>
            </a:schemeClr>
          </a:solidFill>
          <a:ln w="25400" cap="flat" cmpd="sng" algn="ctr">
            <a:noFill/>
            <a:prstDash val="solid"/>
          </a:ln>
          <a:effectLst/>
        </p:spPr>
        <p:txBody>
          <a:bodyPr lIns="0" rIns="0" rtlCol="0" anchor="ctr"/>
          <a:lstStyle/>
          <a:p>
            <a:pPr fontAlgn="base">
              <a:spcBef>
                <a:spcPct val="0"/>
              </a:spcBef>
              <a:spcAft>
                <a:spcPct val="0"/>
              </a:spcAft>
              <a:defRPr/>
            </a:pPr>
            <a:endParaRPr lang="en-GB" b="1" kern="0" dirty="0">
              <a:solidFill>
                <a:srgbClr val="FFFFFF"/>
              </a:solidFill>
              <a:cs typeface="Arial" panose="020B0604020202020204" pitchFamily="34" charset="0"/>
            </a:endParaRPr>
          </a:p>
        </p:txBody>
      </p:sp>
      <p:sp>
        <p:nvSpPr>
          <p:cNvPr id="38" name="Rectangle 37"/>
          <p:cNvSpPr/>
          <p:nvPr/>
        </p:nvSpPr>
        <p:spPr>
          <a:xfrm>
            <a:off x="477838" y="3335482"/>
            <a:ext cx="5341507" cy="325229"/>
          </a:xfrm>
          <a:prstGeom prst="rect">
            <a:avLst/>
          </a:prstGeom>
          <a:solidFill>
            <a:schemeClr val="accent4"/>
          </a:solidFill>
          <a:ln w="25400" cap="flat" cmpd="sng" algn="ctr">
            <a:noFill/>
            <a:prstDash val="solid"/>
          </a:ln>
          <a:effectLst/>
        </p:spPr>
        <p:txBody>
          <a:bodyPr lIns="0" rIns="0" rtlCol="0" anchor="ctr"/>
          <a:lstStyle/>
          <a:p>
            <a:pPr algn="r" fontAlgn="base">
              <a:spcBef>
                <a:spcPct val="0"/>
              </a:spcBef>
              <a:spcAft>
                <a:spcPct val="0"/>
              </a:spcAft>
              <a:defRPr/>
            </a:pPr>
            <a:endParaRPr lang="en-GB" b="1" kern="0" dirty="0">
              <a:solidFill>
                <a:srgbClr val="FFFFFF"/>
              </a:solidFill>
              <a:cs typeface="Arial" panose="020B0604020202020204" pitchFamily="34" charset="0"/>
            </a:endParaRPr>
          </a:p>
        </p:txBody>
      </p:sp>
      <p:cxnSp>
        <p:nvCxnSpPr>
          <p:cNvPr id="66" name="Straight Connector 65"/>
          <p:cNvCxnSpPr/>
          <p:nvPr/>
        </p:nvCxnSpPr>
        <p:spPr>
          <a:xfrm>
            <a:off x="3319177" y="3707037"/>
            <a:ext cx="0" cy="13335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473040" y="3702275"/>
            <a:ext cx="0" cy="13335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216545" y="3911823"/>
            <a:ext cx="537327" cy="307777"/>
          </a:xfrm>
          <a:prstGeom prst="rect">
            <a:avLst/>
          </a:prstGeom>
          <a:noFill/>
        </p:spPr>
        <p:txBody>
          <a:bodyPr wrap="none" rtlCol="0">
            <a:spAutoFit/>
          </a:bodyPr>
          <a:lstStyle/>
          <a:p>
            <a:r>
              <a:rPr lang="en-GB" sz="1400" dirty="0" smtClean="0">
                <a:solidFill>
                  <a:schemeClr val="tx1"/>
                </a:solidFill>
                <a:latin typeface="Arial"/>
                <a:cs typeface="Arial"/>
              </a:rPr>
              <a:t>−</a:t>
            </a:r>
            <a:r>
              <a:rPr lang="en-GB" sz="1400" dirty="0" smtClean="0">
                <a:solidFill>
                  <a:schemeClr val="tx1"/>
                </a:solidFill>
                <a:latin typeface="Arial" panose="020B0604020202020204" pitchFamily="34" charset="0"/>
                <a:cs typeface="Arial" panose="020B0604020202020204" pitchFamily="34" charset="0"/>
              </a:rPr>
              <a:t>2.0</a:t>
            </a:r>
          </a:p>
        </p:txBody>
      </p:sp>
      <p:sp>
        <p:nvSpPr>
          <p:cNvPr id="69" name="TextBox 68"/>
          <p:cNvSpPr txBox="1"/>
          <p:nvPr/>
        </p:nvSpPr>
        <p:spPr>
          <a:xfrm>
            <a:off x="3048667" y="3911823"/>
            <a:ext cx="537327" cy="307777"/>
          </a:xfrm>
          <a:prstGeom prst="rect">
            <a:avLst/>
          </a:prstGeom>
          <a:noFill/>
        </p:spPr>
        <p:txBody>
          <a:bodyPr wrap="none" rtlCol="0">
            <a:spAutoFit/>
          </a:bodyPr>
          <a:lstStyle/>
          <a:p>
            <a:r>
              <a:rPr lang="en-GB" sz="1400" dirty="0" smtClean="0">
                <a:solidFill>
                  <a:schemeClr val="tx1"/>
                </a:solidFill>
                <a:latin typeface="Arial"/>
                <a:cs typeface="Arial"/>
              </a:rPr>
              <a:t>−</a:t>
            </a:r>
            <a:r>
              <a:rPr lang="en-GB" sz="1400" dirty="0">
                <a:solidFill>
                  <a:schemeClr val="tx1"/>
                </a:solidFill>
                <a:latin typeface="Arial" panose="020B0604020202020204" pitchFamily="34" charset="0"/>
                <a:cs typeface="Arial" panose="020B0604020202020204" pitchFamily="34" charset="0"/>
              </a:rPr>
              <a:t>1</a:t>
            </a:r>
            <a:r>
              <a:rPr lang="en-GB" sz="1400" dirty="0" smtClean="0">
                <a:solidFill>
                  <a:schemeClr val="tx1"/>
                </a:solidFill>
                <a:latin typeface="Arial" panose="020B0604020202020204" pitchFamily="34" charset="0"/>
                <a:cs typeface="Arial" panose="020B0604020202020204" pitchFamily="34" charset="0"/>
              </a:rPr>
              <a:t>.5</a:t>
            </a:r>
          </a:p>
        </p:txBody>
      </p:sp>
      <p:sp>
        <p:nvSpPr>
          <p:cNvPr id="74" name="TextBox 73"/>
          <p:cNvSpPr txBox="1"/>
          <p:nvPr/>
        </p:nvSpPr>
        <p:spPr>
          <a:xfrm>
            <a:off x="3902493" y="3911822"/>
            <a:ext cx="537327" cy="307777"/>
          </a:xfrm>
          <a:prstGeom prst="rect">
            <a:avLst/>
          </a:prstGeom>
          <a:noFill/>
        </p:spPr>
        <p:txBody>
          <a:bodyPr wrap="none" rtlCol="0">
            <a:spAutoFit/>
          </a:bodyPr>
          <a:lstStyle/>
          <a:p>
            <a:r>
              <a:rPr lang="en-GB" sz="1400" dirty="0" smtClean="0">
                <a:solidFill>
                  <a:schemeClr val="tx1"/>
                </a:solidFill>
                <a:latin typeface="Arial"/>
                <a:cs typeface="Arial"/>
              </a:rPr>
              <a:t>−</a:t>
            </a:r>
            <a:r>
              <a:rPr lang="en-GB" sz="1400" dirty="0">
                <a:solidFill>
                  <a:schemeClr val="tx1"/>
                </a:solidFill>
                <a:latin typeface="Arial" panose="020B0604020202020204" pitchFamily="34" charset="0"/>
                <a:cs typeface="Arial" panose="020B0604020202020204" pitchFamily="34" charset="0"/>
              </a:rPr>
              <a:t>1</a:t>
            </a:r>
            <a:r>
              <a:rPr lang="en-GB" sz="1400" dirty="0" smtClean="0">
                <a:solidFill>
                  <a:schemeClr val="tx1"/>
                </a:solidFill>
                <a:latin typeface="Arial" panose="020B0604020202020204" pitchFamily="34" charset="0"/>
                <a:cs typeface="Arial" panose="020B0604020202020204" pitchFamily="34" charset="0"/>
              </a:rPr>
              <a:t>.0</a:t>
            </a:r>
          </a:p>
        </p:txBody>
      </p:sp>
      <p:sp>
        <p:nvSpPr>
          <p:cNvPr id="75" name="TextBox 74"/>
          <p:cNvSpPr txBox="1"/>
          <p:nvPr/>
        </p:nvSpPr>
        <p:spPr>
          <a:xfrm>
            <a:off x="4734615" y="3911822"/>
            <a:ext cx="537327" cy="307777"/>
          </a:xfrm>
          <a:prstGeom prst="rect">
            <a:avLst/>
          </a:prstGeom>
          <a:noFill/>
        </p:spPr>
        <p:txBody>
          <a:bodyPr wrap="none" rtlCol="0">
            <a:spAutoFit/>
          </a:bodyPr>
          <a:lstStyle/>
          <a:p>
            <a:r>
              <a:rPr lang="en-GB" sz="1400" dirty="0" smtClean="0">
                <a:solidFill>
                  <a:schemeClr val="tx1"/>
                </a:solidFill>
                <a:latin typeface="Arial"/>
                <a:cs typeface="Arial"/>
              </a:rPr>
              <a:t>−</a:t>
            </a:r>
            <a:r>
              <a:rPr lang="en-GB" sz="1400" dirty="0" smtClean="0">
                <a:solidFill>
                  <a:schemeClr val="tx1"/>
                </a:solidFill>
                <a:latin typeface="Arial" panose="020B0604020202020204" pitchFamily="34" charset="0"/>
                <a:cs typeface="Arial" panose="020B0604020202020204" pitchFamily="34" charset="0"/>
              </a:rPr>
              <a:t>0.5</a:t>
            </a:r>
          </a:p>
        </p:txBody>
      </p:sp>
      <p:sp>
        <p:nvSpPr>
          <p:cNvPr id="76" name="TextBox 75"/>
          <p:cNvSpPr txBox="1"/>
          <p:nvPr/>
        </p:nvSpPr>
        <p:spPr>
          <a:xfrm>
            <a:off x="5695392" y="3911823"/>
            <a:ext cx="284052" cy="307777"/>
          </a:xfrm>
          <a:prstGeom prst="rect">
            <a:avLst/>
          </a:prstGeom>
          <a:noFill/>
        </p:spPr>
        <p:txBody>
          <a:bodyPr wrap="none" rtlCol="0">
            <a:spAutoFit/>
          </a:bodyPr>
          <a:lstStyle/>
          <a:p>
            <a:r>
              <a:rPr lang="en-GB" sz="1400" dirty="0" smtClean="0">
                <a:solidFill>
                  <a:schemeClr val="tx1"/>
                </a:solidFill>
                <a:latin typeface="Arial" panose="020B0604020202020204" pitchFamily="34" charset="0"/>
                <a:cs typeface="Arial" panose="020B0604020202020204" pitchFamily="34" charset="0"/>
              </a:rPr>
              <a:t>0</a:t>
            </a:r>
          </a:p>
        </p:txBody>
      </p:sp>
      <p:sp>
        <p:nvSpPr>
          <p:cNvPr id="77" name="TextBox 76"/>
          <p:cNvSpPr txBox="1"/>
          <p:nvPr/>
        </p:nvSpPr>
        <p:spPr>
          <a:xfrm>
            <a:off x="6464014" y="3911823"/>
            <a:ext cx="433132" cy="307777"/>
          </a:xfrm>
          <a:prstGeom prst="rect">
            <a:avLst/>
          </a:prstGeom>
          <a:noFill/>
        </p:spPr>
        <p:txBody>
          <a:bodyPr wrap="none" rtlCol="0">
            <a:spAutoFit/>
          </a:bodyPr>
          <a:lstStyle/>
          <a:p>
            <a:r>
              <a:rPr lang="en-GB" sz="1400" dirty="0" smtClean="0">
                <a:solidFill>
                  <a:schemeClr val="tx1"/>
                </a:solidFill>
                <a:latin typeface="Arial" panose="020B0604020202020204" pitchFamily="34" charset="0"/>
                <a:cs typeface="Arial" panose="020B0604020202020204" pitchFamily="34" charset="0"/>
              </a:rPr>
              <a:t>0.5</a:t>
            </a:r>
          </a:p>
        </p:txBody>
      </p:sp>
      <p:sp>
        <p:nvSpPr>
          <p:cNvPr id="78" name="TextBox 77"/>
          <p:cNvSpPr txBox="1"/>
          <p:nvPr/>
        </p:nvSpPr>
        <p:spPr>
          <a:xfrm>
            <a:off x="7282809" y="3923321"/>
            <a:ext cx="433132" cy="307777"/>
          </a:xfrm>
          <a:prstGeom prst="rect">
            <a:avLst/>
          </a:prstGeom>
          <a:noFill/>
        </p:spPr>
        <p:txBody>
          <a:bodyPr wrap="none" rtlCol="0">
            <a:spAutoFit/>
          </a:bodyPr>
          <a:lstStyle/>
          <a:p>
            <a:r>
              <a:rPr lang="en-GB" sz="1400" dirty="0" smtClean="0">
                <a:solidFill>
                  <a:schemeClr val="tx1"/>
                </a:solidFill>
                <a:latin typeface="Arial" panose="020B0604020202020204" pitchFamily="34" charset="0"/>
                <a:cs typeface="Arial" panose="020B0604020202020204" pitchFamily="34" charset="0"/>
              </a:rPr>
              <a:t>1.0</a:t>
            </a:r>
          </a:p>
        </p:txBody>
      </p:sp>
      <p:sp>
        <p:nvSpPr>
          <p:cNvPr id="87" name="Rectangle 86"/>
          <p:cNvSpPr/>
          <p:nvPr/>
        </p:nvSpPr>
        <p:spPr>
          <a:xfrm>
            <a:off x="573088" y="1994325"/>
            <a:ext cx="1985170" cy="326111"/>
          </a:xfrm>
          <a:prstGeom prst="rect">
            <a:avLst/>
          </a:prstGeom>
          <a:noFill/>
          <a:ln w="25400" cap="flat" cmpd="sng" algn="ctr">
            <a:noFill/>
            <a:prstDash val="solid"/>
          </a:ln>
          <a:effectLst/>
        </p:spPr>
        <p:txBody>
          <a:bodyPr lIns="0" rIns="0" rtlCol="0" anchor="ctr"/>
          <a:lstStyle/>
          <a:p>
            <a:pPr defTabSz="914400" fontAlgn="base">
              <a:spcBef>
                <a:spcPct val="0"/>
              </a:spcBef>
              <a:spcAft>
                <a:spcPct val="0"/>
              </a:spcAft>
              <a:defRPr/>
            </a:pPr>
            <a:r>
              <a:rPr lang="en-GB" sz="1400" b="1" kern="0" dirty="0" smtClean="0">
                <a:solidFill>
                  <a:srgbClr val="007370"/>
                </a:solidFill>
                <a:latin typeface="Arial" panose="020B0604020202020204" pitchFamily="34" charset="0"/>
                <a:cs typeface="Arial" panose="020B0604020202020204" pitchFamily="34" charset="0"/>
              </a:rPr>
              <a:t>Dabigatran 150 mg BID</a:t>
            </a:r>
            <a:br>
              <a:rPr lang="en-GB" sz="1400" b="1" kern="0" dirty="0" smtClean="0">
                <a:solidFill>
                  <a:srgbClr val="007370"/>
                </a:solidFill>
                <a:latin typeface="Arial" panose="020B0604020202020204" pitchFamily="34" charset="0"/>
                <a:cs typeface="Arial" panose="020B0604020202020204" pitchFamily="34" charset="0"/>
              </a:rPr>
            </a:br>
            <a:r>
              <a:rPr lang="en-GB" sz="1400" b="1" kern="0" dirty="0" smtClean="0">
                <a:solidFill>
                  <a:srgbClr val="007370"/>
                </a:solidFill>
                <a:latin typeface="Arial" panose="020B0604020202020204" pitchFamily="34" charset="0"/>
                <a:cs typeface="Arial" panose="020B0604020202020204" pitchFamily="34" charset="0"/>
              </a:rPr>
              <a:t>vs warfarin</a:t>
            </a:r>
          </a:p>
        </p:txBody>
      </p:sp>
      <p:sp>
        <p:nvSpPr>
          <p:cNvPr id="88" name="Rectangle 87"/>
          <p:cNvSpPr/>
          <p:nvPr/>
        </p:nvSpPr>
        <p:spPr>
          <a:xfrm>
            <a:off x="573088" y="2727751"/>
            <a:ext cx="1985170" cy="326111"/>
          </a:xfrm>
          <a:prstGeom prst="rect">
            <a:avLst/>
          </a:prstGeom>
          <a:noFill/>
          <a:ln w="25400" cap="flat" cmpd="sng" algn="ctr">
            <a:noFill/>
            <a:prstDash val="solid"/>
          </a:ln>
          <a:effectLst/>
        </p:spPr>
        <p:txBody>
          <a:bodyPr lIns="0" rIns="0" rtlCol="0" anchor="ctr"/>
          <a:lstStyle/>
          <a:p>
            <a:pPr defTabSz="914400" fontAlgn="base">
              <a:spcBef>
                <a:spcPct val="0"/>
              </a:spcBef>
              <a:spcAft>
                <a:spcPct val="0"/>
              </a:spcAft>
              <a:defRPr/>
            </a:pPr>
            <a:r>
              <a:rPr lang="en-GB" sz="1400" b="1" kern="0" dirty="0" smtClean="0">
                <a:solidFill>
                  <a:schemeClr val="tx2"/>
                </a:solidFill>
                <a:latin typeface="Arial" panose="020B0604020202020204" pitchFamily="34" charset="0"/>
                <a:cs typeface="Arial" panose="020B0604020202020204" pitchFamily="34" charset="0"/>
              </a:rPr>
              <a:t>Dabigatran 110 mg BID</a:t>
            </a:r>
            <a:br>
              <a:rPr lang="en-GB" sz="1400" b="1" kern="0" dirty="0" smtClean="0">
                <a:solidFill>
                  <a:schemeClr val="tx2"/>
                </a:solidFill>
                <a:latin typeface="Arial" panose="020B0604020202020204" pitchFamily="34" charset="0"/>
                <a:cs typeface="Arial" panose="020B0604020202020204" pitchFamily="34" charset="0"/>
              </a:rPr>
            </a:br>
            <a:r>
              <a:rPr lang="en-GB" sz="1400" b="1" kern="0" dirty="0" smtClean="0">
                <a:solidFill>
                  <a:schemeClr val="tx2"/>
                </a:solidFill>
                <a:latin typeface="Arial" panose="020B0604020202020204" pitchFamily="34" charset="0"/>
                <a:cs typeface="Arial" panose="020B0604020202020204" pitchFamily="34" charset="0"/>
              </a:rPr>
              <a:t>vs warfarin</a:t>
            </a:r>
          </a:p>
        </p:txBody>
      </p:sp>
      <p:sp>
        <p:nvSpPr>
          <p:cNvPr id="92" name="TextBox 63"/>
          <p:cNvSpPr txBox="1">
            <a:spLocks noChangeArrowheads="1"/>
          </p:cNvSpPr>
          <p:nvPr/>
        </p:nvSpPr>
        <p:spPr bwMode="auto">
          <a:xfrm>
            <a:off x="6765355" y="2739895"/>
            <a:ext cx="1788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en-GB" altLang="en-US" sz="1400" b="1" dirty="0" smtClean="0">
                <a:solidFill>
                  <a:srgbClr val="03497C"/>
                </a:solidFill>
                <a:latin typeface="Arial" pitchFamily="34" charset="0"/>
                <a:cs typeface="Arial" pitchFamily="34" charset="0"/>
              </a:rPr>
              <a:t>ISE=</a:t>
            </a:r>
            <a:r>
              <a:rPr lang="en-GB" altLang="en-US" sz="1400" b="1" dirty="0" smtClean="0">
                <a:solidFill>
                  <a:srgbClr val="03497C"/>
                </a:solidFill>
                <a:latin typeface="Arial"/>
                <a:cs typeface="Arial"/>
              </a:rPr>
              <a:t>−</a:t>
            </a:r>
            <a:r>
              <a:rPr lang="en-GB" altLang="en-US" sz="1400" b="1" dirty="0" smtClean="0">
                <a:solidFill>
                  <a:srgbClr val="03497C"/>
                </a:solidFill>
                <a:latin typeface="Arial" pitchFamily="34" charset="0"/>
                <a:cs typeface="Arial" pitchFamily="34" charset="0"/>
              </a:rPr>
              <a:t>0.92, P=0.02</a:t>
            </a:r>
            <a:endParaRPr lang="en-GB" altLang="en-US" sz="1400" b="1" dirty="0">
              <a:solidFill>
                <a:srgbClr val="03497C"/>
              </a:solidFill>
              <a:latin typeface="Arial" pitchFamily="34" charset="0"/>
              <a:cs typeface="Arial" pitchFamily="34" charset="0"/>
            </a:endParaRPr>
          </a:p>
        </p:txBody>
      </p:sp>
      <p:sp>
        <p:nvSpPr>
          <p:cNvPr id="93" name="TextBox 63"/>
          <p:cNvSpPr txBox="1">
            <a:spLocks noChangeArrowheads="1"/>
          </p:cNvSpPr>
          <p:nvPr/>
        </p:nvSpPr>
        <p:spPr bwMode="auto">
          <a:xfrm>
            <a:off x="6765355" y="1987419"/>
            <a:ext cx="1788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None/>
            </a:pPr>
            <a:r>
              <a:rPr lang="en-GB" altLang="en-US" sz="1400" b="1" dirty="0" smtClean="0">
                <a:solidFill>
                  <a:srgbClr val="03497C"/>
                </a:solidFill>
                <a:latin typeface="Arial" pitchFamily="34" charset="0"/>
                <a:cs typeface="Arial" pitchFamily="34" charset="0"/>
              </a:rPr>
              <a:t>ISE=</a:t>
            </a:r>
            <a:r>
              <a:rPr lang="en-GB" altLang="en-US" sz="1400" b="1" dirty="0" smtClean="0">
                <a:solidFill>
                  <a:srgbClr val="03497C"/>
                </a:solidFill>
                <a:latin typeface="Arial"/>
                <a:cs typeface="Arial"/>
              </a:rPr>
              <a:t>−</a:t>
            </a:r>
            <a:r>
              <a:rPr lang="en-GB" altLang="en-US" sz="1400" b="1" dirty="0" smtClean="0">
                <a:solidFill>
                  <a:srgbClr val="03497C"/>
                </a:solidFill>
                <a:latin typeface="Arial" pitchFamily="34" charset="0"/>
                <a:cs typeface="Arial" pitchFamily="34" charset="0"/>
              </a:rPr>
              <a:t>1.08, P=0.01</a:t>
            </a:r>
            <a:endParaRPr lang="en-GB" altLang="en-US" sz="1400" b="1" dirty="0">
              <a:solidFill>
                <a:srgbClr val="03497C"/>
              </a:solidFill>
              <a:latin typeface="Arial" pitchFamily="34" charset="0"/>
              <a:cs typeface="Arial" pitchFamily="34" charset="0"/>
            </a:endParaRPr>
          </a:p>
        </p:txBody>
      </p:sp>
      <p:sp>
        <p:nvSpPr>
          <p:cNvPr id="96" name="TextBox 21"/>
          <p:cNvSpPr txBox="1">
            <a:spLocks noChangeArrowheads="1"/>
          </p:cNvSpPr>
          <p:nvPr/>
        </p:nvSpPr>
        <p:spPr bwMode="auto">
          <a:xfrm>
            <a:off x="477838" y="4744953"/>
            <a:ext cx="7967662" cy="790575"/>
          </a:xfrm>
          <a:prstGeom prst="rect">
            <a:avLst/>
          </a:prstGeom>
          <a:solidFill>
            <a:schemeClr val="accent5"/>
          </a:solidFill>
          <a:ln w="38100">
            <a:solidFill>
              <a:schemeClr val="bg2">
                <a:lumMod val="20000"/>
                <a:lumOff val="80000"/>
              </a:schemeClr>
            </a:solidFill>
          </a:ln>
          <a:extLst/>
        </p:spPr>
        <p:txBody>
          <a:bodyPr wrap="square" lIns="0" anchor="ctr">
            <a:no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altLang="en-US" sz="1600" b="1" dirty="0" smtClean="0">
                <a:solidFill>
                  <a:schemeClr val="bg1"/>
                </a:solidFill>
                <a:latin typeface="Arial" panose="020B0604020202020204" pitchFamily="34" charset="0"/>
                <a:cs typeface="Arial" panose="020B0604020202020204" pitchFamily="34" charset="0"/>
              </a:rPr>
              <a:t>Dabigatran 150 mg BID and dabigatran 110 mg BID showed </a:t>
            </a:r>
            <a:br>
              <a:rPr lang="en-GB" altLang="en-US" sz="1600" b="1" dirty="0" smtClean="0">
                <a:solidFill>
                  <a:schemeClr val="bg1"/>
                </a:solidFill>
                <a:latin typeface="Arial" panose="020B0604020202020204" pitchFamily="34" charset="0"/>
                <a:cs typeface="Arial" panose="020B0604020202020204" pitchFamily="34" charset="0"/>
              </a:rPr>
            </a:br>
            <a:r>
              <a:rPr lang="en-GB" altLang="en-US" sz="1600" b="1" dirty="0" smtClean="0">
                <a:solidFill>
                  <a:schemeClr val="bg1"/>
                </a:solidFill>
                <a:latin typeface="Arial" panose="020B0604020202020204" pitchFamily="34" charset="0"/>
                <a:cs typeface="Arial" panose="020B0604020202020204" pitchFamily="34" charset="0"/>
              </a:rPr>
              <a:t>a net clinical benefit compared with warfarin</a:t>
            </a:r>
            <a:endParaRPr lang="en-GB" altLang="en-US" sz="1600" b="1" dirty="0">
              <a:solidFill>
                <a:schemeClr val="bg1"/>
              </a:solidFill>
              <a:latin typeface="Arial" panose="020B0604020202020204" pitchFamily="34" charset="0"/>
              <a:cs typeface="Arial" panose="020B0604020202020204" pitchFamily="34" charset="0"/>
            </a:endParaRPr>
          </a:p>
        </p:txBody>
      </p:sp>
      <p:sp>
        <p:nvSpPr>
          <p:cNvPr id="97" name="TextBox 96"/>
          <p:cNvSpPr txBox="1"/>
          <p:nvPr/>
        </p:nvSpPr>
        <p:spPr>
          <a:xfrm>
            <a:off x="2792498" y="4179985"/>
            <a:ext cx="4498347" cy="307777"/>
          </a:xfrm>
          <a:prstGeom prst="rect">
            <a:avLst/>
          </a:prstGeom>
          <a:noFill/>
        </p:spPr>
        <p:txBody>
          <a:bodyPr wrap="none" rtlCol="0">
            <a:spAutoFit/>
          </a:bodyPr>
          <a:lstStyle/>
          <a:p>
            <a:r>
              <a:rPr lang="en-GB" sz="1400" b="1" dirty="0" smtClean="0">
                <a:solidFill>
                  <a:schemeClr val="tx1"/>
                </a:solidFill>
                <a:latin typeface="Arial"/>
                <a:cs typeface="Arial"/>
              </a:rPr>
              <a:t>Ischaemic stroke equivalents per 100 patient-years</a:t>
            </a:r>
            <a:endParaRPr lang="en-GB" sz="1400" b="1" dirty="0" smtClean="0">
              <a:solidFill>
                <a:schemeClr val="tx1"/>
              </a:solidFill>
              <a:latin typeface="Arial" panose="020B0604020202020204" pitchFamily="34" charset="0"/>
              <a:cs typeface="Arial" panose="020B0604020202020204" pitchFamily="34" charset="0"/>
            </a:endParaRPr>
          </a:p>
        </p:txBody>
      </p:sp>
      <p:cxnSp>
        <p:nvCxnSpPr>
          <p:cNvPr id="49" name="Straight Connector 48"/>
          <p:cNvCxnSpPr/>
          <p:nvPr/>
        </p:nvCxnSpPr>
        <p:spPr>
          <a:xfrm>
            <a:off x="5829014" y="3702275"/>
            <a:ext cx="0" cy="13335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871062" y="3330073"/>
            <a:ext cx="1809865" cy="326111"/>
          </a:xfrm>
          <a:prstGeom prst="rect">
            <a:avLst/>
          </a:prstGeom>
          <a:noFill/>
          <a:ln w="25400" cap="flat" cmpd="sng" algn="ctr">
            <a:noFill/>
            <a:prstDash val="solid"/>
          </a:ln>
          <a:effectLst/>
        </p:spPr>
        <p:txBody>
          <a:bodyPr lIns="0" rIns="0" rtlCol="0" anchor="ctr"/>
          <a:lstStyle/>
          <a:p>
            <a:pPr fontAlgn="base">
              <a:spcBef>
                <a:spcPct val="0"/>
              </a:spcBef>
              <a:spcAft>
                <a:spcPct val="0"/>
              </a:spcAft>
              <a:defRPr/>
            </a:pPr>
            <a:r>
              <a:rPr lang="en-GB" sz="1400" b="1" kern="0" dirty="0">
                <a:solidFill>
                  <a:srgbClr val="FFFFFF"/>
                </a:solidFill>
                <a:latin typeface="Arial" panose="020B0604020202020204" pitchFamily="34" charset="0"/>
                <a:cs typeface="Arial" panose="020B0604020202020204" pitchFamily="34" charset="0"/>
              </a:rPr>
              <a:t> Favours warfarin</a:t>
            </a:r>
          </a:p>
        </p:txBody>
      </p:sp>
      <p:sp>
        <p:nvSpPr>
          <p:cNvPr id="41" name="Rectangle 40"/>
          <p:cNvSpPr/>
          <p:nvPr/>
        </p:nvSpPr>
        <p:spPr>
          <a:xfrm>
            <a:off x="3684101" y="3330074"/>
            <a:ext cx="1985170" cy="326111"/>
          </a:xfrm>
          <a:prstGeom prst="rect">
            <a:avLst/>
          </a:prstGeom>
          <a:noFill/>
          <a:ln w="25400" cap="flat" cmpd="sng" algn="ctr">
            <a:noFill/>
            <a:prstDash val="solid"/>
          </a:ln>
          <a:effectLst/>
        </p:spPr>
        <p:txBody>
          <a:bodyPr lIns="0" rIns="0" rtlCol="0" anchor="ctr"/>
          <a:lstStyle/>
          <a:p>
            <a:pPr algn="r" fontAlgn="base">
              <a:spcBef>
                <a:spcPct val="0"/>
              </a:spcBef>
              <a:spcAft>
                <a:spcPct val="0"/>
              </a:spcAft>
              <a:defRPr/>
            </a:pPr>
            <a:r>
              <a:rPr lang="en-GB" sz="1400" b="1" kern="0" dirty="0">
                <a:solidFill>
                  <a:srgbClr val="FFFFFF"/>
                </a:solidFill>
                <a:latin typeface="Arial" panose="020B0604020202020204" pitchFamily="34" charset="0"/>
                <a:cs typeface="Arial" panose="020B0604020202020204" pitchFamily="34" charset="0"/>
              </a:rPr>
              <a:t>Favours </a:t>
            </a:r>
            <a:r>
              <a:rPr lang="en-GB" sz="1400" b="1" kern="0" dirty="0" smtClean="0">
                <a:solidFill>
                  <a:srgbClr val="FFFFFF"/>
                </a:solidFill>
                <a:latin typeface="Arial" panose="020B0604020202020204" pitchFamily="34" charset="0"/>
                <a:cs typeface="Arial" panose="020B0604020202020204" pitchFamily="34" charset="0"/>
              </a:rPr>
              <a:t>dabigatran</a:t>
            </a:r>
            <a:endParaRPr lang="en-GB" sz="1400" b="1" kern="0" dirty="0">
              <a:solidFill>
                <a:srgbClr val="FFFFFF"/>
              </a:solidFill>
              <a:latin typeface="Arial" panose="020B0604020202020204" pitchFamily="34" charset="0"/>
              <a:cs typeface="Arial" panose="020B0604020202020204" pitchFamily="34" charset="0"/>
            </a:endParaRPr>
          </a:p>
        </p:txBody>
      </p:sp>
      <p:cxnSp>
        <p:nvCxnSpPr>
          <p:cNvPr id="57" name="Straight Connector 56"/>
          <p:cNvCxnSpPr/>
          <p:nvPr/>
        </p:nvCxnSpPr>
        <p:spPr>
          <a:xfrm>
            <a:off x="5829014" y="1822163"/>
            <a:ext cx="0" cy="201187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48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563" name="Group 131"/>
          <p:cNvGraphicFramePr>
            <a:graphicFrameLocks noGrp="1"/>
          </p:cNvGraphicFramePr>
          <p:nvPr>
            <p:extLst>
              <p:ext uri="{D42A27DB-BD31-4B8C-83A1-F6EECF244321}">
                <p14:modId xmlns:p14="http://schemas.microsoft.com/office/powerpoint/2010/main" val="1745839410"/>
              </p:ext>
            </p:extLst>
          </p:nvPr>
        </p:nvGraphicFramePr>
        <p:xfrm>
          <a:off x="222320" y="1235151"/>
          <a:ext cx="4274128" cy="6274839"/>
        </p:xfrm>
        <a:graphic>
          <a:graphicData uri="http://schemas.openxmlformats.org/drawingml/2006/table">
            <a:tbl>
              <a:tblPr/>
              <a:tblGrid>
                <a:gridCol w="1847272"/>
                <a:gridCol w="1279361"/>
                <a:gridCol w="1147495"/>
              </a:tblGrid>
              <a:tr h="478526">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endParaRPr kumimoji="0" lang="en-GB" sz="1600" b="1" i="0" u="none" strike="noStrike" cap="none" normalizeH="0" baseline="-25000" dirty="0" smtClean="0">
                        <a:ln>
                          <a:noFill/>
                        </a:ln>
                        <a:solidFill>
                          <a:schemeClr val="tx1"/>
                        </a:solidFill>
                        <a:effectLst/>
                        <a:latin typeface="+mj-lt"/>
                        <a:ea typeface="ＭＳ Ｐゴシック" pitchFamily="34" charset="-128"/>
                        <a:cs typeface="Tahoma" pitchFamily="34" charset="0"/>
                      </a:endParaRPr>
                    </a:p>
                  </a:txBody>
                  <a:tcPr marT="36000" marB="36000" anchor="b"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lg"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mj-lt"/>
                          <a:ea typeface="ＭＳ Ｐゴシック" pitchFamily="34" charset="-128"/>
                          <a:cs typeface="Tahoma" pitchFamily="34" charset="0"/>
                        </a:rPr>
                        <a:t>Rate (%/yr)</a:t>
                      </a:r>
                    </a:p>
                  </a:txBody>
                  <a:tcPr marT="36000" marB="36000" anchor="b"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c hMerge="1">
                  <a:txBody>
                    <a:bodyPr/>
                    <a:lstStyle/>
                    <a:p>
                      <a:endParaRPr lang="en-GB" dirty="0"/>
                    </a:p>
                  </a:txBody>
                  <a:tcPr anchor="b" horzOverflow="overflow">
                    <a:lnL>
                      <a:noFill/>
                    </a:lnL>
                    <a:lnR>
                      <a:noFill/>
                    </a:lnR>
                    <a:lnT w="19050" cap="flat" cmpd="sng" algn="ctr">
                      <a:solidFill>
                        <a:schemeClr val="accent1"/>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a:noFill/>
                    </a:lnTlToBr>
                    <a:lnBlToTr>
                      <a:noFill/>
                    </a:lnBlToTr>
                    <a:noFill/>
                  </a:tcPr>
                </a:tc>
              </a:tr>
              <a:tr h="572323">
                <a:tc vMerge="1">
                  <a:txBody>
                    <a:bodyPr/>
                    <a:lstStyle/>
                    <a:p>
                      <a:endParaRPr lang="en-GB"/>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defRPr/>
                      </a:pPr>
                      <a:r>
                        <a:rPr kumimoji="0" lang="en-US" sz="1400" b="1" i="0" u="none" strike="noStrike" cap="none" normalizeH="0" baseline="0" dirty="0" smtClean="0">
                          <a:ln>
                            <a:noFill/>
                          </a:ln>
                          <a:solidFill>
                            <a:schemeClr val="tx1"/>
                          </a:solidFill>
                          <a:effectLst/>
                          <a:latin typeface="+mj-lt"/>
                          <a:ea typeface="ＭＳ Ｐゴシック" pitchFamily="34" charset="-128"/>
                          <a:cs typeface="Tahoma" pitchFamily="34" charset="0"/>
                        </a:rPr>
                        <a:t>Dabigatran</a:t>
                      </a:r>
                    </a:p>
                  </a:txBody>
                  <a:tcPr marT="36000" marB="36000"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lg" len="sm"/>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400" b="1" i="0" u="none" strike="noStrike" cap="none" normalizeH="0" baseline="0" dirty="0" smtClean="0">
                          <a:ln>
                            <a:noFill/>
                          </a:ln>
                          <a:solidFill>
                            <a:schemeClr val="tx1"/>
                          </a:solidFill>
                          <a:effectLst/>
                          <a:latin typeface="+mj-lt"/>
                          <a:ea typeface="ＭＳ Ｐゴシック" pitchFamily="34" charset="-128"/>
                          <a:cs typeface="Tahoma" pitchFamily="34" charset="0"/>
                        </a:rPr>
                        <a:t>Warfarin</a:t>
                      </a:r>
                    </a:p>
                  </a:txBody>
                  <a:tcPr marT="36000" marB="36000" horzOverflow="overflow">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lg" len="sm"/>
                    </a:lnB>
                    <a:lnTlToBr>
                      <a:noFill/>
                    </a:lnTlToBr>
                    <a:lnBlToTr>
                      <a:noFill/>
                    </a:lnBlToTr>
                    <a:noFill/>
                  </a:tcPr>
                </a:tc>
              </a:tr>
              <a:tr h="762000">
                <a:tc>
                  <a:txBody>
                    <a:bodyPr/>
                    <a:lstStyle/>
                    <a:p>
                      <a:pPr eaLnBrk="0" fontAlgn="base" hangingPunct="0">
                        <a:lnSpc>
                          <a:spcPct val="85000"/>
                        </a:lnSpc>
                        <a:spcBef>
                          <a:spcPct val="0"/>
                        </a:spcBef>
                        <a:spcAft>
                          <a:spcPct val="0"/>
                        </a:spcAft>
                      </a:pPr>
                      <a:r>
                        <a:rPr lang="en-US" sz="1400" b="0" dirty="0" smtClean="0">
                          <a:solidFill>
                            <a:schemeClr val="tx1"/>
                          </a:solidFill>
                          <a:ea typeface="ＭＳ Ｐゴシック" pitchFamily="1" charset="-128"/>
                        </a:rPr>
                        <a:t>Stroke or SE</a:t>
                      </a:r>
                      <a:endParaRPr lang="en-US" sz="1400" b="0" dirty="0">
                        <a:solidFill>
                          <a:schemeClr val="tx1"/>
                        </a:solidFill>
                        <a:ea typeface="ＭＳ Ｐゴシック" pitchFamily="1" charset="-128"/>
                      </a:endParaRPr>
                    </a:p>
                  </a:txBody>
                  <a:tcPr marT="36000" marB="36000" anchor="ctr" horzOverflow="overflow">
                    <a:lnL>
                      <a:noFill/>
                    </a:lnL>
                    <a:lnR>
                      <a:noFill/>
                    </a:lnR>
                    <a:lnT w="19050" cap="flat" cmpd="sng" algn="ctr">
                      <a:noFill/>
                      <a:prstDash val="solid"/>
                      <a:round/>
                      <a:headEnd type="none" w="med" len="med"/>
                      <a:tailEnd type="none" w="lg" len="sm"/>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marL="0" marR="0" algn="ctr">
                        <a:lnSpc>
                          <a:spcPct val="100000"/>
                        </a:lnSpc>
                        <a:spcBef>
                          <a:spcPts val="0"/>
                        </a:spcBef>
                        <a:spcAft>
                          <a:spcPts val="0"/>
                        </a:spcAft>
                      </a:pPr>
                      <a:r>
                        <a:rPr lang="en-US" sz="1400" b="0" dirty="0" smtClean="0">
                          <a:solidFill>
                            <a:schemeClr val="tx1"/>
                          </a:solidFill>
                          <a:effectLst/>
                          <a:latin typeface="+mn-lt"/>
                        </a:rPr>
                        <a:t>1.54</a:t>
                      </a:r>
                      <a:endParaRPr lang="en-US" sz="1400" b="0" dirty="0">
                        <a:solidFill>
                          <a:schemeClr val="tx1"/>
                        </a:solidFill>
                        <a:effectLst/>
                        <a:latin typeface="+mn-lt"/>
                        <a:ea typeface="Calibri"/>
                        <a:cs typeface="Times New Roman"/>
                      </a:endParaRPr>
                    </a:p>
                  </a:txBody>
                  <a:tcPr marL="58917" marR="58917" marT="36000" marB="36000" anchor="ctr">
                    <a:lnL>
                      <a:noFill/>
                    </a:lnL>
                    <a:lnR>
                      <a:noFill/>
                    </a:lnR>
                    <a:lnT w="19050" cap="flat" cmpd="sng" algn="ctr">
                      <a:noFill/>
                      <a:prstDash val="solid"/>
                      <a:round/>
                      <a:headEnd type="none" w="med" len="med"/>
                      <a:tailEnd type="none" w="lg" len="sm"/>
                    </a:lnT>
                    <a:lnB w="19050" cap="flat" cmpd="sng" algn="ctr">
                      <a:noFill/>
                      <a:prstDash val="solid"/>
                      <a:round/>
                      <a:headEnd type="none" w="med" len="med"/>
                      <a:tailEnd type="none" w="lg" len="sm"/>
                    </a:lnB>
                    <a:lnTlToBr>
                      <a:noFill/>
                    </a:lnTlToBr>
                    <a:lnBlToTr>
                      <a:noFill/>
                    </a:lnBlToTr>
                    <a:solidFill>
                      <a:schemeClr val="bg1"/>
                    </a:solidFill>
                  </a:tcPr>
                </a:tc>
                <a:tc>
                  <a:txBody>
                    <a:bodyPr/>
                    <a:lstStyle/>
                    <a:p>
                      <a:pPr marL="0" marR="0" algn="ctr">
                        <a:lnSpc>
                          <a:spcPct val="100000"/>
                        </a:lnSpc>
                        <a:spcBef>
                          <a:spcPts val="0"/>
                        </a:spcBef>
                        <a:spcAft>
                          <a:spcPts val="0"/>
                        </a:spcAft>
                      </a:pPr>
                      <a:r>
                        <a:rPr lang="en-US" sz="1400" b="0" dirty="0" smtClean="0">
                          <a:solidFill>
                            <a:schemeClr val="tx1"/>
                          </a:solidFill>
                          <a:effectLst/>
                          <a:latin typeface="+mn-lt"/>
                        </a:rPr>
                        <a:t>1.72</a:t>
                      </a:r>
                      <a:endParaRPr lang="en-US" sz="1400" b="0" dirty="0">
                        <a:solidFill>
                          <a:schemeClr val="tx1"/>
                        </a:solidFill>
                        <a:effectLst/>
                        <a:latin typeface="+mn-lt"/>
                        <a:ea typeface="Calibri"/>
                        <a:cs typeface="Times New Roman"/>
                      </a:endParaRPr>
                    </a:p>
                  </a:txBody>
                  <a:tcPr marL="58917" marR="58917" marT="36000" marB="36000" anchor="ctr">
                    <a:lnL>
                      <a:noFill/>
                    </a:lnL>
                    <a:lnR>
                      <a:noFill/>
                    </a:lnR>
                    <a:lnT w="19050" cap="flat" cmpd="sng" algn="ctr">
                      <a:noFill/>
                      <a:prstDash val="solid"/>
                      <a:round/>
                      <a:headEnd type="none" w="med" len="med"/>
                      <a:tailEnd type="none" w="lg" len="sm"/>
                    </a:lnT>
                    <a:lnB w="19050" cap="flat" cmpd="sng" algn="ctr">
                      <a:noFill/>
                      <a:prstDash val="solid"/>
                      <a:round/>
                      <a:headEnd type="none" w="med" len="med"/>
                      <a:tailEnd type="none" w="lg" len="sm"/>
                    </a:lnB>
                    <a:lnTlToBr>
                      <a:noFill/>
                    </a:lnTlToBr>
                    <a:lnBlToTr>
                      <a:noFill/>
                    </a:lnBlToTr>
                    <a:solidFill>
                      <a:schemeClr val="bg1"/>
                    </a:solidFill>
                  </a:tcPr>
                </a:tc>
              </a:tr>
              <a:tr h="675712">
                <a:tc>
                  <a:txBody>
                    <a:bodyPr/>
                    <a:lstStyle/>
                    <a:p>
                      <a:pPr eaLnBrk="0" fontAlgn="base" hangingPunct="0">
                        <a:lnSpc>
                          <a:spcPct val="85000"/>
                        </a:lnSpc>
                        <a:spcBef>
                          <a:spcPct val="0"/>
                        </a:spcBef>
                        <a:spcAft>
                          <a:spcPct val="0"/>
                        </a:spcAft>
                      </a:pPr>
                      <a:r>
                        <a:rPr lang="en-GB" sz="1400" b="0" dirty="0" smtClean="0">
                          <a:solidFill>
                            <a:schemeClr val="tx1"/>
                          </a:solidFill>
                          <a:ea typeface="ＭＳ Ｐゴシック" pitchFamily="1" charset="-128"/>
                        </a:rPr>
                        <a:t>Ischaemic stroke</a:t>
                      </a:r>
                      <a:endParaRPr lang="en-US" sz="1400" b="0" dirty="0">
                        <a:solidFill>
                          <a:schemeClr val="tx1"/>
                        </a:solidFill>
                      </a:endParaRPr>
                    </a:p>
                  </a:txBody>
                  <a:tcPr marT="36000" marB="36000" anchor="ctr" horzOverflow="overflow">
                    <a:lnL>
                      <a:noFill/>
                    </a:lnL>
                    <a:lnR>
                      <a:noFill/>
                    </a:lnR>
                    <a:lnT w="19050" cap="flat" cmpd="sng" algn="ctr">
                      <a:noFill/>
                      <a:prstDash val="solid"/>
                      <a:round/>
                      <a:headEnd type="none" w="med" len="med"/>
                      <a:tailEnd type="none" w="lg" len="sm"/>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b="0" dirty="0" smtClean="0">
                          <a:solidFill>
                            <a:schemeClr val="tx1"/>
                          </a:solidFill>
                          <a:effectLst/>
                          <a:latin typeface="+mn-lt"/>
                        </a:rPr>
                        <a:t>1.28</a:t>
                      </a:r>
                      <a:endParaRPr lang="en-US" sz="1400" b="0" dirty="0">
                        <a:solidFill>
                          <a:schemeClr val="tx1"/>
                        </a:solidFill>
                        <a:effectLst/>
                        <a:latin typeface="+mn-lt"/>
                        <a:ea typeface="Calibri"/>
                        <a:cs typeface="Times New Roman"/>
                      </a:endParaRPr>
                    </a:p>
                  </a:txBody>
                  <a:tcPr marL="58917" marR="58917" marT="36000" marB="36000" anchor="ctr">
                    <a:lnL>
                      <a:noFill/>
                    </a:lnL>
                    <a:lnR>
                      <a:noFill/>
                    </a:lnR>
                    <a:lnT w="19050" cap="flat" cmpd="sng" algn="ctr">
                      <a:noFill/>
                      <a:prstDash val="solid"/>
                      <a:round/>
                      <a:headEnd type="none" w="med" len="med"/>
                      <a:tailEnd type="none" w="lg" len="sm"/>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b="0" dirty="0" smtClean="0">
                          <a:solidFill>
                            <a:schemeClr val="tx1"/>
                          </a:solidFill>
                          <a:effectLst/>
                          <a:latin typeface="+mn-lt"/>
                        </a:rPr>
                        <a:t>1.14</a:t>
                      </a:r>
                      <a:endParaRPr lang="en-US" sz="1400" b="0" dirty="0">
                        <a:solidFill>
                          <a:schemeClr val="tx1"/>
                        </a:solidFill>
                        <a:effectLst/>
                        <a:latin typeface="+mn-lt"/>
                        <a:ea typeface="Calibri"/>
                        <a:cs typeface="Times New Roman"/>
                      </a:endParaRPr>
                    </a:p>
                  </a:txBody>
                  <a:tcPr marL="58917" marR="58917" marT="36000" marB="36000" anchor="ctr">
                    <a:lnL>
                      <a:noFill/>
                    </a:lnL>
                    <a:lnR>
                      <a:noFill/>
                    </a:lnR>
                    <a:lnT w="19050" cap="flat" cmpd="sng" algn="ctr">
                      <a:noFill/>
                      <a:prstDash val="solid"/>
                      <a:round/>
                      <a:headEnd type="none" w="med" len="med"/>
                      <a:tailEnd type="none" w="lg" len="sm"/>
                    </a:lnT>
                    <a:lnB w="12700" cap="flat" cmpd="sng" algn="ctr">
                      <a:noFill/>
                      <a:prstDash val="solid"/>
                      <a:round/>
                      <a:headEnd type="none" w="med" len="med"/>
                      <a:tailEnd type="none" w="med" len="med"/>
                    </a:lnB>
                    <a:lnTlToBr>
                      <a:noFill/>
                    </a:lnTlToBr>
                    <a:lnBlToTr>
                      <a:noFill/>
                    </a:lnBlToTr>
                    <a:noFill/>
                  </a:tcPr>
                </a:tc>
              </a:tr>
              <a:tr h="619688">
                <a:tc>
                  <a:txBody>
                    <a:bodyPr/>
                    <a:lstStyle/>
                    <a:p>
                      <a:pPr eaLnBrk="0" fontAlgn="base" hangingPunct="0">
                        <a:lnSpc>
                          <a:spcPct val="85000"/>
                        </a:lnSpc>
                        <a:spcBef>
                          <a:spcPct val="0"/>
                        </a:spcBef>
                        <a:spcAft>
                          <a:spcPct val="0"/>
                        </a:spcAft>
                      </a:pPr>
                      <a:r>
                        <a:rPr lang="en-GB" sz="1400" b="0" dirty="0" smtClean="0">
                          <a:solidFill>
                            <a:schemeClr val="tx1"/>
                          </a:solidFill>
                          <a:ea typeface="ＭＳ Ｐゴシック" pitchFamily="1" charset="-128"/>
                        </a:rPr>
                        <a:t>Haemorrhagic stroke</a:t>
                      </a:r>
                      <a:endParaRPr lang="en-US" sz="1400" b="0" dirty="0">
                        <a:solidFill>
                          <a:schemeClr val="tx1"/>
                        </a:solidFill>
                        <a:ea typeface="ＭＳ Ｐゴシック" pitchFamily="1" charset="-128"/>
                      </a:endParaRPr>
                    </a:p>
                  </a:txBody>
                  <a:tcPr marT="36000" marB="36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algn="ctr">
                        <a:lnSpc>
                          <a:spcPct val="100000"/>
                        </a:lnSpc>
                        <a:spcBef>
                          <a:spcPts val="0"/>
                        </a:spcBef>
                        <a:spcAft>
                          <a:spcPts val="0"/>
                        </a:spcAft>
                      </a:pPr>
                      <a:r>
                        <a:rPr lang="en-US" sz="1400" b="0" dirty="0" smtClean="0">
                          <a:solidFill>
                            <a:schemeClr val="tx1"/>
                          </a:solidFill>
                          <a:effectLst/>
                          <a:latin typeface="+mn-lt"/>
                        </a:rPr>
                        <a:t>0.12</a:t>
                      </a:r>
                      <a:endParaRPr lang="en-US" sz="1400" b="0" dirty="0">
                        <a:solidFill>
                          <a:schemeClr val="tx1"/>
                        </a:solidFill>
                        <a:effectLst/>
                        <a:latin typeface="+mn-lt"/>
                        <a:ea typeface="Calibri"/>
                        <a:cs typeface="Times New Roman"/>
                      </a:endParaRPr>
                    </a:p>
                  </a:txBody>
                  <a:tcPr marL="58917" marR="58917"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algn="ctr">
                        <a:lnSpc>
                          <a:spcPct val="100000"/>
                        </a:lnSpc>
                        <a:spcBef>
                          <a:spcPts val="0"/>
                        </a:spcBef>
                        <a:spcAft>
                          <a:spcPts val="0"/>
                        </a:spcAft>
                      </a:pPr>
                      <a:r>
                        <a:rPr lang="en-US" sz="1400" b="0" dirty="0" smtClean="0">
                          <a:solidFill>
                            <a:schemeClr val="tx1"/>
                          </a:solidFill>
                          <a:effectLst/>
                          <a:latin typeface="+mn-lt"/>
                          <a:ea typeface="+mn-ea"/>
                          <a:cs typeface="+mn-cs"/>
                        </a:rPr>
                        <a:t>0.38</a:t>
                      </a:r>
                      <a:endParaRPr lang="en-US" sz="1400" b="0" dirty="0">
                        <a:solidFill>
                          <a:schemeClr val="tx1"/>
                        </a:solidFill>
                        <a:effectLst/>
                        <a:latin typeface="+mn-lt"/>
                        <a:ea typeface="Calibri"/>
                        <a:cs typeface="Times New Roman"/>
                      </a:endParaRPr>
                    </a:p>
                  </a:txBody>
                  <a:tcPr marL="58917" marR="58917"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675712">
                <a:tc>
                  <a:txBody>
                    <a:bodyPr/>
                    <a:lstStyle/>
                    <a:p>
                      <a:pPr eaLnBrk="0" fontAlgn="base" hangingPunct="0">
                        <a:lnSpc>
                          <a:spcPct val="85000"/>
                        </a:lnSpc>
                        <a:spcBef>
                          <a:spcPct val="0"/>
                        </a:spcBef>
                        <a:spcAft>
                          <a:spcPct val="0"/>
                        </a:spcAft>
                      </a:pPr>
                      <a:r>
                        <a:rPr lang="en-GB" sz="1400" b="0" dirty="0" smtClean="0">
                          <a:solidFill>
                            <a:schemeClr val="tx1"/>
                          </a:solidFill>
                          <a:ea typeface="ＭＳ Ｐゴシック" pitchFamily="1" charset="-128"/>
                        </a:rPr>
                        <a:t>Vascular mortality</a:t>
                      </a:r>
                      <a:endParaRPr lang="en-US" sz="1400" b="0" dirty="0">
                        <a:solidFill>
                          <a:schemeClr val="tx1"/>
                        </a:solidFill>
                        <a:ea typeface="ＭＳ Ｐゴシック" pitchFamily="1" charset="-128"/>
                      </a:endParaRPr>
                    </a:p>
                  </a:txBody>
                  <a:tcPr marT="36000" marB="36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b="0" dirty="0" smtClean="0">
                          <a:solidFill>
                            <a:schemeClr val="tx1"/>
                          </a:solidFill>
                          <a:effectLst/>
                          <a:latin typeface="+mn-lt"/>
                        </a:rPr>
                        <a:t>2.43</a:t>
                      </a:r>
                      <a:endParaRPr lang="en-US" sz="1400" b="0" dirty="0">
                        <a:solidFill>
                          <a:schemeClr val="tx1"/>
                        </a:solidFill>
                        <a:effectLst/>
                        <a:latin typeface="+mn-lt"/>
                        <a:ea typeface="Calibri"/>
                        <a:cs typeface="Times New Roman"/>
                      </a:endParaRPr>
                    </a:p>
                  </a:txBody>
                  <a:tcPr marL="58917" marR="58917"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1400" b="0" dirty="0" smtClean="0">
                          <a:solidFill>
                            <a:schemeClr val="tx1"/>
                          </a:solidFill>
                          <a:effectLst/>
                          <a:latin typeface="+mn-lt"/>
                        </a:rPr>
                        <a:t>2.69</a:t>
                      </a:r>
                      <a:endParaRPr lang="en-US" sz="1400" b="0" dirty="0">
                        <a:solidFill>
                          <a:schemeClr val="tx1"/>
                        </a:solidFill>
                        <a:effectLst/>
                        <a:latin typeface="+mn-lt"/>
                        <a:ea typeface="Calibri"/>
                        <a:cs typeface="Times New Roman"/>
                      </a:endParaRPr>
                    </a:p>
                  </a:txBody>
                  <a:tcPr marL="58917" marR="58917"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33258">
                <a:tc>
                  <a:txBody>
                    <a:bodyPr/>
                    <a:lstStyle/>
                    <a:p>
                      <a:pPr eaLnBrk="0" fontAlgn="base" hangingPunct="0">
                        <a:lnSpc>
                          <a:spcPct val="85000"/>
                        </a:lnSpc>
                        <a:spcBef>
                          <a:spcPct val="0"/>
                        </a:spcBef>
                        <a:spcAft>
                          <a:spcPct val="0"/>
                        </a:spcAft>
                      </a:pPr>
                      <a:endParaRPr lang="en-US" sz="1400" b="1" dirty="0">
                        <a:solidFill>
                          <a:schemeClr val="tx1"/>
                        </a:solidFill>
                        <a:ea typeface="ＭＳ Ｐゴシック" pitchFamily="1" charset="-128"/>
                      </a:endParaRPr>
                    </a:p>
                  </a:txBody>
                  <a:tcPr marT="36000" marB="36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algn="ctr">
                        <a:lnSpc>
                          <a:spcPct val="100000"/>
                        </a:lnSpc>
                        <a:spcBef>
                          <a:spcPts val="0"/>
                        </a:spcBef>
                        <a:spcAft>
                          <a:spcPts val="0"/>
                        </a:spcAft>
                      </a:pPr>
                      <a:endParaRPr lang="en-US" sz="1400" b="1" dirty="0">
                        <a:solidFill>
                          <a:schemeClr val="tx1"/>
                        </a:solidFill>
                        <a:effectLst/>
                        <a:latin typeface="+mn-lt"/>
                        <a:ea typeface="Calibri"/>
                        <a:cs typeface="Times New Roman"/>
                      </a:endParaRPr>
                    </a:p>
                  </a:txBody>
                  <a:tcPr marL="58917" marR="58917"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algn="ctr">
                        <a:lnSpc>
                          <a:spcPct val="100000"/>
                        </a:lnSpc>
                        <a:spcBef>
                          <a:spcPts val="0"/>
                        </a:spcBef>
                        <a:spcAft>
                          <a:spcPts val="0"/>
                        </a:spcAft>
                      </a:pPr>
                      <a:endParaRPr lang="en-US" sz="1400" b="1" dirty="0">
                        <a:solidFill>
                          <a:schemeClr val="tx1"/>
                        </a:solidFill>
                        <a:effectLst/>
                        <a:latin typeface="+mn-lt"/>
                        <a:ea typeface="Calibri"/>
                        <a:cs typeface="Times New Roman"/>
                      </a:endParaRPr>
                    </a:p>
                  </a:txBody>
                  <a:tcPr marL="58917" marR="58917"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533258">
                <a:tc>
                  <a:txBody>
                    <a:bodyPr/>
                    <a:lstStyle/>
                    <a:p>
                      <a:pPr eaLnBrk="0" fontAlgn="base" hangingPunct="0">
                        <a:lnSpc>
                          <a:spcPct val="85000"/>
                        </a:lnSpc>
                        <a:spcBef>
                          <a:spcPct val="0"/>
                        </a:spcBef>
                        <a:spcAft>
                          <a:spcPct val="0"/>
                        </a:spcAft>
                      </a:pPr>
                      <a:endParaRPr lang="en-US" sz="1400" b="1" dirty="0">
                        <a:solidFill>
                          <a:schemeClr val="tx1"/>
                        </a:solidFill>
                        <a:ea typeface="ＭＳ Ｐゴシック" pitchFamily="1" charset="-128"/>
                      </a:endParaRPr>
                    </a:p>
                  </a:txBody>
                  <a:tcPr marT="36000" marB="36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endParaRPr lang="en-US" sz="1400" b="1" dirty="0">
                        <a:solidFill>
                          <a:schemeClr val="tx1"/>
                        </a:solidFill>
                        <a:effectLst/>
                        <a:latin typeface="+mn-lt"/>
                        <a:ea typeface="Calibri"/>
                        <a:cs typeface="Times New Roman"/>
                      </a:endParaRPr>
                    </a:p>
                  </a:txBody>
                  <a:tcPr marL="58917" marR="58917"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endParaRPr lang="en-US" sz="1400" b="1" dirty="0">
                        <a:solidFill>
                          <a:schemeClr val="tx1"/>
                        </a:solidFill>
                        <a:effectLst/>
                        <a:latin typeface="+mn-lt"/>
                        <a:ea typeface="Calibri"/>
                        <a:cs typeface="Times New Roman"/>
                      </a:endParaRPr>
                    </a:p>
                  </a:txBody>
                  <a:tcPr marL="58917" marR="58917"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33258">
                <a:tc>
                  <a:txBody>
                    <a:bodyPr/>
                    <a:lstStyle/>
                    <a:p>
                      <a:pPr eaLnBrk="0" fontAlgn="base" hangingPunct="0">
                        <a:lnSpc>
                          <a:spcPct val="85000"/>
                        </a:lnSpc>
                        <a:spcBef>
                          <a:spcPct val="0"/>
                        </a:spcBef>
                        <a:spcAft>
                          <a:spcPct val="0"/>
                        </a:spcAft>
                      </a:pPr>
                      <a:endParaRPr lang="en-US" sz="1400" b="1" dirty="0">
                        <a:solidFill>
                          <a:schemeClr val="tx1"/>
                        </a:solidFill>
                        <a:ea typeface="ＭＳ Ｐゴシック" pitchFamily="1" charset="-128"/>
                      </a:endParaRPr>
                    </a:p>
                  </a:txBody>
                  <a:tcPr marT="36000" marB="36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endParaRPr lang="en-US" sz="1600" b="1" dirty="0">
                        <a:solidFill>
                          <a:schemeClr val="tx1"/>
                        </a:solidFill>
                        <a:effectLst/>
                        <a:latin typeface="+mn-lt"/>
                        <a:ea typeface="Calibri"/>
                        <a:cs typeface="Times New Roman"/>
                      </a:endParaRPr>
                    </a:p>
                  </a:txBody>
                  <a:tcPr marL="58917" marR="58917"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endParaRPr lang="en-US" sz="1600" b="1" dirty="0">
                        <a:solidFill>
                          <a:schemeClr val="tx1"/>
                        </a:solidFill>
                        <a:effectLst/>
                        <a:latin typeface="+mn-lt"/>
                        <a:ea typeface="Calibri"/>
                        <a:cs typeface="Times New Roman"/>
                      </a:endParaRPr>
                    </a:p>
                  </a:txBody>
                  <a:tcPr marL="58917" marR="58917" marT="36000" marB="36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45552">
                <a:tc>
                  <a:txBody>
                    <a:bodyPr/>
                    <a:lstStyle/>
                    <a:p>
                      <a:pPr marL="0" marR="0">
                        <a:lnSpc>
                          <a:spcPct val="100000"/>
                        </a:lnSpc>
                        <a:spcBef>
                          <a:spcPts val="0"/>
                        </a:spcBef>
                        <a:spcAft>
                          <a:spcPts val="0"/>
                        </a:spcAft>
                      </a:pPr>
                      <a:endParaRPr lang="en-US" sz="1400" b="1" dirty="0">
                        <a:solidFill>
                          <a:schemeClr val="tx1"/>
                        </a:solidFill>
                        <a:effectLst/>
                        <a:latin typeface="+mn-lt"/>
                        <a:ea typeface="Calibri"/>
                        <a:cs typeface="Times New Roman"/>
                      </a:endParaRPr>
                    </a:p>
                  </a:txBody>
                  <a:tcPr marL="58917" marR="58917"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endParaRPr lang="en-US" sz="1400" b="1" dirty="0">
                        <a:solidFill>
                          <a:schemeClr val="tx1"/>
                        </a:solidFill>
                        <a:effectLst/>
                        <a:latin typeface="+mn-lt"/>
                        <a:ea typeface="Calibri"/>
                        <a:cs typeface="Times New Roman"/>
                      </a:endParaRPr>
                    </a:p>
                  </a:txBody>
                  <a:tcPr marL="58917" marR="58917"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endParaRPr lang="en-US" sz="1400" b="1" dirty="0">
                        <a:solidFill>
                          <a:schemeClr val="tx1"/>
                        </a:solidFill>
                        <a:effectLst/>
                        <a:latin typeface="+mn-lt"/>
                        <a:ea typeface="Calibri"/>
                        <a:cs typeface="Times New Roman"/>
                      </a:endParaRPr>
                    </a:p>
                  </a:txBody>
                  <a:tcPr marL="58917" marR="58917"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45552">
                <a:tc>
                  <a:txBody>
                    <a:bodyPr/>
                    <a:lstStyle/>
                    <a:p>
                      <a:pPr marL="0" marR="0">
                        <a:lnSpc>
                          <a:spcPct val="100000"/>
                        </a:lnSpc>
                        <a:spcBef>
                          <a:spcPts val="0"/>
                        </a:spcBef>
                        <a:spcAft>
                          <a:spcPts val="0"/>
                        </a:spcAft>
                      </a:pPr>
                      <a:endParaRPr lang="en-US" sz="1400" b="1" dirty="0">
                        <a:solidFill>
                          <a:schemeClr val="tx1"/>
                        </a:solidFill>
                        <a:effectLst/>
                        <a:latin typeface="+mn-lt"/>
                        <a:ea typeface="Calibri"/>
                        <a:cs typeface="Times New Roman"/>
                      </a:endParaRPr>
                    </a:p>
                  </a:txBody>
                  <a:tcPr marL="58917" marR="58917"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endParaRPr lang="en-US" sz="1400" b="1" dirty="0">
                        <a:solidFill>
                          <a:schemeClr val="tx1"/>
                        </a:solidFill>
                        <a:effectLst/>
                        <a:latin typeface="+mn-lt"/>
                        <a:ea typeface="Calibri"/>
                        <a:cs typeface="Times New Roman"/>
                      </a:endParaRPr>
                    </a:p>
                  </a:txBody>
                  <a:tcPr marL="58917" marR="58917"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endParaRPr lang="en-US" sz="1400" b="1" dirty="0">
                        <a:solidFill>
                          <a:schemeClr val="tx1"/>
                        </a:solidFill>
                        <a:effectLst/>
                        <a:latin typeface="+mn-lt"/>
                        <a:ea typeface="Calibri"/>
                        <a:cs typeface="Times New Roman"/>
                      </a:endParaRPr>
                    </a:p>
                  </a:txBody>
                  <a:tcPr marL="58917" marR="58917"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grpSp>
        <p:nvGrpSpPr>
          <p:cNvPr id="2" name="Group 1"/>
          <p:cNvGrpSpPr/>
          <p:nvPr/>
        </p:nvGrpSpPr>
        <p:grpSpPr>
          <a:xfrm>
            <a:off x="4442384" y="1237809"/>
            <a:ext cx="4393764" cy="4214538"/>
            <a:chOff x="4442384" y="1967503"/>
            <a:chExt cx="4393764" cy="3271161"/>
          </a:xfrm>
        </p:grpSpPr>
        <p:sp>
          <p:nvSpPr>
            <p:cNvPr id="43095" name="Line 27"/>
            <p:cNvSpPr>
              <a:spLocks noChangeShapeType="1"/>
            </p:cNvSpPr>
            <p:nvPr/>
          </p:nvSpPr>
          <p:spPr bwMode="auto">
            <a:xfrm>
              <a:off x="5693334" y="2457267"/>
              <a:ext cx="0" cy="2709656"/>
            </a:xfrm>
            <a:prstGeom prst="line">
              <a:avLst/>
            </a:prstGeom>
            <a:noFill/>
            <a:ln w="19050">
              <a:solidFill>
                <a:schemeClr val="tx1"/>
              </a:solidFill>
              <a:round/>
              <a:headEnd/>
              <a:tailEnd/>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06" name="Rectangle 110"/>
            <p:cNvSpPr>
              <a:spLocks noChangeArrowheads="1"/>
            </p:cNvSpPr>
            <p:nvPr/>
          </p:nvSpPr>
          <p:spPr bwMode="auto">
            <a:xfrm>
              <a:off x="4496772" y="1967503"/>
              <a:ext cx="2373063" cy="460768"/>
            </a:xfrm>
            <a:prstGeom prst="rect">
              <a:avLst/>
            </a:prstGeom>
            <a:noFill/>
            <a:ln w="9525">
              <a:noFill/>
              <a:miter lim="800000"/>
              <a:headEnd/>
              <a:tailEnd/>
            </a:ln>
          </p:spPr>
          <p:txBody>
            <a:bodyPr wrap="none" lIns="90000" tIns="46800" rIns="90000" bIns="46800">
              <a:spAutoFit/>
            </a:bodyPr>
            <a:lstStyle/>
            <a:p>
              <a:pPr algn="ctr">
                <a:lnSpc>
                  <a:spcPct val="85000"/>
                </a:lnSpc>
              </a:pPr>
              <a:r>
                <a:rPr lang="en-US" sz="1400" b="1" dirty="0">
                  <a:solidFill>
                    <a:srgbClr val="00498B"/>
                  </a:solidFill>
                  <a:latin typeface="Tahoma"/>
                  <a:cs typeface="Tahoma" pitchFamily="34" charset="0"/>
                </a:rPr>
                <a:t>Dabigatran 110 mg BID </a:t>
              </a:r>
              <a:r>
                <a:rPr lang="en-US" sz="1400" b="1" dirty="0">
                  <a:solidFill>
                    <a:srgbClr val="00498B"/>
                  </a:solidFill>
                  <a:latin typeface="Tahoma"/>
                  <a:ea typeface="ＭＳ Ｐゴシック"/>
                  <a:cs typeface="Arial" pitchFamily="34" charset="0"/>
                </a:rPr>
                <a:t/>
              </a:r>
              <a:br>
                <a:rPr lang="en-US" sz="1400" b="1" dirty="0">
                  <a:solidFill>
                    <a:srgbClr val="00498B"/>
                  </a:solidFill>
                  <a:latin typeface="Tahoma"/>
                  <a:ea typeface="ＭＳ Ｐゴシック"/>
                  <a:cs typeface="Arial" pitchFamily="34" charset="0"/>
                </a:rPr>
              </a:br>
              <a:r>
                <a:rPr lang="en-US" sz="1400" b="1" dirty="0">
                  <a:solidFill>
                    <a:srgbClr val="00498B"/>
                  </a:solidFill>
                  <a:latin typeface="Tahoma"/>
                  <a:ea typeface="ＭＳ Ｐゴシック"/>
                  <a:cs typeface="Arial" pitchFamily="34" charset="0"/>
                </a:rPr>
                <a:t>vs warfarin</a:t>
              </a:r>
            </a:p>
          </p:txBody>
        </p:sp>
        <p:sp>
          <p:nvSpPr>
            <p:cNvPr id="43112" name="Line 105"/>
            <p:cNvSpPr>
              <a:spLocks noChangeShapeType="1"/>
            </p:cNvSpPr>
            <p:nvPr/>
          </p:nvSpPr>
          <p:spPr bwMode="auto">
            <a:xfrm>
              <a:off x="6132944" y="3551996"/>
              <a:ext cx="0" cy="142875"/>
            </a:xfrm>
            <a:prstGeom prst="line">
              <a:avLst/>
            </a:prstGeom>
            <a:solidFill>
              <a:schemeClr val="accent2"/>
            </a:solidFill>
            <a:ln w="19050">
              <a:solidFill>
                <a:schemeClr val="tx1"/>
              </a:solidFill>
              <a:round/>
              <a:headEnd/>
              <a:tailEnd type="none" w="lg" len="sm"/>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13" name="Line 106"/>
            <p:cNvSpPr>
              <a:spLocks noChangeShapeType="1"/>
            </p:cNvSpPr>
            <p:nvPr/>
          </p:nvSpPr>
          <p:spPr bwMode="auto">
            <a:xfrm flipV="1">
              <a:off x="5555117" y="3617644"/>
              <a:ext cx="577827" cy="0"/>
            </a:xfrm>
            <a:prstGeom prst="line">
              <a:avLst/>
            </a:prstGeom>
            <a:solidFill>
              <a:schemeClr val="accent2"/>
            </a:solidFill>
            <a:ln w="19050">
              <a:solidFill>
                <a:schemeClr val="tx1"/>
              </a:solidFill>
              <a:round/>
              <a:headEnd/>
              <a:tailEnd type="none" w="lg" len="sm"/>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14" name="Line 27"/>
            <p:cNvSpPr>
              <a:spLocks noChangeShapeType="1"/>
            </p:cNvSpPr>
            <p:nvPr/>
          </p:nvSpPr>
          <p:spPr bwMode="auto">
            <a:xfrm>
              <a:off x="5056747" y="5168814"/>
              <a:ext cx="0" cy="68263"/>
            </a:xfrm>
            <a:prstGeom prst="line">
              <a:avLst/>
            </a:prstGeom>
            <a:noFill/>
            <a:ln w="19050">
              <a:solidFill>
                <a:schemeClr val="tx1"/>
              </a:solidFill>
              <a:round/>
              <a:headEnd/>
              <a:tailEnd/>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15" name="Line 27"/>
            <p:cNvSpPr>
              <a:spLocks noChangeShapeType="1"/>
            </p:cNvSpPr>
            <p:nvPr/>
          </p:nvSpPr>
          <p:spPr bwMode="auto">
            <a:xfrm>
              <a:off x="6248127" y="5168814"/>
              <a:ext cx="0" cy="68263"/>
            </a:xfrm>
            <a:prstGeom prst="line">
              <a:avLst/>
            </a:prstGeom>
            <a:noFill/>
            <a:ln w="19050">
              <a:solidFill>
                <a:schemeClr val="tx1"/>
              </a:solidFill>
              <a:round/>
              <a:headEnd/>
              <a:tailEnd/>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16" name="Line 27"/>
            <p:cNvSpPr>
              <a:spLocks noChangeShapeType="1"/>
            </p:cNvSpPr>
            <p:nvPr/>
          </p:nvSpPr>
          <p:spPr bwMode="auto">
            <a:xfrm>
              <a:off x="5377422" y="5168814"/>
              <a:ext cx="0" cy="68263"/>
            </a:xfrm>
            <a:prstGeom prst="line">
              <a:avLst/>
            </a:prstGeom>
            <a:noFill/>
            <a:ln w="19050">
              <a:solidFill>
                <a:schemeClr val="tx1"/>
              </a:solidFill>
              <a:round/>
              <a:headEnd/>
              <a:tailEnd/>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17" name="Line 27"/>
            <p:cNvSpPr>
              <a:spLocks noChangeShapeType="1"/>
            </p:cNvSpPr>
            <p:nvPr/>
          </p:nvSpPr>
          <p:spPr bwMode="auto">
            <a:xfrm>
              <a:off x="5694922" y="5168814"/>
              <a:ext cx="0" cy="68263"/>
            </a:xfrm>
            <a:prstGeom prst="line">
              <a:avLst/>
            </a:prstGeom>
            <a:noFill/>
            <a:ln w="19050">
              <a:solidFill>
                <a:schemeClr val="tx1"/>
              </a:solidFill>
              <a:round/>
              <a:headEnd/>
              <a:tailEnd/>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18" name="Line 27"/>
            <p:cNvSpPr>
              <a:spLocks noChangeShapeType="1"/>
            </p:cNvSpPr>
            <p:nvPr/>
          </p:nvSpPr>
          <p:spPr bwMode="auto">
            <a:xfrm>
              <a:off x="5967972" y="5168814"/>
              <a:ext cx="0" cy="68263"/>
            </a:xfrm>
            <a:prstGeom prst="line">
              <a:avLst/>
            </a:prstGeom>
            <a:noFill/>
            <a:ln w="19050">
              <a:solidFill>
                <a:schemeClr val="tx1"/>
              </a:solidFill>
              <a:round/>
              <a:headEnd/>
              <a:tailEnd/>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19" name="Line 27"/>
            <p:cNvSpPr>
              <a:spLocks noChangeShapeType="1"/>
            </p:cNvSpPr>
            <p:nvPr/>
          </p:nvSpPr>
          <p:spPr bwMode="auto">
            <a:xfrm>
              <a:off x="4442384" y="5175003"/>
              <a:ext cx="2390775" cy="0"/>
            </a:xfrm>
            <a:prstGeom prst="line">
              <a:avLst/>
            </a:prstGeom>
            <a:noFill/>
            <a:ln w="19050">
              <a:solidFill>
                <a:schemeClr val="tx1"/>
              </a:solidFill>
              <a:round/>
              <a:headEnd/>
              <a:tailEnd/>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23" name="Line 27"/>
            <p:cNvSpPr>
              <a:spLocks noChangeShapeType="1"/>
            </p:cNvSpPr>
            <p:nvPr/>
          </p:nvSpPr>
          <p:spPr bwMode="auto">
            <a:xfrm>
              <a:off x="4442384" y="5168814"/>
              <a:ext cx="0" cy="69850"/>
            </a:xfrm>
            <a:prstGeom prst="line">
              <a:avLst/>
            </a:prstGeom>
            <a:noFill/>
            <a:ln w="19050">
              <a:solidFill>
                <a:schemeClr val="tx1"/>
              </a:solidFill>
              <a:round/>
              <a:headEnd/>
              <a:tailEnd/>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24" name="Line 27"/>
            <p:cNvSpPr>
              <a:spLocks noChangeShapeType="1"/>
            </p:cNvSpPr>
            <p:nvPr/>
          </p:nvSpPr>
          <p:spPr bwMode="auto">
            <a:xfrm>
              <a:off x="6521177" y="5168814"/>
              <a:ext cx="0" cy="68263"/>
            </a:xfrm>
            <a:prstGeom prst="line">
              <a:avLst/>
            </a:prstGeom>
            <a:noFill/>
            <a:ln w="19050">
              <a:solidFill>
                <a:schemeClr val="tx1"/>
              </a:solidFill>
              <a:round/>
              <a:headEnd/>
              <a:tailEnd/>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25" name="Line 27"/>
            <p:cNvSpPr>
              <a:spLocks noChangeShapeType="1"/>
            </p:cNvSpPr>
            <p:nvPr/>
          </p:nvSpPr>
          <p:spPr bwMode="auto">
            <a:xfrm>
              <a:off x="4721784" y="5168814"/>
              <a:ext cx="0" cy="68263"/>
            </a:xfrm>
            <a:prstGeom prst="line">
              <a:avLst/>
            </a:prstGeom>
            <a:noFill/>
            <a:ln w="19050">
              <a:solidFill>
                <a:schemeClr val="tx1"/>
              </a:solidFill>
              <a:round/>
              <a:headEnd/>
              <a:tailEnd/>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26" name="Line 27"/>
            <p:cNvSpPr>
              <a:spLocks noChangeShapeType="1"/>
            </p:cNvSpPr>
            <p:nvPr/>
          </p:nvSpPr>
          <p:spPr bwMode="auto">
            <a:xfrm>
              <a:off x="6827780" y="5168814"/>
              <a:ext cx="0" cy="68263"/>
            </a:xfrm>
            <a:prstGeom prst="line">
              <a:avLst/>
            </a:prstGeom>
            <a:noFill/>
            <a:ln w="19050">
              <a:solidFill>
                <a:schemeClr val="tx1"/>
              </a:solidFill>
              <a:round/>
              <a:headEnd/>
              <a:tailEnd/>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3127" name="Oval 98"/>
            <p:cNvSpPr>
              <a:spLocks noChangeArrowheads="1"/>
            </p:cNvSpPr>
            <p:nvPr/>
          </p:nvSpPr>
          <p:spPr bwMode="auto">
            <a:xfrm flipV="1">
              <a:off x="5753607" y="3554829"/>
              <a:ext cx="136800" cy="135384"/>
            </a:xfrm>
            <a:prstGeom prst="rect">
              <a:avLst/>
            </a:prstGeom>
            <a:solidFill>
              <a:schemeClr val="accent2"/>
            </a:solidFill>
            <a:ln w="6350" algn="ctr">
              <a:solidFill>
                <a:schemeClr val="tx1"/>
              </a:solidFill>
              <a:round/>
              <a:headEnd/>
              <a:tailEnd type="none" w="lg" len="sm"/>
            </a:ln>
          </p:spPr>
          <p:txBody>
            <a:bodyPr wrap="none" lIns="91414" tIns="45708" rIns="91414" bIns="45708" anchor="ctr"/>
            <a:lstStyle/>
            <a:p>
              <a:pPr eaLnBrk="0" hangingPunct="0">
                <a:lnSpc>
                  <a:spcPct val="85000"/>
                </a:lnSpc>
              </a:pPr>
              <a:endParaRPr lang="en-GB" sz="1200" b="1" dirty="0">
                <a:solidFill>
                  <a:srgbClr val="00498B"/>
                </a:solidFill>
                <a:latin typeface="Tahoma"/>
                <a:ea typeface="ＭＳ Ｐゴシック"/>
                <a:cs typeface="Arial" pitchFamily="34" charset="0"/>
              </a:endParaRPr>
            </a:p>
          </p:txBody>
        </p:sp>
        <p:sp>
          <p:nvSpPr>
            <p:cNvPr id="92" name="Line 105"/>
            <p:cNvSpPr>
              <a:spLocks noChangeShapeType="1"/>
            </p:cNvSpPr>
            <p:nvPr/>
          </p:nvSpPr>
          <p:spPr bwMode="auto">
            <a:xfrm>
              <a:off x="5396113" y="3019705"/>
              <a:ext cx="0" cy="142875"/>
            </a:xfrm>
            <a:prstGeom prst="line">
              <a:avLst/>
            </a:prstGeom>
            <a:solidFill>
              <a:schemeClr val="accent2"/>
            </a:solidFill>
            <a:ln w="19050">
              <a:solidFill>
                <a:schemeClr val="tx1"/>
              </a:solidFill>
              <a:round/>
              <a:headEnd/>
              <a:tailEnd type="none" w="lg" len="sm"/>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93" name="Line 105"/>
            <p:cNvSpPr>
              <a:spLocks noChangeShapeType="1"/>
            </p:cNvSpPr>
            <p:nvPr/>
          </p:nvSpPr>
          <p:spPr bwMode="auto">
            <a:xfrm>
              <a:off x="5770416" y="3019705"/>
              <a:ext cx="0" cy="142875"/>
            </a:xfrm>
            <a:prstGeom prst="line">
              <a:avLst/>
            </a:prstGeom>
            <a:solidFill>
              <a:schemeClr val="accent2"/>
            </a:solidFill>
            <a:ln w="19050">
              <a:solidFill>
                <a:schemeClr val="tx1"/>
              </a:solidFill>
              <a:round/>
              <a:headEnd/>
              <a:tailEnd type="none" w="lg" len="sm"/>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94" name="Line 106"/>
            <p:cNvSpPr>
              <a:spLocks noChangeShapeType="1"/>
            </p:cNvSpPr>
            <p:nvPr/>
          </p:nvSpPr>
          <p:spPr bwMode="auto">
            <a:xfrm flipV="1">
              <a:off x="5398409" y="3091141"/>
              <a:ext cx="367615" cy="0"/>
            </a:xfrm>
            <a:prstGeom prst="line">
              <a:avLst/>
            </a:prstGeom>
            <a:solidFill>
              <a:schemeClr val="accent2"/>
            </a:solidFill>
            <a:ln w="19050">
              <a:solidFill>
                <a:schemeClr val="tx1"/>
              </a:solidFill>
              <a:round/>
              <a:headEnd/>
              <a:tailEnd type="none" w="lg" len="sm"/>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95" name="Oval 98"/>
            <p:cNvSpPr>
              <a:spLocks noChangeArrowheads="1"/>
            </p:cNvSpPr>
            <p:nvPr/>
          </p:nvSpPr>
          <p:spPr bwMode="auto">
            <a:xfrm flipV="1">
              <a:off x="5496262" y="3023450"/>
              <a:ext cx="136800" cy="135384"/>
            </a:xfrm>
            <a:prstGeom prst="rect">
              <a:avLst/>
            </a:prstGeom>
            <a:solidFill>
              <a:schemeClr val="accent2"/>
            </a:solidFill>
            <a:ln w="6350" algn="ctr">
              <a:solidFill>
                <a:schemeClr val="tx1"/>
              </a:solidFill>
              <a:round/>
              <a:headEnd/>
              <a:tailEnd type="none" w="lg" len="sm"/>
            </a:ln>
          </p:spPr>
          <p:txBody>
            <a:bodyPr wrap="none" lIns="91414" tIns="45708" rIns="91414" bIns="45708" anchor="ctr"/>
            <a:lstStyle/>
            <a:p>
              <a:pPr eaLnBrk="0" hangingPunct="0">
                <a:lnSpc>
                  <a:spcPct val="85000"/>
                </a:lnSpc>
              </a:pPr>
              <a:endParaRPr lang="en-GB" sz="1200" b="1" dirty="0">
                <a:solidFill>
                  <a:srgbClr val="00498B"/>
                </a:solidFill>
                <a:latin typeface="Tahoma"/>
                <a:ea typeface="ＭＳ Ｐゴシック"/>
                <a:cs typeface="Arial" pitchFamily="34" charset="0"/>
              </a:endParaRPr>
            </a:p>
          </p:txBody>
        </p:sp>
        <p:sp>
          <p:nvSpPr>
            <p:cNvPr id="102" name="Rectangle 105"/>
            <p:cNvSpPr>
              <a:spLocks noChangeArrowheads="1"/>
            </p:cNvSpPr>
            <p:nvPr/>
          </p:nvSpPr>
          <p:spPr bwMode="auto">
            <a:xfrm>
              <a:off x="6672052" y="2268916"/>
              <a:ext cx="2139025" cy="277641"/>
            </a:xfrm>
            <a:prstGeom prst="rect">
              <a:avLst/>
            </a:prstGeom>
            <a:noFill/>
            <a:ln w="9525">
              <a:noFill/>
              <a:miter lim="800000"/>
              <a:headEnd/>
              <a:tailEnd/>
            </a:ln>
          </p:spPr>
          <p:txBody>
            <a:bodyPr wrap="none" lIns="90000" tIns="46800" rIns="90000" bIns="46800">
              <a:spAutoFit/>
            </a:bodyPr>
            <a:lstStyle/>
            <a:p>
              <a:pPr>
                <a:lnSpc>
                  <a:spcPct val="85000"/>
                </a:lnSpc>
              </a:pPr>
              <a:r>
                <a:rPr lang="en-US" sz="1400" b="1" dirty="0">
                  <a:solidFill>
                    <a:srgbClr val="00498B"/>
                  </a:solidFill>
                  <a:latin typeface="Tahoma"/>
                  <a:ea typeface="ＭＳ Ｐゴシック"/>
                  <a:cs typeface="Arial" pitchFamily="34" charset="0"/>
                </a:rPr>
                <a:t>RR (95% CI); P value</a:t>
              </a:r>
            </a:p>
          </p:txBody>
        </p:sp>
        <p:sp>
          <p:nvSpPr>
            <p:cNvPr id="103" name="Line 105"/>
            <p:cNvSpPr>
              <a:spLocks noChangeShapeType="1"/>
            </p:cNvSpPr>
            <p:nvPr/>
          </p:nvSpPr>
          <p:spPr bwMode="auto">
            <a:xfrm>
              <a:off x="4625666" y="4059700"/>
              <a:ext cx="0" cy="142875"/>
            </a:xfrm>
            <a:prstGeom prst="line">
              <a:avLst/>
            </a:prstGeom>
            <a:solidFill>
              <a:schemeClr val="accent2"/>
            </a:solidFill>
            <a:ln w="19050">
              <a:solidFill>
                <a:schemeClr val="tx1"/>
              </a:solidFill>
              <a:round/>
              <a:headEnd/>
              <a:tailEnd type="none" w="lg" len="sm"/>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105" name="Line 106"/>
            <p:cNvSpPr>
              <a:spLocks noChangeShapeType="1"/>
            </p:cNvSpPr>
            <p:nvPr/>
          </p:nvSpPr>
          <p:spPr bwMode="auto">
            <a:xfrm flipV="1">
              <a:off x="4620492" y="4130566"/>
              <a:ext cx="452435" cy="0"/>
            </a:xfrm>
            <a:prstGeom prst="line">
              <a:avLst/>
            </a:prstGeom>
            <a:solidFill>
              <a:schemeClr val="accent2"/>
            </a:solidFill>
            <a:ln w="19050">
              <a:solidFill>
                <a:schemeClr val="tx1"/>
              </a:solidFill>
              <a:round/>
              <a:headEnd/>
              <a:tailEnd type="none" w="lg" len="sm"/>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106" name="Oval 98"/>
            <p:cNvSpPr>
              <a:spLocks noChangeArrowheads="1"/>
            </p:cNvSpPr>
            <p:nvPr/>
          </p:nvSpPr>
          <p:spPr bwMode="auto">
            <a:xfrm flipV="1">
              <a:off x="4710330" y="4063445"/>
              <a:ext cx="136800" cy="135384"/>
            </a:xfrm>
            <a:prstGeom prst="rect">
              <a:avLst/>
            </a:prstGeom>
            <a:solidFill>
              <a:schemeClr val="accent2"/>
            </a:solidFill>
            <a:ln w="6350" algn="ctr">
              <a:solidFill>
                <a:schemeClr val="tx1"/>
              </a:solidFill>
              <a:round/>
              <a:headEnd/>
              <a:tailEnd type="none" w="lg" len="sm"/>
            </a:ln>
          </p:spPr>
          <p:txBody>
            <a:bodyPr wrap="none" lIns="91414" tIns="45708" rIns="91414" bIns="45708" anchor="ctr"/>
            <a:lstStyle/>
            <a:p>
              <a:pPr eaLnBrk="0" hangingPunct="0">
                <a:lnSpc>
                  <a:spcPct val="85000"/>
                </a:lnSpc>
              </a:pPr>
              <a:endParaRPr lang="en-GB" sz="1200" b="1" dirty="0">
                <a:solidFill>
                  <a:srgbClr val="00498B"/>
                </a:solidFill>
                <a:latin typeface="Tahoma"/>
                <a:ea typeface="ＭＳ Ｐゴシック"/>
                <a:cs typeface="Arial" pitchFamily="34" charset="0"/>
              </a:endParaRPr>
            </a:p>
          </p:txBody>
        </p:sp>
        <p:sp>
          <p:nvSpPr>
            <p:cNvPr id="65" name="Oval 98"/>
            <p:cNvSpPr>
              <a:spLocks noChangeArrowheads="1"/>
            </p:cNvSpPr>
            <p:nvPr/>
          </p:nvSpPr>
          <p:spPr bwMode="auto">
            <a:xfrm flipV="1">
              <a:off x="5510294" y="4540338"/>
              <a:ext cx="136800" cy="135384"/>
            </a:xfrm>
            <a:prstGeom prst="rect">
              <a:avLst/>
            </a:prstGeom>
            <a:solidFill>
              <a:schemeClr val="accent2"/>
            </a:solidFill>
            <a:ln w="6350" algn="ctr">
              <a:solidFill>
                <a:schemeClr val="tx1"/>
              </a:solidFill>
              <a:round/>
              <a:headEnd/>
              <a:tailEnd type="none" w="lg" len="sm"/>
            </a:ln>
          </p:spPr>
          <p:txBody>
            <a:bodyPr wrap="none" lIns="91414" tIns="45708" rIns="91414" bIns="45708" anchor="ctr"/>
            <a:lstStyle/>
            <a:p>
              <a:pPr eaLnBrk="0" hangingPunct="0">
                <a:lnSpc>
                  <a:spcPct val="85000"/>
                </a:lnSpc>
              </a:pPr>
              <a:endParaRPr lang="en-GB" sz="1200" b="1" dirty="0">
                <a:solidFill>
                  <a:srgbClr val="00498B"/>
                </a:solidFill>
                <a:latin typeface="Tahoma"/>
                <a:ea typeface="ＭＳ Ｐゴシック"/>
                <a:cs typeface="Arial" pitchFamily="34" charset="0"/>
              </a:endParaRPr>
            </a:p>
          </p:txBody>
        </p:sp>
        <p:sp>
          <p:nvSpPr>
            <p:cNvPr id="66" name="Line 105"/>
            <p:cNvSpPr>
              <a:spLocks noChangeShapeType="1"/>
            </p:cNvSpPr>
            <p:nvPr/>
          </p:nvSpPr>
          <p:spPr bwMode="auto">
            <a:xfrm>
              <a:off x="5404634" y="4531707"/>
              <a:ext cx="0" cy="142875"/>
            </a:xfrm>
            <a:prstGeom prst="line">
              <a:avLst/>
            </a:prstGeom>
            <a:solidFill>
              <a:schemeClr val="accent2"/>
            </a:solidFill>
            <a:ln w="19050">
              <a:solidFill>
                <a:schemeClr val="tx1"/>
              </a:solidFill>
              <a:round/>
              <a:headEnd/>
              <a:tailEnd type="none" w="lg" len="sm"/>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72" name="Line 106"/>
            <p:cNvSpPr>
              <a:spLocks noChangeShapeType="1"/>
            </p:cNvSpPr>
            <p:nvPr/>
          </p:nvSpPr>
          <p:spPr bwMode="auto">
            <a:xfrm flipV="1">
              <a:off x="5403958" y="4608409"/>
              <a:ext cx="317686" cy="0"/>
            </a:xfrm>
            <a:prstGeom prst="line">
              <a:avLst/>
            </a:prstGeom>
            <a:solidFill>
              <a:schemeClr val="accent2"/>
            </a:solidFill>
            <a:ln w="19050">
              <a:solidFill>
                <a:schemeClr val="tx1"/>
              </a:solidFill>
              <a:round/>
              <a:headEnd/>
              <a:tailEnd type="none" w="lg" len="sm"/>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114" name="Line 105"/>
            <p:cNvSpPr>
              <a:spLocks noChangeShapeType="1"/>
            </p:cNvSpPr>
            <p:nvPr/>
          </p:nvSpPr>
          <p:spPr bwMode="auto">
            <a:xfrm>
              <a:off x="5072927" y="4059700"/>
              <a:ext cx="0" cy="142875"/>
            </a:xfrm>
            <a:prstGeom prst="line">
              <a:avLst/>
            </a:prstGeom>
            <a:solidFill>
              <a:schemeClr val="accent2"/>
            </a:solidFill>
            <a:ln w="19050">
              <a:solidFill>
                <a:schemeClr val="tx1"/>
              </a:solidFill>
              <a:round/>
              <a:headEnd/>
              <a:tailEnd type="none" w="lg" len="sm"/>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84" name="Rectangle 105"/>
            <p:cNvSpPr>
              <a:spLocks noChangeArrowheads="1"/>
            </p:cNvSpPr>
            <p:nvPr/>
          </p:nvSpPr>
          <p:spPr bwMode="auto">
            <a:xfrm>
              <a:off x="6523999" y="2960562"/>
              <a:ext cx="2210070" cy="215494"/>
            </a:xfrm>
            <a:prstGeom prst="rect">
              <a:avLst/>
            </a:prstGeom>
            <a:noFill/>
            <a:ln w="9525">
              <a:noFill/>
              <a:miter lim="800000"/>
              <a:headEnd/>
              <a:tailEnd/>
            </a:ln>
          </p:spPr>
          <p:txBody>
            <a:bodyPr wrap="none" lIns="90000" tIns="46800" rIns="90000" bIns="46800">
              <a:spAutoFit/>
            </a:bodyPr>
            <a:lstStyle/>
            <a:p>
              <a:pPr>
                <a:lnSpc>
                  <a:spcPct val="85000"/>
                </a:lnSpc>
              </a:pPr>
              <a:r>
                <a:rPr lang="en-US" sz="1400" dirty="0" smtClean="0">
                  <a:solidFill>
                    <a:srgbClr val="00498B"/>
                  </a:solidFill>
                  <a:latin typeface="Tahoma"/>
                  <a:ea typeface="ＭＳ Ｐゴシック"/>
                  <a:cs typeface="Arial" pitchFamily="34" charset="0"/>
                </a:rPr>
                <a:t>0.89 </a:t>
              </a:r>
              <a:r>
                <a:rPr lang="en-US" sz="1400" dirty="0">
                  <a:solidFill>
                    <a:srgbClr val="00498B"/>
                  </a:solidFill>
                  <a:latin typeface="Tahoma"/>
                  <a:ea typeface="ＭＳ Ｐゴシック"/>
                  <a:cs typeface="Arial" pitchFamily="34" charset="0"/>
                </a:rPr>
                <a:t>(</a:t>
              </a:r>
              <a:r>
                <a:rPr lang="en-US" sz="1400" dirty="0" smtClean="0">
                  <a:solidFill>
                    <a:srgbClr val="00498B"/>
                  </a:solidFill>
                  <a:latin typeface="Tahoma"/>
                  <a:ea typeface="ＭＳ Ｐゴシック"/>
                  <a:cs typeface="Arial" pitchFamily="34" charset="0"/>
                </a:rPr>
                <a:t>0.73–1.09); P=0.27</a:t>
              </a:r>
              <a:endParaRPr lang="en-US" sz="1400" dirty="0">
                <a:solidFill>
                  <a:srgbClr val="00498B"/>
                </a:solidFill>
                <a:latin typeface="Tahoma"/>
                <a:ea typeface="ＭＳ Ｐゴシック"/>
                <a:cs typeface="Arial" pitchFamily="34" charset="0"/>
              </a:endParaRPr>
            </a:p>
          </p:txBody>
        </p:sp>
        <p:sp>
          <p:nvSpPr>
            <p:cNvPr id="85" name="Rectangle 105"/>
            <p:cNvSpPr>
              <a:spLocks noChangeArrowheads="1"/>
            </p:cNvSpPr>
            <p:nvPr/>
          </p:nvSpPr>
          <p:spPr bwMode="auto">
            <a:xfrm>
              <a:off x="6523999" y="3510929"/>
              <a:ext cx="2214366" cy="277641"/>
            </a:xfrm>
            <a:prstGeom prst="rect">
              <a:avLst/>
            </a:prstGeom>
            <a:noFill/>
            <a:ln w="9525">
              <a:noFill/>
              <a:miter lim="800000"/>
              <a:headEnd/>
              <a:tailEnd/>
            </a:ln>
          </p:spPr>
          <p:txBody>
            <a:bodyPr wrap="none" lIns="90000" tIns="46800" rIns="90000" bIns="46800">
              <a:spAutoFit/>
            </a:bodyPr>
            <a:lstStyle/>
            <a:p>
              <a:pPr>
                <a:lnSpc>
                  <a:spcPct val="85000"/>
                </a:lnSpc>
              </a:pPr>
              <a:r>
                <a:rPr lang="en-US" sz="1400" dirty="0">
                  <a:solidFill>
                    <a:srgbClr val="00498B"/>
                  </a:solidFill>
                  <a:latin typeface="Tahoma"/>
                  <a:ea typeface="ＭＳ Ｐゴシック"/>
                  <a:cs typeface="Arial" pitchFamily="34" charset="0"/>
                </a:rPr>
                <a:t>1.13 (</a:t>
              </a:r>
              <a:r>
                <a:rPr lang="en-US" sz="1400" dirty="0" smtClean="0">
                  <a:solidFill>
                    <a:srgbClr val="00498B"/>
                  </a:solidFill>
                  <a:latin typeface="Tahoma"/>
                  <a:ea typeface="ＭＳ Ｐゴシック"/>
                  <a:cs typeface="Arial" pitchFamily="34" charset="0"/>
                </a:rPr>
                <a:t>0.89–1.42</a:t>
              </a:r>
              <a:r>
                <a:rPr lang="en-US" sz="1400" dirty="0">
                  <a:solidFill>
                    <a:srgbClr val="00498B"/>
                  </a:solidFill>
                  <a:latin typeface="Tahoma"/>
                  <a:ea typeface="ＭＳ Ｐゴシック"/>
                  <a:cs typeface="Arial" pitchFamily="34" charset="0"/>
                </a:rPr>
                <a:t>); P=0.32</a:t>
              </a:r>
            </a:p>
          </p:txBody>
        </p:sp>
        <p:sp>
          <p:nvSpPr>
            <p:cNvPr id="86" name="Rectangle 105"/>
            <p:cNvSpPr>
              <a:spLocks noChangeArrowheads="1"/>
            </p:cNvSpPr>
            <p:nvPr/>
          </p:nvSpPr>
          <p:spPr bwMode="auto">
            <a:xfrm>
              <a:off x="6523999" y="4043220"/>
              <a:ext cx="2312149" cy="277641"/>
            </a:xfrm>
            <a:prstGeom prst="rect">
              <a:avLst/>
            </a:prstGeom>
            <a:noFill/>
            <a:ln w="9525">
              <a:noFill/>
              <a:miter lim="800000"/>
              <a:headEnd/>
              <a:tailEnd/>
            </a:ln>
          </p:spPr>
          <p:txBody>
            <a:bodyPr wrap="none" lIns="90000" tIns="46800" rIns="90000" bIns="46800">
              <a:spAutoFit/>
            </a:bodyPr>
            <a:lstStyle/>
            <a:p>
              <a:pPr>
                <a:lnSpc>
                  <a:spcPct val="85000"/>
                </a:lnSpc>
              </a:pPr>
              <a:r>
                <a:rPr lang="en-US" sz="1400" dirty="0">
                  <a:solidFill>
                    <a:srgbClr val="00498B"/>
                  </a:solidFill>
                  <a:latin typeface="Tahoma"/>
                  <a:ea typeface="ＭＳ Ｐゴシック"/>
                  <a:cs typeface="Arial" pitchFamily="34" charset="0"/>
                </a:rPr>
                <a:t>0.31 (</a:t>
              </a:r>
              <a:r>
                <a:rPr lang="en-US" sz="1400" dirty="0" smtClean="0">
                  <a:solidFill>
                    <a:srgbClr val="00498B"/>
                  </a:solidFill>
                  <a:latin typeface="Tahoma"/>
                  <a:ea typeface="ＭＳ Ｐゴシック"/>
                  <a:cs typeface="Arial" pitchFamily="34" charset="0"/>
                </a:rPr>
                <a:t>0.17–0.56</a:t>
              </a:r>
              <a:r>
                <a:rPr lang="en-US" sz="1400" dirty="0">
                  <a:solidFill>
                    <a:srgbClr val="00498B"/>
                  </a:solidFill>
                  <a:latin typeface="Tahoma"/>
                  <a:ea typeface="ＭＳ Ｐゴシック"/>
                  <a:cs typeface="Arial" pitchFamily="34" charset="0"/>
                </a:rPr>
                <a:t>); P&lt;0.001</a:t>
              </a:r>
            </a:p>
          </p:txBody>
        </p:sp>
        <p:sp>
          <p:nvSpPr>
            <p:cNvPr id="87" name="Rectangle 105"/>
            <p:cNvSpPr>
              <a:spLocks noChangeArrowheads="1"/>
            </p:cNvSpPr>
            <p:nvPr/>
          </p:nvSpPr>
          <p:spPr bwMode="auto">
            <a:xfrm>
              <a:off x="6523999" y="4516368"/>
              <a:ext cx="2210070" cy="277641"/>
            </a:xfrm>
            <a:prstGeom prst="rect">
              <a:avLst/>
            </a:prstGeom>
            <a:noFill/>
            <a:ln w="9525">
              <a:noFill/>
              <a:miter lim="800000"/>
              <a:headEnd/>
              <a:tailEnd/>
            </a:ln>
          </p:spPr>
          <p:txBody>
            <a:bodyPr wrap="none" lIns="90000" tIns="46800" rIns="90000" bIns="46800">
              <a:spAutoFit/>
            </a:bodyPr>
            <a:lstStyle/>
            <a:p>
              <a:pPr>
                <a:lnSpc>
                  <a:spcPct val="85000"/>
                </a:lnSpc>
              </a:pPr>
              <a:r>
                <a:rPr lang="en-US" sz="1400" dirty="0">
                  <a:solidFill>
                    <a:srgbClr val="00498B"/>
                  </a:solidFill>
                  <a:latin typeface="Tahoma"/>
                  <a:ea typeface="ＭＳ Ｐゴシック"/>
                  <a:cs typeface="Arial" pitchFamily="34" charset="0"/>
                </a:rPr>
                <a:t>0.90 (</a:t>
              </a:r>
              <a:r>
                <a:rPr lang="en-US" sz="1400" dirty="0" smtClean="0">
                  <a:solidFill>
                    <a:srgbClr val="00498B"/>
                  </a:solidFill>
                  <a:latin typeface="Tahoma"/>
                  <a:ea typeface="ＭＳ Ｐゴシック"/>
                  <a:cs typeface="Arial" pitchFamily="34" charset="0"/>
                </a:rPr>
                <a:t>0.77–1.06</a:t>
              </a:r>
              <a:r>
                <a:rPr lang="en-US" sz="1400" dirty="0">
                  <a:solidFill>
                    <a:srgbClr val="00498B"/>
                  </a:solidFill>
                  <a:latin typeface="Tahoma"/>
                  <a:ea typeface="ＭＳ Ｐゴシック"/>
                  <a:cs typeface="Arial" pitchFamily="34" charset="0"/>
                </a:rPr>
                <a:t>); </a:t>
              </a:r>
              <a:r>
                <a:rPr lang="en-US" sz="1400" dirty="0" smtClean="0">
                  <a:solidFill>
                    <a:srgbClr val="00498B"/>
                  </a:solidFill>
                  <a:latin typeface="Tahoma"/>
                  <a:ea typeface="ＭＳ Ｐゴシック"/>
                  <a:cs typeface="Arial" pitchFamily="34" charset="0"/>
                </a:rPr>
                <a:t>P=0.21</a:t>
              </a:r>
              <a:endParaRPr lang="en-US" sz="1400" dirty="0">
                <a:solidFill>
                  <a:srgbClr val="00498B"/>
                </a:solidFill>
                <a:latin typeface="Tahoma"/>
                <a:ea typeface="ＭＳ Ｐゴシック"/>
                <a:cs typeface="Arial" pitchFamily="34" charset="0"/>
              </a:endParaRPr>
            </a:p>
          </p:txBody>
        </p:sp>
        <p:sp>
          <p:nvSpPr>
            <p:cNvPr id="61" name="Line 105"/>
            <p:cNvSpPr>
              <a:spLocks noChangeShapeType="1"/>
            </p:cNvSpPr>
            <p:nvPr/>
          </p:nvSpPr>
          <p:spPr bwMode="auto">
            <a:xfrm>
              <a:off x="5724236" y="4531707"/>
              <a:ext cx="0" cy="142875"/>
            </a:xfrm>
            <a:prstGeom prst="line">
              <a:avLst/>
            </a:prstGeom>
            <a:solidFill>
              <a:schemeClr val="accent2"/>
            </a:solidFill>
            <a:ln w="19050">
              <a:solidFill>
                <a:schemeClr val="tx1"/>
              </a:solidFill>
              <a:round/>
              <a:headEnd/>
              <a:tailEnd type="none" w="lg" len="sm"/>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sp>
          <p:nvSpPr>
            <p:cNvPr id="45" name="Line 105"/>
            <p:cNvSpPr>
              <a:spLocks noChangeShapeType="1"/>
            </p:cNvSpPr>
            <p:nvPr/>
          </p:nvSpPr>
          <p:spPr bwMode="auto">
            <a:xfrm>
              <a:off x="5555117" y="3555742"/>
              <a:ext cx="0" cy="142875"/>
            </a:xfrm>
            <a:prstGeom prst="line">
              <a:avLst/>
            </a:prstGeom>
            <a:solidFill>
              <a:schemeClr val="accent2"/>
            </a:solidFill>
            <a:ln w="19050">
              <a:solidFill>
                <a:schemeClr val="tx1"/>
              </a:solidFill>
              <a:round/>
              <a:headEnd/>
              <a:tailEnd type="none" w="lg" len="sm"/>
            </a:ln>
          </p:spPr>
          <p:txBody>
            <a:bodyPr lIns="91414" tIns="45708" rIns="91414" bIns="45708" anchor="ctr"/>
            <a:lstStyle/>
            <a:p>
              <a:endParaRPr lang="en-GB" b="1" dirty="0">
                <a:solidFill>
                  <a:srgbClr val="00498B"/>
                </a:solidFill>
                <a:latin typeface="Tahoma"/>
                <a:ea typeface="ＭＳ Ｐゴシック"/>
                <a:cs typeface="Arial" pitchFamily="34" charset="0"/>
              </a:endParaRPr>
            </a:p>
          </p:txBody>
        </p:sp>
      </p:grpSp>
      <p:sp>
        <p:nvSpPr>
          <p:cNvPr id="48" name="タイトル 1"/>
          <p:cNvSpPr txBox="1">
            <a:spLocks/>
          </p:cNvSpPr>
          <p:nvPr/>
        </p:nvSpPr>
        <p:spPr bwMode="auto">
          <a:xfrm>
            <a:off x="484188" y="60325"/>
            <a:ext cx="8024812" cy="889000"/>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2pPr>
            <a:lvl3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3pPr>
            <a:lvl4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4pPr>
            <a:lvl5pPr algn="l" rtl="0" eaLnBrk="0" fontAlgn="base" hangingPunct="0">
              <a:spcBef>
                <a:spcPct val="0"/>
              </a:spcBef>
              <a:spcAft>
                <a:spcPct val="0"/>
              </a:spcAft>
              <a:defRPr sz="2800">
                <a:solidFill>
                  <a:schemeClr val="tx1"/>
                </a:solidFill>
                <a:latin typeface="Tahoma" pitchFamily="34" charset="0"/>
                <a:ea typeface="ＭＳ Ｐゴシック" pitchFamily="34" charset="-128"/>
                <a:cs typeface="Tahoma" pitchFamily="34" charset="0"/>
              </a:defRPr>
            </a:lvl5pPr>
            <a:lvl6pPr marL="4572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6pPr>
            <a:lvl7pPr marL="9144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7pPr>
            <a:lvl8pPr marL="13716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8pPr>
            <a:lvl9pPr marL="1828800" algn="l" rtl="0" eaLnBrk="1" fontAlgn="base" hangingPunct="1">
              <a:spcBef>
                <a:spcPct val="0"/>
              </a:spcBef>
              <a:spcAft>
                <a:spcPct val="0"/>
              </a:spcAft>
              <a:defRPr sz="2800">
                <a:solidFill>
                  <a:schemeClr val="tx1"/>
                </a:solidFill>
                <a:latin typeface="Tahoma" pitchFamily="34" charset="0"/>
                <a:ea typeface="ＭＳ Ｐゴシック" pitchFamily="34" charset="-128"/>
                <a:cs typeface="Tahoma" pitchFamily="34" charset="0"/>
              </a:defRPr>
            </a:lvl9pPr>
          </a:lstStyle>
          <a:p>
            <a:pPr eaLnBrk="1" hangingPunct="1"/>
            <a:r>
              <a:rPr lang="en-GB" dirty="0">
                <a:solidFill>
                  <a:schemeClr val="bg1"/>
                </a:solidFill>
              </a:rPr>
              <a:t>RE-LY</a:t>
            </a:r>
            <a:r>
              <a:rPr lang="en-GB" baseline="30000" dirty="0">
                <a:solidFill>
                  <a:schemeClr val="bg1"/>
                </a:solidFill>
              </a:rPr>
              <a:t>®</a:t>
            </a:r>
            <a:r>
              <a:rPr lang="en-GB" dirty="0">
                <a:solidFill>
                  <a:schemeClr val="bg1"/>
                </a:solidFill>
              </a:rPr>
              <a:t>: dabigatran </a:t>
            </a:r>
            <a:r>
              <a:rPr lang="en-GB" dirty="0" smtClean="0">
                <a:solidFill>
                  <a:schemeClr val="bg1"/>
                </a:solidFill>
              </a:rPr>
              <a:t>110 </a:t>
            </a:r>
            <a:r>
              <a:rPr lang="en-GB" dirty="0">
                <a:solidFill>
                  <a:schemeClr val="bg1"/>
                </a:solidFill>
              </a:rPr>
              <a:t>mg BID was non-inferior to warfarin for stroke or systemic embolism</a:t>
            </a:r>
            <a:endParaRPr lang="en-US" altLang="ja-JP" kern="0" dirty="0" smtClean="0">
              <a:solidFill>
                <a:schemeClr val="bg1"/>
              </a:solidFill>
              <a:ea typeface="ＭＳ Ｐゴシック" pitchFamily="34" charset="-128"/>
            </a:endParaRPr>
          </a:p>
        </p:txBody>
      </p:sp>
      <p:sp>
        <p:nvSpPr>
          <p:cNvPr id="50" name="Rectangle 117"/>
          <p:cNvSpPr>
            <a:spLocks noChangeArrowheads="1"/>
          </p:cNvSpPr>
          <p:nvPr/>
        </p:nvSpPr>
        <p:spPr bwMode="auto">
          <a:xfrm>
            <a:off x="5896894" y="5652206"/>
            <a:ext cx="1557902" cy="251480"/>
          </a:xfrm>
          <a:prstGeom prst="rect">
            <a:avLst/>
          </a:prstGeom>
          <a:noFill/>
          <a:ln w="9525">
            <a:noFill/>
            <a:miter lim="800000"/>
            <a:headEnd/>
            <a:tailEnd/>
          </a:ln>
        </p:spPr>
        <p:txBody>
          <a:bodyPr wrap="square" lIns="90000" tIns="46800" rIns="90000" bIns="46800">
            <a:spAutoFit/>
          </a:bodyPr>
          <a:lstStyle/>
          <a:p>
            <a:pPr algn="r">
              <a:lnSpc>
                <a:spcPct val="85000"/>
              </a:lnSpc>
            </a:pPr>
            <a:r>
              <a:rPr lang="en-US" sz="1200" dirty="0">
                <a:solidFill>
                  <a:srgbClr val="00498B"/>
                </a:solidFill>
                <a:latin typeface="Tahoma"/>
                <a:ea typeface="ＭＳ Ｐゴシック"/>
                <a:cs typeface="Arial" pitchFamily="34" charset="0"/>
              </a:rPr>
              <a:t>Favours warfarin</a:t>
            </a:r>
          </a:p>
        </p:txBody>
      </p:sp>
      <p:sp>
        <p:nvSpPr>
          <p:cNvPr id="51" name="Rectangle 25"/>
          <p:cNvSpPr>
            <a:spLocks noChangeArrowheads="1"/>
          </p:cNvSpPr>
          <p:nvPr/>
        </p:nvSpPr>
        <p:spPr bwMode="auto">
          <a:xfrm>
            <a:off x="6615672" y="5426831"/>
            <a:ext cx="394958" cy="251480"/>
          </a:xfrm>
          <a:prstGeom prst="rect">
            <a:avLst/>
          </a:prstGeom>
          <a:noFill/>
          <a:ln w="9525">
            <a:noFill/>
            <a:miter lim="800000"/>
            <a:headEnd/>
            <a:tailEnd/>
          </a:ln>
        </p:spPr>
        <p:txBody>
          <a:bodyPr wrap="none" lIns="90000" tIns="46800" rIns="90000" bIns="46800">
            <a:spAutoFit/>
          </a:bodyPr>
          <a:lstStyle/>
          <a:p>
            <a:pPr>
              <a:lnSpc>
                <a:spcPct val="85000"/>
              </a:lnSpc>
            </a:pPr>
            <a:r>
              <a:rPr lang="en-US" sz="1200" dirty="0">
                <a:solidFill>
                  <a:srgbClr val="00498B"/>
                </a:solidFill>
                <a:latin typeface="Tahoma"/>
                <a:ea typeface="ＭＳ Ｐゴシック"/>
                <a:cs typeface="Arial" pitchFamily="34" charset="0"/>
              </a:rPr>
              <a:t>2.0</a:t>
            </a:r>
          </a:p>
        </p:txBody>
      </p:sp>
      <p:sp>
        <p:nvSpPr>
          <p:cNvPr id="52" name="Rectangle 116"/>
          <p:cNvSpPr>
            <a:spLocks noChangeArrowheads="1"/>
          </p:cNvSpPr>
          <p:nvPr/>
        </p:nvSpPr>
        <p:spPr bwMode="auto">
          <a:xfrm>
            <a:off x="3820054" y="5653240"/>
            <a:ext cx="2005501" cy="251480"/>
          </a:xfrm>
          <a:prstGeom prst="rect">
            <a:avLst/>
          </a:prstGeom>
          <a:noFill/>
          <a:ln w="9525">
            <a:noFill/>
            <a:miter lim="800000"/>
            <a:headEnd/>
            <a:tailEnd/>
          </a:ln>
        </p:spPr>
        <p:txBody>
          <a:bodyPr wrap="square" lIns="90000" tIns="46800" rIns="90000" bIns="46800">
            <a:spAutoFit/>
          </a:bodyPr>
          <a:lstStyle/>
          <a:p>
            <a:pPr>
              <a:lnSpc>
                <a:spcPct val="85000"/>
              </a:lnSpc>
            </a:pPr>
            <a:r>
              <a:rPr lang="en-US" sz="1200" dirty="0">
                <a:solidFill>
                  <a:srgbClr val="00498B"/>
                </a:solidFill>
                <a:latin typeface="Tahoma"/>
                <a:cs typeface="Tahoma" pitchFamily="34" charset="0"/>
              </a:rPr>
              <a:t>Favours dabigatran</a:t>
            </a:r>
            <a:endParaRPr lang="en-US" sz="1200" dirty="0">
              <a:solidFill>
                <a:srgbClr val="00498B"/>
              </a:solidFill>
              <a:latin typeface="Tahoma"/>
              <a:ea typeface="ＭＳ Ｐゴシック"/>
              <a:cs typeface="Arial" pitchFamily="34" charset="0"/>
            </a:endParaRPr>
          </a:p>
        </p:txBody>
      </p:sp>
      <p:sp>
        <p:nvSpPr>
          <p:cNvPr id="53" name="Rectangle 23"/>
          <p:cNvSpPr>
            <a:spLocks noChangeArrowheads="1"/>
          </p:cNvSpPr>
          <p:nvPr/>
        </p:nvSpPr>
        <p:spPr bwMode="auto">
          <a:xfrm>
            <a:off x="4301097" y="5426831"/>
            <a:ext cx="265114" cy="251480"/>
          </a:xfrm>
          <a:prstGeom prst="rect">
            <a:avLst/>
          </a:prstGeom>
          <a:noFill/>
          <a:ln w="9525">
            <a:noFill/>
            <a:miter lim="800000"/>
            <a:headEnd/>
            <a:tailEnd/>
          </a:ln>
        </p:spPr>
        <p:txBody>
          <a:bodyPr wrap="none" lIns="90000" tIns="46800" rIns="90000" bIns="46800">
            <a:spAutoFit/>
          </a:bodyPr>
          <a:lstStyle/>
          <a:p>
            <a:pPr>
              <a:lnSpc>
                <a:spcPct val="85000"/>
              </a:lnSpc>
            </a:pPr>
            <a:r>
              <a:rPr lang="en-US" sz="1200" dirty="0">
                <a:solidFill>
                  <a:srgbClr val="00498B"/>
                </a:solidFill>
                <a:latin typeface="Tahoma"/>
                <a:ea typeface="ＭＳ Ｐゴシック"/>
                <a:cs typeface="Arial" pitchFamily="34" charset="0"/>
              </a:rPr>
              <a:t>0</a:t>
            </a:r>
          </a:p>
        </p:txBody>
      </p:sp>
      <p:sp>
        <p:nvSpPr>
          <p:cNvPr id="54" name="Rectangle 23"/>
          <p:cNvSpPr>
            <a:spLocks noChangeArrowheads="1"/>
          </p:cNvSpPr>
          <p:nvPr/>
        </p:nvSpPr>
        <p:spPr bwMode="auto">
          <a:xfrm>
            <a:off x="4847775" y="5426831"/>
            <a:ext cx="394958" cy="251480"/>
          </a:xfrm>
          <a:prstGeom prst="rect">
            <a:avLst/>
          </a:prstGeom>
          <a:noFill/>
          <a:ln w="9525">
            <a:noFill/>
            <a:miter lim="800000"/>
            <a:headEnd/>
            <a:tailEnd/>
          </a:ln>
        </p:spPr>
        <p:txBody>
          <a:bodyPr wrap="none" lIns="90000" tIns="46800" rIns="90000" bIns="46800">
            <a:spAutoFit/>
          </a:bodyPr>
          <a:lstStyle/>
          <a:p>
            <a:pPr>
              <a:lnSpc>
                <a:spcPct val="85000"/>
              </a:lnSpc>
            </a:pPr>
            <a:r>
              <a:rPr lang="en-US" sz="1200" dirty="0">
                <a:solidFill>
                  <a:srgbClr val="00498B"/>
                </a:solidFill>
                <a:latin typeface="Tahoma"/>
                <a:ea typeface="ＭＳ Ｐゴシック"/>
                <a:cs typeface="Arial" pitchFamily="34" charset="0"/>
              </a:rPr>
              <a:t>0.5</a:t>
            </a:r>
          </a:p>
        </p:txBody>
      </p:sp>
      <p:sp>
        <p:nvSpPr>
          <p:cNvPr id="55" name="Rectangle 24"/>
          <p:cNvSpPr>
            <a:spLocks noChangeArrowheads="1"/>
          </p:cNvSpPr>
          <p:nvPr/>
        </p:nvSpPr>
        <p:spPr bwMode="auto">
          <a:xfrm>
            <a:off x="5484867" y="5426831"/>
            <a:ext cx="394958" cy="251480"/>
          </a:xfrm>
          <a:prstGeom prst="rect">
            <a:avLst/>
          </a:prstGeom>
          <a:noFill/>
          <a:ln w="9525">
            <a:noFill/>
            <a:miter lim="800000"/>
            <a:headEnd/>
            <a:tailEnd/>
          </a:ln>
        </p:spPr>
        <p:txBody>
          <a:bodyPr wrap="none" lIns="90000" tIns="46800" rIns="90000" bIns="46800">
            <a:spAutoFit/>
          </a:bodyPr>
          <a:lstStyle/>
          <a:p>
            <a:pPr>
              <a:lnSpc>
                <a:spcPct val="85000"/>
              </a:lnSpc>
            </a:pPr>
            <a:r>
              <a:rPr lang="en-US" sz="1200" dirty="0">
                <a:solidFill>
                  <a:srgbClr val="00498B"/>
                </a:solidFill>
                <a:latin typeface="Tahoma"/>
                <a:ea typeface="ＭＳ Ｐゴシック"/>
                <a:cs typeface="Arial" pitchFamily="34" charset="0"/>
              </a:rPr>
              <a:t>1.0</a:t>
            </a:r>
          </a:p>
        </p:txBody>
      </p:sp>
      <p:sp>
        <p:nvSpPr>
          <p:cNvPr id="56" name="Rectangle 25"/>
          <p:cNvSpPr>
            <a:spLocks noChangeArrowheads="1"/>
          </p:cNvSpPr>
          <p:nvPr/>
        </p:nvSpPr>
        <p:spPr bwMode="auto">
          <a:xfrm>
            <a:off x="6038044" y="5426831"/>
            <a:ext cx="394958" cy="251480"/>
          </a:xfrm>
          <a:prstGeom prst="rect">
            <a:avLst/>
          </a:prstGeom>
          <a:noFill/>
          <a:ln w="9525">
            <a:noFill/>
            <a:miter lim="800000"/>
            <a:headEnd/>
            <a:tailEnd/>
          </a:ln>
        </p:spPr>
        <p:txBody>
          <a:bodyPr wrap="none" lIns="90000" tIns="46800" rIns="90000" bIns="46800">
            <a:spAutoFit/>
          </a:bodyPr>
          <a:lstStyle/>
          <a:p>
            <a:pPr>
              <a:lnSpc>
                <a:spcPct val="85000"/>
              </a:lnSpc>
            </a:pPr>
            <a:r>
              <a:rPr lang="en-US" sz="1200" dirty="0">
                <a:solidFill>
                  <a:srgbClr val="00498B"/>
                </a:solidFill>
                <a:latin typeface="Tahoma"/>
                <a:ea typeface="ＭＳ Ｐゴシック"/>
                <a:cs typeface="Arial" pitchFamily="34" charset="0"/>
              </a:rPr>
              <a:t>1.5</a:t>
            </a:r>
          </a:p>
        </p:txBody>
      </p:sp>
      <p:sp>
        <p:nvSpPr>
          <p:cNvPr id="57" name="Text Placeholder 69"/>
          <p:cNvSpPr txBox="1">
            <a:spLocks/>
          </p:cNvSpPr>
          <p:nvPr/>
        </p:nvSpPr>
        <p:spPr bwMode="auto">
          <a:xfrm>
            <a:off x="503669" y="6103620"/>
            <a:ext cx="8383587" cy="2460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B0932"/>
              </a:buClr>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rgbClr val="AB0932"/>
              </a:buClr>
              <a:buFont typeface="Times" pitchFamily="18"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lr>
                <a:srgbClr val="AB0932"/>
              </a:buClr>
              <a:buChar char="–"/>
              <a:defRPr sz="1400">
                <a:solidFill>
                  <a:schemeClr val="tx1"/>
                </a:solidFill>
                <a:latin typeface="+mn-lt"/>
                <a:ea typeface="+mn-ea"/>
                <a:cs typeface="+mn-cs"/>
              </a:defRPr>
            </a:lvl4pPr>
            <a:lvl5pPr marL="2057400" indent="-228600" algn="l" rtl="0" eaLnBrk="0" fontAlgn="base" hangingPunct="0">
              <a:spcBef>
                <a:spcPct val="20000"/>
              </a:spcBef>
              <a:spcAft>
                <a:spcPct val="0"/>
              </a:spcAft>
              <a:buClr>
                <a:srgbClr val="AB0932"/>
              </a:buClr>
              <a:buChar char="»"/>
              <a:defRPr sz="1000">
                <a:solidFill>
                  <a:schemeClr val="tx1"/>
                </a:solidFill>
                <a:latin typeface="+mn-lt"/>
                <a:ea typeface="+mn-ea"/>
                <a:cs typeface="+mn-cs"/>
              </a:defRPr>
            </a:lvl5pPr>
            <a:lvl6pPr marL="25146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6pPr>
            <a:lvl7pPr marL="29718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7pPr>
            <a:lvl8pPr marL="34290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8pPr>
            <a:lvl9pPr marL="3886200" indent="-228600" algn="l" rtl="0" eaLnBrk="1" fontAlgn="base" hangingPunct="1">
              <a:spcBef>
                <a:spcPct val="20000"/>
              </a:spcBef>
              <a:spcAft>
                <a:spcPct val="0"/>
              </a:spcAft>
              <a:buClr>
                <a:srgbClr val="AB0932"/>
              </a:buClr>
              <a:buChar char="»"/>
              <a:defRPr sz="1000">
                <a:solidFill>
                  <a:schemeClr val="tx1"/>
                </a:solidFill>
                <a:latin typeface="+mn-lt"/>
                <a:ea typeface="+mn-ea"/>
                <a:cs typeface="+mn-cs"/>
              </a:defRPr>
            </a:lvl9pPr>
          </a:lstStyle>
          <a:p>
            <a:pPr marL="0" indent="0">
              <a:buFontTx/>
              <a:buNone/>
            </a:pPr>
            <a:r>
              <a:rPr lang="en-GB" sz="1200" kern="0" dirty="0" smtClean="0">
                <a:solidFill>
                  <a:srgbClr val="00498B"/>
                </a:solidFill>
              </a:rPr>
              <a:t>Error bars = 95% CI</a:t>
            </a:r>
          </a:p>
          <a:p>
            <a:pPr marL="0" indent="0">
              <a:buFontTx/>
              <a:buNone/>
            </a:pPr>
            <a:r>
              <a:rPr lang="en-US" sz="1200" kern="0" dirty="0" smtClean="0">
                <a:solidFill>
                  <a:srgbClr val="00498B"/>
                </a:solidFill>
              </a:rPr>
              <a:t>Connolly SJ et al. N Engl J Med 2009;361:1139–51; Connolly SJ et al. N Engl J Med 2010;363:1875–6; </a:t>
            </a:r>
            <a:br>
              <a:rPr lang="en-US" sz="1200" kern="0" dirty="0" smtClean="0">
                <a:solidFill>
                  <a:srgbClr val="00498B"/>
                </a:solidFill>
              </a:rPr>
            </a:br>
            <a:r>
              <a:rPr lang="en-US" sz="1200" kern="0" dirty="0" smtClean="0">
                <a:solidFill>
                  <a:srgbClr val="00498B"/>
                </a:solidFill>
              </a:rPr>
              <a:t>Connolly </a:t>
            </a:r>
            <a:r>
              <a:rPr lang="en-US" sz="1200" kern="0" dirty="0" err="1" smtClean="0">
                <a:solidFill>
                  <a:srgbClr val="00498B"/>
                </a:solidFill>
              </a:rPr>
              <a:t>SJ</a:t>
            </a:r>
            <a:r>
              <a:rPr lang="en-US" sz="1200" kern="0" dirty="0" smtClean="0">
                <a:solidFill>
                  <a:srgbClr val="00498B"/>
                </a:solidFill>
              </a:rPr>
              <a:t> et al. N Engl J Med 2014: doi 10.1056/NEJMc1407908; Pradaxa</a:t>
            </a:r>
            <a:r>
              <a:rPr lang="en-US" sz="1200" kern="0" baseline="30000" dirty="0" smtClean="0">
                <a:solidFill>
                  <a:srgbClr val="00498B"/>
                </a:solidFill>
              </a:rPr>
              <a:t>®</a:t>
            </a:r>
            <a:r>
              <a:rPr lang="en-US" sz="1200" kern="0" dirty="0" smtClean="0">
                <a:solidFill>
                  <a:srgbClr val="00498B"/>
                </a:solidFill>
              </a:rPr>
              <a:t>: EU SPC, 2014</a:t>
            </a:r>
            <a:endParaRPr lang="en-GB" sz="1200" kern="0" dirty="0">
              <a:solidFill>
                <a:srgbClr val="00498B"/>
              </a:solidFill>
            </a:endParaRPr>
          </a:p>
        </p:txBody>
      </p:sp>
    </p:spTree>
    <p:extLst>
      <p:ext uri="{BB962C8B-B14F-4D97-AF65-F5344CB8AC3E}">
        <p14:creationId xmlns:p14="http://schemas.microsoft.com/office/powerpoint/2010/main" val="356693199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Office Theme">
  <a:themeElements>
    <a:clrScheme name="SPAF_revised_colours">
      <a:dk1>
        <a:srgbClr val="03497C"/>
      </a:dk1>
      <a:lt1>
        <a:sysClr val="window" lastClr="FFFFFF"/>
      </a:lt1>
      <a:dk2>
        <a:srgbClr val="0084CB"/>
      </a:dk2>
      <a:lt2>
        <a:srgbClr val="B5CBD9"/>
      </a:lt2>
      <a:accent1>
        <a:srgbClr val="AC2117"/>
      </a:accent1>
      <a:accent2>
        <a:srgbClr val="0F5385"/>
      </a:accent2>
      <a:accent3>
        <a:srgbClr val="FF0000"/>
      </a:accent3>
      <a:accent4>
        <a:srgbClr val="03497C"/>
      </a:accent4>
      <a:accent5>
        <a:srgbClr val="356E99"/>
      </a:accent5>
      <a:accent6>
        <a:srgbClr val="B5CBD9"/>
      </a:accent6>
      <a:hlink>
        <a:srgbClr val="0084CB"/>
      </a:hlink>
      <a:folHlink>
        <a:srgbClr val="89C5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3_Office Theme">
  <a:themeElements>
    <a:clrScheme name="SPAF_revised_colours">
      <a:dk1>
        <a:srgbClr val="03497C"/>
      </a:dk1>
      <a:lt1>
        <a:sysClr val="window" lastClr="FFFFFF"/>
      </a:lt1>
      <a:dk2>
        <a:srgbClr val="0084CB"/>
      </a:dk2>
      <a:lt2>
        <a:srgbClr val="B5CBD9"/>
      </a:lt2>
      <a:accent1>
        <a:srgbClr val="AC2117"/>
      </a:accent1>
      <a:accent2>
        <a:srgbClr val="0F5385"/>
      </a:accent2>
      <a:accent3>
        <a:srgbClr val="FF0000"/>
      </a:accent3>
      <a:accent4>
        <a:srgbClr val="03497C"/>
      </a:accent4>
      <a:accent5>
        <a:srgbClr val="356E99"/>
      </a:accent5>
      <a:accent6>
        <a:srgbClr val="B5CBD9"/>
      </a:accent6>
      <a:hlink>
        <a:srgbClr val="0084CB"/>
      </a:hlink>
      <a:folHlink>
        <a:srgbClr val="89C5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SPAF plain theme">
  <a:themeElements>
    <a:clrScheme name="SPAF Academy">
      <a:dk1>
        <a:srgbClr val="00498B"/>
      </a:dk1>
      <a:lt1>
        <a:srgbClr val="FFFFFF"/>
      </a:lt1>
      <a:dk2>
        <a:srgbClr val="00498B"/>
      </a:dk2>
      <a:lt2>
        <a:srgbClr val="FFFFFF"/>
      </a:lt2>
      <a:accent1>
        <a:srgbClr val="CD1543"/>
      </a:accent1>
      <a:accent2>
        <a:srgbClr val="00498B"/>
      </a:accent2>
      <a:accent3>
        <a:srgbClr val="0084CB"/>
      </a:accent3>
      <a:accent4>
        <a:srgbClr val="007370"/>
      </a:accent4>
      <a:accent5>
        <a:srgbClr val="EAEAEA"/>
      </a:accent5>
      <a:accent6>
        <a:srgbClr val="FFFF00"/>
      </a:accent6>
      <a:hlink>
        <a:srgbClr val="0084CB"/>
      </a:hlink>
      <a:folHlink>
        <a:srgbClr val="990F32"/>
      </a:folHlink>
    </a:clrScheme>
    <a:fontScheme name="Master SPAF Academy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effectLst/>
      </a:spPr>
      <a:bodyPr vert="horz" wrap="square" lIns="91414" tIns="45708" rIns="91414" bIns="45708" numCol="1" anchor="ctr" anchorCtr="0" compatLnSpc="1">
        <a:prstTxWarp prst="textNoShape">
          <a:avLst/>
        </a:prstTxWarp>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Tahoma" pitchFamily="34" charset="0"/>
            <a:ea typeface="ＭＳ Ｐゴシック" pitchFamily="34" charset="-128"/>
          </a:defRPr>
        </a:defPPr>
      </a:lstStyle>
    </a:spDef>
    <a:lnDef>
      <a:spPr bwMode="auto">
        <a:xfrm>
          <a:off x="0" y="0"/>
          <a:ext cx="1" cy="1"/>
        </a:xfrm>
        <a:custGeom>
          <a:avLst/>
          <a:gdLst/>
          <a:ahLst/>
          <a:cxnLst/>
          <a:rect l="0" t="0" r="0" b="0"/>
          <a:pathLst/>
        </a:custGeom>
        <a:solidFill>
          <a:srgbClr val="00498B"/>
        </a:solidFill>
        <a:ln w="25400" cap="flat" cmpd="sng" algn="ctr">
          <a:solidFill>
            <a:schemeClr val="accent1"/>
          </a:solidFill>
          <a:prstDash val="solid"/>
          <a:round/>
          <a:headEnd type="none" w="med" len="med"/>
          <a:tailEnd type="none" w="med" len="med"/>
        </a:ln>
        <a:effectLst/>
      </a:spPr>
      <a:bodyPr vert="horz" wrap="square" lIns="91414" tIns="45708" rIns="91414" bIns="45708" numCol="1" anchor="ctr" anchorCtr="0" compatLnSpc="1">
        <a:prstTxWarp prst="textNoShape">
          <a:avLst/>
        </a:prstTxWarp>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Tahoma" pitchFamily="34" charset="0"/>
            <a:ea typeface="ＭＳ Ｐゴシック" pitchFamily="34" charset="-128"/>
          </a:defRPr>
        </a:defPPr>
      </a:lstStyle>
    </a:lnDef>
    <a:txDef>
      <a:spPr bwMode="auto">
        <a:noFill/>
        <a:ln w="9525" algn="ctr">
          <a:noFill/>
          <a:miter lim="800000"/>
          <a:headEnd/>
          <a:tailEnd/>
        </a:ln>
      </a:spPr>
      <a:bodyPr lIns="0"/>
      <a:lstStyle>
        <a:defPPr>
          <a:defRPr sz="1100" dirty="0">
            <a:solidFill>
              <a:schemeClr val="tx1"/>
            </a:solidFill>
          </a:defRPr>
        </a:defPPr>
      </a:lstStyle>
    </a:txDef>
  </a:objectDefaults>
  <a:extraClrSchemeLst>
    <a:extraClrScheme>
      <a:clrScheme name="SPAF_Academy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F_Academy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F_Academy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F_Academy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F_Academy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F_Academy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F_Academy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F_Academy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F_Academy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F_Academy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F_Academy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F_Academy_template 13">
        <a:dk1>
          <a:srgbClr val="005C84"/>
        </a:dk1>
        <a:lt1>
          <a:srgbClr val="FFFFFF"/>
        </a:lt1>
        <a:dk2>
          <a:srgbClr val="005C84"/>
        </a:dk2>
        <a:lt2>
          <a:srgbClr val="808080"/>
        </a:lt2>
        <a:accent1>
          <a:srgbClr val="A21636"/>
        </a:accent1>
        <a:accent2>
          <a:srgbClr val="0046AD"/>
        </a:accent2>
        <a:accent3>
          <a:srgbClr val="FFFFFF"/>
        </a:accent3>
        <a:accent4>
          <a:srgbClr val="004D70"/>
        </a:accent4>
        <a:accent5>
          <a:srgbClr val="CEABAE"/>
        </a:accent5>
        <a:accent6>
          <a:srgbClr val="003F9C"/>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4">
        <a:dk1>
          <a:srgbClr val="0046AD"/>
        </a:dk1>
        <a:lt1>
          <a:srgbClr val="FFFFFF"/>
        </a:lt1>
        <a:dk2>
          <a:srgbClr val="0046AD"/>
        </a:dk2>
        <a:lt2>
          <a:srgbClr val="808080"/>
        </a:lt2>
        <a:accent1>
          <a:srgbClr val="A21636"/>
        </a:accent1>
        <a:accent2>
          <a:srgbClr val="005C84"/>
        </a:accent2>
        <a:accent3>
          <a:srgbClr val="FFFFFF"/>
        </a:accent3>
        <a:accent4>
          <a:srgbClr val="003A93"/>
        </a:accent4>
        <a:accent5>
          <a:srgbClr val="CEABAE"/>
        </a:accent5>
        <a:accent6>
          <a:srgbClr val="005377"/>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5">
        <a:dk1>
          <a:srgbClr val="00498B"/>
        </a:dk1>
        <a:lt1>
          <a:srgbClr val="FFFFFF"/>
        </a:lt1>
        <a:dk2>
          <a:srgbClr val="00498B"/>
        </a:dk2>
        <a:lt2>
          <a:srgbClr val="005C84"/>
        </a:lt2>
        <a:accent1>
          <a:srgbClr val="A21636"/>
        </a:accent1>
        <a:accent2>
          <a:srgbClr val="00498B"/>
        </a:accent2>
        <a:accent3>
          <a:srgbClr val="FFFFFF"/>
        </a:accent3>
        <a:accent4>
          <a:srgbClr val="003D76"/>
        </a:accent4>
        <a:accent5>
          <a:srgbClr val="CEABAE"/>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
      <a:clrScheme name="SPAF_Academy_template 16">
        <a:dk1>
          <a:srgbClr val="00498B"/>
        </a:dk1>
        <a:lt1>
          <a:srgbClr val="FFFFFF"/>
        </a:lt1>
        <a:dk2>
          <a:srgbClr val="00498B"/>
        </a:dk2>
        <a:lt2>
          <a:srgbClr val="005C84"/>
        </a:lt2>
        <a:accent1>
          <a:srgbClr val="CD1543"/>
        </a:accent1>
        <a:accent2>
          <a:srgbClr val="00498B"/>
        </a:accent2>
        <a:accent3>
          <a:srgbClr val="FFFFFF"/>
        </a:accent3>
        <a:accent4>
          <a:srgbClr val="003D76"/>
        </a:accent4>
        <a:accent5>
          <a:srgbClr val="E3AAB0"/>
        </a:accent5>
        <a:accent6>
          <a:srgbClr val="00417D"/>
        </a:accent6>
        <a:hlink>
          <a:srgbClr val="0084CB"/>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330</TotalTime>
  <Words>1817</Words>
  <Application>Microsoft Office PowerPoint</Application>
  <PresentationFormat>On-screen Show (4:3)</PresentationFormat>
  <Paragraphs>337</Paragraphs>
  <Slides>14</Slides>
  <Notes>13</Notes>
  <HiddenSlides>0</HiddenSlides>
  <MMClips>0</MMClips>
  <ScaleCrop>false</ScaleCrop>
  <HeadingPairs>
    <vt:vector size="6" baseType="variant">
      <vt:variant>
        <vt:lpstr>Theme</vt:lpstr>
      </vt:variant>
      <vt:variant>
        <vt:i4>3</vt:i4>
      </vt:variant>
      <vt:variant>
        <vt:lpstr>Slide Titles</vt:lpstr>
      </vt:variant>
      <vt:variant>
        <vt:i4>14</vt:i4>
      </vt:variant>
      <vt:variant>
        <vt:lpstr>Custom Shows</vt:lpstr>
      </vt:variant>
      <vt:variant>
        <vt:i4>4</vt:i4>
      </vt:variant>
    </vt:vector>
  </HeadingPairs>
  <TitlesOfParts>
    <vt:vector size="21" baseType="lpstr">
      <vt:lpstr>2_Office Theme</vt:lpstr>
      <vt:lpstr>3_Office Theme</vt:lpstr>
      <vt:lpstr>SPAF plain theme</vt:lpstr>
      <vt:lpstr>Low dose Dabigatran: Data from RE-LY and RE-LY Asia</vt:lpstr>
      <vt:lpstr>PowerPoint Presentation</vt:lpstr>
      <vt:lpstr>In ARISTOTLE, patients were randomized to apixaban 5 mg BID with dose reduction under defined circumstances</vt:lpstr>
      <vt:lpstr>ROCKET-AF evaluated rivaroxaban vs warfarin, with a reduced dose of rivaroxaban evaluated in renally impaired patients only </vt:lpstr>
      <vt:lpstr>RE-LY® provides robust data for both doses of dabigatran due to randomization into two treatment arms</vt:lpstr>
      <vt:lpstr>Proportionate use of low dose NOACs in practice is substantially higher than tested in clinical trials for Rivaroxaban and Apixaban</vt:lpstr>
      <vt:lpstr>PowerPoint Presentation</vt:lpstr>
      <vt:lpstr>Both doses of dabigatran were tested fully in RE-LY®  and showed a favourable net clinical benefit</vt:lpstr>
      <vt:lpstr>PowerPoint Presentation</vt:lpstr>
      <vt:lpstr>PowerPoint Presentation</vt:lpstr>
      <vt:lpstr>RE-LY® Asian population analysis: efficacy outcomes of 110 mg consistent with non-Asian population</vt:lpstr>
      <vt:lpstr>RE-LY® Asian population analysis: safety outcomes of 110 mg consistently improved with dabigatran vs warfarin</vt:lpstr>
      <vt:lpstr>In RE-LY®, dabigatran 110 mg was tested independently and showed favorable Safety and Efficacy Profile vs warfarin in overall and in Asian populations</vt:lpstr>
      <vt:lpstr>Conclusions</vt:lpstr>
      <vt:lpstr>Appendix - Lin KM plot</vt:lpstr>
      <vt:lpstr>Appendix - Box plot guide</vt:lpstr>
      <vt:lpstr>Appendix - Dabi forest plots</vt:lpstr>
      <vt:lpstr>Appendix - Apix forest plots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Apixaban and dabigatran for stroke prevention in AF</dc:title>
  <dc:creator>Ben Dean</dc:creator>
  <cp:lastModifiedBy>Trivedi,Dr.,Prabhav</cp:lastModifiedBy>
  <cp:revision>30</cp:revision>
  <dcterms:created xsi:type="dcterms:W3CDTF">2015-11-25T13:57:19Z</dcterms:created>
  <dcterms:modified xsi:type="dcterms:W3CDTF">2017-11-09T09:17:12Z</dcterms:modified>
</cp:coreProperties>
</file>