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notesSlides/notesSlide32.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notesSlides/notesSlide33.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charts/chart13.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notesSlides/notesSlide34.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charts/chart16.xml" ContentType="application/vnd.openxmlformats-officedocument.drawingml.chart+xml"/>
  <Override PartName="/ppt/theme/themeOverride13.xml" ContentType="application/vnd.openxmlformats-officedocument.themeOverride+xml"/>
  <Override PartName="/ppt/notesSlides/notesSlide35.xml" ContentType="application/vnd.openxmlformats-officedocument.presentationml.notesSlide+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theme/themeOverride15.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6.xml" ContentType="application/vnd.openxmlformats-officedocument.themeOverrid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7.xml" ContentType="application/vnd.openxmlformats-officedocument.themeOverride+xml"/>
  <Override PartName="/ppt/notesSlides/notesSlide40.xml" ContentType="application/vnd.openxmlformats-officedocument.presentationml.notesSlide+xml"/>
  <Override PartName="/ppt/charts/chart21.xml" ContentType="application/vnd.openxmlformats-officedocument.drawingml.chart+xml"/>
  <Override PartName="/ppt/theme/themeOverride18.xml" ContentType="application/vnd.openxmlformats-officedocument.themeOverr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1"/>
  </p:sldMasterIdLst>
  <p:notesMasterIdLst>
    <p:notesMasterId r:id="rId43"/>
  </p:notesMasterIdLst>
  <p:handoutMasterIdLst>
    <p:handoutMasterId r:id="rId44"/>
  </p:handoutMasterIdLst>
  <p:sldIdLst>
    <p:sldId id="280" r:id="rId2"/>
    <p:sldId id="3229" r:id="rId3"/>
    <p:sldId id="3218" r:id="rId4"/>
    <p:sldId id="3232" r:id="rId5"/>
    <p:sldId id="3118" r:id="rId6"/>
    <p:sldId id="3231" r:id="rId7"/>
    <p:sldId id="282" r:id="rId8"/>
    <p:sldId id="3228" r:id="rId9"/>
    <p:sldId id="277" r:id="rId10"/>
    <p:sldId id="3196" r:id="rId11"/>
    <p:sldId id="3199" r:id="rId12"/>
    <p:sldId id="3197" r:id="rId13"/>
    <p:sldId id="3221" r:id="rId14"/>
    <p:sldId id="3211" r:id="rId15"/>
    <p:sldId id="3222" r:id="rId16"/>
    <p:sldId id="3224" r:id="rId17"/>
    <p:sldId id="3201" r:id="rId18"/>
    <p:sldId id="3205" r:id="rId19"/>
    <p:sldId id="276" r:id="rId20"/>
    <p:sldId id="3213" r:id="rId21"/>
    <p:sldId id="3230" r:id="rId22"/>
    <p:sldId id="3215" r:id="rId23"/>
    <p:sldId id="3206" r:id="rId24"/>
    <p:sldId id="3106" r:id="rId25"/>
    <p:sldId id="3216" r:id="rId26"/>
    <p:sldId id="881" r:id="rId27"/>
    <p:sldId id="318" r:id="rId28"/>
    <p:sldId id="388" r:id="rId29"/>
    <p:sldId id="594" r:id="rId30"/>
    <p:sldId id="3117" r:id="rId31"/>
    <p:sldId id="427" r:id="rId32"/>
    <p:sldId id="431" r:id="rId33"/>
    <p:sldId id="2928" r:id="rId34"/>
    <p:sldId id="604" r:id="rId35"/>
    <p:sldId id="587" r:id="rId36"/>
    <p:sldId id="2885" r:id="rId37"/>
    <p:sldId id="2938" r:id="rId38"/>
    <p:sldId id="3225" r:id="rId39"/>
    <p:sldId id="359" r:id="rId40"/>
    <p:sldId id="381" r:id="rId41"/>
    <p:sldId id="321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234" userDrawn="1">
          <p15:clr>
            <a:srgbClr val="A4A3A4"/>
          </p15:clr>
        </p15:guide>
        <p15:guide id="3" pos="735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lanie Scourfield" initials="MS" lastIdx="42" clrIdx="7">
    <p:extLst>
      <p:ext uri="{19B8F6BF-5375-455C-9EA6-DF929625EA0E}">
        <p15:presenceInfo xmlns:p15="http://schemas.microsoft.com/office/powerpoint/2012/main" userId="S::melanie.scourfield@sevenpointfour.biz::e4023418-dff6-4263-88a5-2a06640d9d2e" providerId="AD"/>
      </p:ext>
    </p:extLst>
  </p:cmAuthor>
  <p:cmAuthor id="1" name="Author" initials="A" lastIdx="0" clrIdx="1"/>
  <p:cmAuthor id="2" name="Peter Donnellan" initials="PD" lastIdx="173" clrIdx="2">
    <p:extLst>
      <p:ext uri="{19B8F6BF-5375-455C-9EA6-DF929625EA0E}">
        <p15:presenceInfo xmlns:p15="http://schemas.microsoft.com/office/powerpoint/2012/main" userId="S::peter.donnellan@sevenpointfour.biz::a10da1a6-a1cd-47bf-82fe-a5bf6d4cc51a" providerId="AD"/>
      </p:ext>
    </p:extLst>
  </p:cmAuthor>
  <p:cmAuthor id="3" name="Paul Wilmott" initials="PW" lastIdx="4" clrIdx="3">
    <p:extLst>
      <p:ext uri="{19B8F6BF-5375-455C-9EA6-DF929625EA0E}">
        <p15:presenceInfo xmlns:p15="http://schemas.microsoft.com/office/powerpoint/2012/main" userId="S::Paul.Wilmott@sevenpointfour.biz::6c8cf003-9028-4db8-8839-46b6afa76021" providerId="AD"/>
      </p:ext>
    </p:extLst>
  </p:cmAuthor>
  <p:cmAuthor id="4" name="Katrina Rimmer" initials="KR" lastIdx="83" clrIdx="4">
    <p:extLst>
      <p:ext uri="{19B8F6BF-5375-455C-9EA6-DF929625EA0E}">
        <p15:presenceInfo xmlns:p15="http://schemas.microsoft.com/office/powerpoint/2012/main" userId="Katrina Rimmer" providerId="None"/>
      </p:ext>
    </p:extLst>
  </p:cmAuthor>
  <p:cmAuthor id="5" name="Jutta Heinrich-Nols" initials="JH" lastIdx="23" clrIdx="5">
    <p:extLst>
      <p:ext uri="{19B8F6BF-5375-455C-9EA6-DF929625EA0E}">
        <p15:presenceInfo xmlns:p15="http://schemas.microsoft.com/office/powerpoint/2012/main" userId="S-1-5-21-343818398-790525478-682003330-542195" providerId="AD"/>
      </p:ext>
    </p:extLst>
  </p:cmAuthor>
  <p:cmAuthor id="6" name="VanRyn,Dr.,Joanne (MED TA CMR) BII-DE-B" initials="V(TCB" lastIdx="2" clrIdx="6">
    <p:extLst>
      <p:ext uri="{19B8F6BF-5375-455C-9EA6-DF929625EA0E}">
        <p15:presenceInfo xmlns:p15="http://schemas.microsoft.com/office/powerpoint/2012/main" userId="S-1-5-21-343818398-790525478-682003330-1128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EC"/>
    <a:srgbClr val="0F66A8"/>
    <a:srgbClr val="E7E9ED"/>
    <a:srgbClr val="000000"/>
    <a:srgbClr val="58585A"/>
    <a:srgbClr val="AF122A"/>
    <a:srgbClr val="7CAFDF"/>
    <a:srgbClr val="AC0620"/>
    <a:srgbClr val="C8757D"/>
    <a:srgbClr val="FFCE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49" autoAdjust="0"/>
  </p:normalViewPr>
  <p:slideViewPr>
    <p:cSldViewPr snapToGrid="0" snapToObjects="1">
      <p:cViewPr varScale="1">
        <p:scale>
          <a:sx n="64" d="100"/>
          <a:sy n="64" d="100"/>
        </p:scale>
        <p:origin x="900" y="102"/>
      </p:cViewPr>
      <p:guideLst>
        <p:guide orient="horz" pos="1185"/>
        <p:guide pos="234"/>
        <p:guide pos="7355"/>
      </p:guideLst>
    </p:cSldViewPr>
  </p:slideViewPr>
  <p:notesTextViewPr>
    <p:cViewPr>
      <p:scale>
        <a:sx n="100" d="100"/>
        <a:sy n="100" d="100"/>
      </p:scale>
      <p:origin x="0" y="0"/>
    </p:cViewPr>
  </p:notesTextViewPr>
  <p:sorterViewPr>
    <p:cViewPr>
      <p:scale>
        <a:sx n="100" d="100"/>
        <a:sy n="100" d="100"/>
      </p:scale>
      <p:origin x="0" y="-7692"/>
    </p:cViewPr>
  </p:sorterViewPr>
  <p:notesViewPr>
    <p:cSldViewPr snapToGrid="0" snapToObjects="1" showGuides="1">
      <p:cViewPr>
        <p:scale>
          <a:sx n="140" d="100"/>
          <a:sy n="140" d="100"/>
        </p:scale>
        <p:origin x="2412" y="-13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5.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608818273524"/>
          <c:y val="5.7533723691980072E-2"/>
          <c:w val="0.79199781243511302"/>
          <c:h val="0.82847518214946592"/>
        </c:manualLayout>
      </c:layout>
      <c:scatterChart>
        <c:scatterStyle val="lineMarker"/>
        <c:varyColors val="0"/>
        <c:ser>
          <c:idx val="0"/>
          <c:order val="0"/>
          <c:tx>
            <c:strRef>
              <c:f>Sheet1!$C$2</c:f>
              <c:strCache>
                <c:ptCount val="1"/>
                <c:pt idx="0">
                  <c:v>Mean</c:v>
                </c:pt>
              </c:strCache>
            </c:strRef>
          </c:tx>
          <c:spPr>
            <a:ln w="28575">
              <a:noFill/>
            </a:ln>
          </c:spPr>
          <c:marker>
            <c:symbol val="circle"/>
            <c:size val="12"/>
            <c:spPr>
              <a:solidFill>
                <a:srgbClr val="03497C"/>
              </a:solidFill>
              <a:ln>
                <a:solidFill>
                  <a:srgbClr val="1E4784"/>
                </a:solidFill>
              </a:ln>
            </c:spPr>
          </c:marker>
          <c:dPt>
            <c:idx val="0"/>
            <c:marker>
              <c:spPr>
                <a:solidFill>
                  <a:srgbClr val="1E4784"/>
                </a:solidFill>
                <a:ln>
                  <a:solidFill>
                    <a:srgbClr val="1E4784"/>
                  </a:solidFill>
                </a:ln>
              </c:spPr>
            </c:marker>
            <c:bubble3D val="0"/>
            <c:extLst>
              <c:ext xmlns:c16="http://schemas.microsoft.com/office/drawing/2014/chart" uri="{C3380CC4-5D6E-409C-BE32-E72D297353CC}">
                <c16:uniqueId val="{00000000-F1EF-466B-9175-4C8570F2BA4C}"/>
              </c:ext>
            </c:extLst>
          </c:dPt>
          <c:dPt>
            <c:idx val="1"/>
            <c:marker>
              <c:spPr>
                <a:solidFill>
                  <a:srgbClr val="1E4784"/>
                </a:solidFill>
                <a:ln>
                  <a:solidFill>
                    <a:srgbClr val="1E4784"/>
                  </a:solidFill>
                </a:ln>
              </c:spPr>
            </c:marker>
            <c:bubble3D val="0"/>
            <c:extLst>
              <c:ext xmlns:c16="http://schemas.microsoft.com/office/drawing/2014/chart" uri="{C3380CC4-5D6E-409C-BE32-E72D297353CC}">
                <c16:uniqueId val="{00000001-F1EF-466B-9175-4C8570F2BA4C}"/>
              </c:ext>
            </c:extLst>
          </c:dPt>
          <c:dPt>
            <c:idx val="3"/>
            <c:marker>
              <c:spPr>
                <a:solidFill>
                  <a:srgbClr val="1E4784"/>
                </a:solidFill>
                <a:ln>
                  <a:solidFill>
                    <a:srgbClr val="1E4784"/>
                  </a:solidFill>
                </a:ln>
              </c:spPr>
            </c:marker>
            <c:bubble3D val="0"/>
            <c:extLst>
              <c:ext xmlns:c16="http://schemas.microsoft.com/office/drawing/2014/chart" uri="{C3380CC4-5D6E-409C-BE32-E72D297353CC}">
                <c16:uniqueId val="{00000002-F1EF-466B-9175-4C8570F2BA4C}"/>
              </c:ext>
            </c:extLst>
          </c:dPt>
          <c:dPt>
            <c:idx val="4"/>
            <c:marker>
              <c:spPr>
                <a:solidFill>
                  <a:srgbClr val="1E4784"/>
                </a:solidFill>
                <a:ln>
                  <a:solidFill>
                    <a:srgbClr val="1E4784"/>
                  </a:solidFill>
                </a:ln>
              </c:spPr>
            </c:marker>
            <c:bubble3D val="0"/>
            <c:extLst>
              <c:ext xmlns:c16="http://schemas.microsoft.com/office/drawing/2014/chart" uri="{C3380CC4-5D6E-409C-BE32-E72D297353CC}">
                <c16:uniqueId val="{00000003-F1EF-466B-9175-4C8570F2BA4C}"/>
              </c:ext>
            </c:extLst>
          </c:dPt>
          <c:dPt>
            <c:idx val="6"/>
            <c:marker>
              <c:spPr>
                <a:solidFill>
                  <a:srgbClr val="1E4784"/>
                </a:solidFill>
                <a:ln>
                  <a:solidFill>
                    <a:srgbClr val="1E4784"/>
                  </a:solidFill>
                </a:ln>
              </c:spPr>
            </c:marker>
            <c:bubble3D val="0"/>
            <c:extLst>
              <c:ext xmlns:c16="http://schemas.microsoft.com/office/drawing/2014/chart" uri="{C3380CC4-5D6E-409C-BE32-E72D297353CC}">
                <c16:uniqueId val="{00000004-F1EF-466B-9175-4C8570F2BA4C}"/>
              </c:ext>
            </c:extLst>
          </c:dPt>
          <c:dPt>
            <c:idx val="7"/>
            <c:marker>
              <c:spPr>
                <a:solidFill>
                  <a:schemeClr val="tx2"/>
                </a:solidFill>
                <a:ln>
                  <a:solidFill>
                    <a:srgbClr val="1E4784"/>
                  </a:solidFill>
                </a:ln>
              </c:spPr>
            </c:marker>
            <c:bubble3D val="0"/>
            <c:extLst>
              <c:ext xmlns:c16="http://schemas.microsoft.com/office/drawing/2014/chart" uri="{C3380CC4-5D6E-409C-BE32-E72D297353CC}">
                <c16:uniqueId val="{00000005-F1EF-466B-9175-4C8570F2BA4C}"/>
              </c:ext>
            </c:extLst>
          </c:dPt>
          <c:dPt>
            <c:idx val="9"/>
            <c:marker>
              <c:spPr>
                <a:solidFill>
                  <a:srgbClr val="1E4784"/>
                </a:solidFill>
                <a:ln>
                  <a:solidFill>
                    <a:srgbClr val="1E4784"/>
                  </a:solidFill>
                </a:ln>
              </c:spPr>
            </c:marker>
            <c:bubble3D val="0"/>
            <c:extLst>
              <c:ext xmlns:c16="http://schemas.microsoft.com/office/drawing/2014/chart" uri="{C3380CC4-5D6E-409C-BE32-E72D297353CC}">
                <c16:uniqueId val="{00000006-F1EF-466B-9175-4C8570F2BA4C}"/>
              </c:ext>
            </c:extLst>
          </c:dPt>
          <c:dPt>
            <c:idx val="10"/>
            <c:marker>
              <c:spPr>
                <a:solidFill>
                  <a:schemeClr val="tx2"/>
                </a:solidFill>
                <a:ln>
                  <a:solidFill>
                    <a:srgbClr val="1E4784"/>
                  </a:solidFill>
                </a:ln>
              </c:spPr>
            </c:marker>
            <c:bubble3D val="0"/>
            <c:extLst>
              <c:ext xmlns:c16="http://schemas.microsoft.com/office/drawing/2014/chart" uri="{C3380CC4-5D6E-409C-BE32-E72D297353CC}">
                <c16:uniqueId val="{00000007-F1EF-466B-9175-4C8570F2BA4C}"/>
              </c:ext>
            </c:extLst>
          </c:dPt>
          <c:dPt>
            <c:idx val="12"/>
            <c:marker>
              <c:spPr>
                <a:solidFill>
                  <a:srgbClr val="1E4784"/>
                </a:solidFill>
                <a:ln>
                  <a:solidFill>
                    <a:srgbClr val="1E4784"/>
                  </a:solidFill>
                </a:ln>
              </c:spPr>
            </c:marker>
            <c:bubble3D val="0"/>
            <c:extLst>
              <c:ext xmlns:c16="http://schemas.microsoft.com/office/drawing/2014/chart" uri="{C3380CC4-5D6E-409C-BE32-E72D297353CC}">
                <c16:uniqueId val="{00000008-F1EF-466B-9175-4C8570F2BA4C}"/>
              </c:ext>
            </c:extLst>
          </c:dPt>
          <c:dPt>
            <c:idx val="13"/>
            <c:marker>
              <c:spPr>
                <a:solidFill>
                  <a:schemeClr val="tx2"/>
                </a:solidFill>
                <a:ln>
                  <a:solidFill>
                    <a:srgbClr val="1E4784"/>
                  </a:solidFill>
                </a:ln>
              </c:spPr>
            </c:marker>
            <c:bubble3D val="0"/>
            <c:extLst>
              <c:ext xmlns:c16="http://schemas.microsoft.com/office/drawing/2014/chart" uri="{C3380CC4-5D6E-409C-BE32-E72D297353CC}">
                <c16:uniqueId val="{00000009-F1EF-466B-9175-4C8570F2BA4C}"/>
              </c:ext>
            </c:extLst>
          </c:dPt>
          <c:errBars>
            <c:errDir val="x"/>
            <c:errBarType val="both"/>
            <c:errValType val="cust"/>
            <c:noEndCap val="0"/>
            <c:plus>
              <c:numRef>
                <c:f>Sheet1!$D$3:$D$8</c:f>
                <c:numCache>
                  <c:formatCode>General</c:formatCode>
                  <c:ptCount val="6"/>
                  <c:pt idx="0">
                    <c:v>0.16000000000000003</c:v>
                  </c:pt>
                  <c:pt idx="1">
                    <c:v>0.21999999999999997</c:v>
                  </c:pt>
                  <c:pt idx="2">
                    <c:v>0.14000000000000012</c:v>
                  </c:pt>
                  <c:pt idx="3">
                    <c:v>0.37000000000000011</c:v>
                  </c:pt>
                  <c:pt idx="4">
                    <c:v>0.19</c:v>
                  </c:pt>
                  <c:pt idx="5">
                    <c:v>0.12</c:v>
                  </c:pt>
                </c:numCache>
              </c:numRef>
            </c:plus>
            <c:minus>
              <c:numRef>
                <c:f>Sheet1!$B$3:$B$8</c:f>
                <c:numCache>
                  <c:formatCode>General</c:formatCode>
                  <c:ptCount val="6"/>
                  <c:pt idx="0">
                    <c:v>0.13</c:v>
                  </c:pt>
                  <c:pt idx="1">
                    <c:v>0.17000000000000004</c:v>
                  </c:pt>
                  <c:pt idx="2">
                    <c:v>0.12</c:v>
                  </c:pt>
                  <c:pt idx="3">
                    <c:v>0.30000000000000004</c:v>
                  </c:pt>
                  <c:pt idx="4">
                    <c:v>0.12999999999999995</c:v>
                  </c:pt>
                  <c:pt idx="5">
                    <c:v>0.10999999999999999</c:v>
                  </c:pt>
                </c:numCache>
              </c:numRef>
            </c:minus>
            <c:spPr>
              <a:ln w="12700">
                <a:solidFill>
                  <a:srgbClr val="03497C"/>
                </a:solidFill>
              </a:ln>
            </c:spPr>
          </c:errBars>
          <c:xVal>
            <c:numRef>
              <c:f>Sheet1!$C$3:$C$8</c:f>
              <c:numCache>
                <c:formatCode>General</c:formatCode>
                <c:ptCount val="6"/>
                <c:pt idx="0">
                  <c:v>0.65</c:v>
                </c:pt>
                <c:pt idx="1">
                  <c:v>0.76</c:v>
                </c:pt>
                <c:pt idx="2">
                  <c:v>0.94</c:v>
                </c:pt>
                <c:pt idx="3">
                  <c:v>1.48</c:v>
                </c:pt>
                <c:pt idx="4">
                  <c:v>0.41</c:v>
                </c:pt>
                <c:pt idx="5">
                  <c:v>0.88</c:v>
                </c:pt>
              </c:numCache>
            </c:numRef>
          </c:xVal>
          <c:yVal>
            <c:numRef>
              <c:f>Sheet1!$A$3:$A$8</c:f>
              <c:numCache>
                <c:formatCode>General</c:formatCode>
                <c:ptCount val="6"/>
                <c:pt idx="0">
                  <c:v>1</c:v>
                </c:pt>
                <c:pt idx="1">
                  <c:v>2</c:v>
                </c:pt>
                <c:pt idx="2">
                  <c:v>3</c:v>
                </c:pt>
                <c:pt idx="3">
                  <c:v>4</c:v>
                </c:pt>
                <c:pt idx="4">
                  <c:v>5</c:v>
                </c:pt>
                <c:pt idx="5">
                  <c:v>6</c:v>
                </c:pt>
              </c:numCache>
            </c:numRef>
          </c:yVal>
          <c:smooth val="0"/>
          <c:extLst>
            <c:ext xmlns:c16="http://schemas.microsoft.com/office/drawing/2014/chart" uri="{C3380CC4-5D6E-409C-BE32-E72D297353CC}">
              <c16:uniqueId val="{0000000A-F1EF-466B-9175-4C8570F2BA4C}"/>
            </c:ext>
          </c:extLst>
        </c:ser>
        <c:dLbls>
          <c:showLegendKey val="0"/>
          <c:showVal val="0"/>
          <c:showCatName val="0"/>
          <c:showSerName val="0"/>
          <c:showPercent val="0"/>
          <c:showBubbleSize val="0"/>
        </c:dLbls>
        <c:axId val="246545792"/>
        <c:axId val="246752384"/>
      </c:scatterChart>
      <c:valAx>
        <c:axId val="246545792"/>
        <c:scaling>
          <c:orientation val="minMax"/>
          <c:max val="2"/>
          <c:min val="0"/>
        </c:scaling>
        <c:delete val="0"/>
        <c:axPos val="b"/>
        <c:numFmt formatCode="General" sourceLinked="1"/>
        <c:majorTickMark val="out"/>
        <c:minorTickMark val="none"/>
        <c:tickLblPos val="nextTo"/>
        <c:spPr>
          <a:ln w="12700">
            <a:solidFill>
              <a:schemeClr val="tx1"/>
            </a:solidFill>
          </a:ln>
        </c:spPr>
        <c:txPr>
          <a:bodyPr/>
          <a:lstStyle/>
          <a:p>
            <a:pPr>
              <a:defRPr sz="1200"/>
            </a:pPr>
            <a:endParaRPr lang="en-US"/>
          </a:p>
        </c:txPr>
        <c:crossAx val="246752384"/>
        <c:crosses val="max"/>
        <c:crossBetween val="midCat"/>
        <c:majorUnit val="1"/>
      </c:valAx>
      <c:valAx>
        <c:axId val="246752384"/>
        <c:scaling>
          <c:orientation val="maxMin"/>
          <c:max val="7"/>
          <c:min val="0"/>
        </c:scaling>
        <c:delete val="0"/>
        <c:axPos val="l"/>
        <c:numFmt formatCode="General" sourceLinked="1"/>
        <c:majorTickMark val="none"/>
        <c:minorTickMark val="none"/>
        <c:tickLblPos val="none"/>
        <c:spPr>
          <a:ln>
            <a:solidFill>
              <a:srgbClr val="03497C"/>
            </a:solidFill>
          </a:ln>
        </c:spPr>
        <c:crossAx val="246545792"/>
        <c:crossesAt val="1"/>
        <c:crossBetween val="midCat"/>
      </c:valAx>
    </c:plotArea>
    <c:plotVisOnly val="1"/>
    <c:dispBlanksAs val="gap"/>
    <c:showDLblsOverMax val="0"/>
  </c:chart>
  <c:txPr>
    <a:bodyPr/>
    <a:lstStyle/>
    <a:p>
      <a:pPr>
        <a:defRPr sz="12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537878451728162"/>
          <c:y val="5.3724319376904105E-2"/>
          <c:w val="0.77355493840394751"/>
          <c:h val="0.74429345799040203"/>
        </c:manualLayout>
      </c:layout>
      <c:barChart>
        <c:barDir val="col"/>
        <c:grouping val="clustered"/>
        <c:varyColors val="0"/>
        <c:ser>
          <c:idx val="0"/>
          <c:order val="0"/>
          <c:tx>
            <c:strRef>
              <c:f>Sheet1!$B$1</c:f>
              <c:strCache>
                <c:ptCount val="1"/>
                <c:pt idx="0">
                  <c:v>MBE or CRNMBE</c:v>
                </c:pt>
              </c:strCache>
            </c:strRef>
          </c:tx>
          <c:invertIfNegative val="0"/>
          <c:dPt>
            <c:idx val="0"/>
            <c:invertIfNegative val="0"/>
            <c:bubble3D val="0"/>
            <c:spPr>
              <a:solidFill>
                <a:srgbClr val="0F66A8"/>
              </a:solidFill>
            </c:spPr>
            <c:extLst>
              <c:ext xmlns:c16="http://schemas.microsoft.com/office/drawing/2014/chart" uri="{C3380CC4-5D6E-409C-BE32-E72D297353CC}">
                <c16:uniqueId val="{00000001-9EE2-4C32-A72E-EC3E5886F308}"/>
              </c:ext>
            </c:extLst>
          </c:dPt>
          <c:dPt>
            <c:idx val="1"/>
            <c:invertIfNegative val="0"/>
            <c:bubble3D val="0"/>
            <c:spPr>
              <a:solidFill>
                <a:srgbClr val="7F7F7F"/>
              </a:solidFill>
            </c:spPr>
            <c:extLst>
              <c:ext xmlns:c16="http://schemas.microsoft.com/office/drawing/2014/chart" uri="{C3380CC4-5D6E-409C-BE32-E72D297353CC}">
                <c16:uniqueId val="{00000003-9EE2-4C32-A72E-EC3E5886F308}"/>
              </c:ext>
            </c:extLst>
          </c:dPt>
          <c:dPt>
            <c:idx val="2"/>
            <c:invertIfNegative val="0"/>
            <c:bubble3D val="0"/>
            <c:spPr>
              <a:solidFill>
                <a:schemeClr val="accent4">
                  <a:lumMod val="20000"/>
                  <a:lumOff val="80000"/>
                </a:schemeClr>
              </a:solidFill>
            </c:spPr>
            <c:extLst>
              <c:ext xmlns:c16="http://schemas.microsoft.com/office/drawing/2014/chart" uri="{C3380CC4-5D6E-409C-BE32-E72D297353CC}">
                <c16:uniqueId val="{00000005-9EE2-4C32-A72E-EC3E5886F308}"/>
              </c:ext>
            </c:extLst>
          </c:dPt>
          <c:dPt>
            <c:idx val="3"/>
            <c:invertIfNegative val="0"/>
            <c:bubble3D val="0"/>
            <c:spPr>
              <a:solidFill>
                <a:schemeClr val="accent2"/>
              </a:solidFill>
            </c:spPr>
            <c:extLst>
              <c:ext xmlns:c16="http://schemas.microsoft.com/office/drawing/2014/chart" uri="{C3380CC4-5D6E-409C-BE32-E72D297353CC}">
                <c16:uniqueId val="{00000007-9EE2-4C32-A72E-EC3E5886F308}"/>
              </c:ext>
            </c:extLst>
          </c:dPt>
          <c:cat>
            <c:strRef>
              <c:f>Sheet1!$A$2:$A$3</c:f>
              <c:strCache>
                <c:ptCount val="2"/>
                <c:pt idx="0">
                  <c:v>Dabigatran (combined 
doses) dual therapy
(n=1744)</c:v>
                </c:pt>
                <c:pt idx="1">
                  <c:v>Warfarin 
triple therapy
(n=981)</c:v>
                </c:pt>
              </c:strCache>
            </c:strRef>
          </c:cat>
          <c:val>
            <c:numRef>
              <c:f>Sheet1!$B$2:$B$3</c:f>
              <c:numCache>
                <c:formatCode>General</c:formatCode>
                <c:ptCount val="2"/>
                <c:pt idx="0">
                  <c:v>13.7</c:v>
                </c:pt>
                <c:pt idx="1">
                  <c:v>13.4</c:v>
                </c:pt>
              </c:numCache>
            </c:numRef>
          </c:val>
          <c:extLst>
            <c:ext xmlns:c16="http://schemas.microsoft.com/office/drawing/2014/chart" uri="{C3380CC4-5D6E-409C-BE32-E72D297353CC}">
              <c16:uniqueId val="{00000008-9EE2-4C32-A72E-EC3E5886F308}"/>
            </c:ext>
          </c:extLst>
        </c:ser>
        <c:dLbls>
          <c:showLegendKey val="0"/>
          <c:showVal val="0"/>
          <c:showCatName val="0"/>
          <c:showSerName val="0"/>
          <c:showPercent val="0"/>
          <c:showBubbleSize val="0"/>
        </c:dLbls>
        <c:gapWidth val="150"/>
        <c:axId val="124096512"/>
        <c:axId val="124098048"/>
      </c:barChart>
      <c:catAx>
        <c:axId val="124096512"/>
        <c:scaling>
          <c:orientation val="minMax"/>
        </c:scaling>
        <c:delete val="0"/>
        <c:axPos val="b"/>
        <c:numFmt formatCode="General" sourceLinked="0"/>
        <c:majorTickMark val="out"/>
        <c:minorTickMark val="none"/>
        <c:tickLblPos val="nextTo"/>
        <c:spPr>
          <a:ln>
            <a:solidFill>
              <a:srgbClr val="1E4784"/>
            </a:solidFill>
          </a:ln>
        </c:spPr>
        <c:txPr>
          <a:bodyPr/>
          <a:lstStyle/>
          <a:p>
            <a:pPr>
              <a:defRPr sz="1200" b="1"/>
            </a:pPr>
            <a:endParaRPr lang="en-US"/>
          </a:p>
        </c:txPr>
        <c:crossAx val="124098048"/>
        <c:crosses val="autoZero"/>
        <c:auto val="1"/>
        <c:lblAlgn val="ctr"/>
        <c:lblOffset val="100"/>
        <c:noMultiLvlLbl val="0"/>
      </c:catAx>
      <c:valAx>
        <c:axId val="124098048"/>
        <c:scaling>
          <c:orientation val="minMax"/>
          <c:max val="20"/>
        </c:scaling>
        <c:delete val="0"/>
        <c:axPos val="l"/>
        <c:majorGridlines>
          <c:spPr>
            <a:ln>
              <a:noFill/>
            </a:ln>
          </c:spPr>
        </c:majorGridlines>
        <c:numFmt formatCode="General" sourceLinked="1"/>
        <c:majorTickMark val="out"/>
        <c:minorTickMark val="none"/>
        <c:tickLblPos val="nextTo"/>
        <c:spPr>
          <a:ln>
            <a:solidFill>
              <a:srgbClr val="1E4784"/>
            </a:solidFill>
          </a:ln>
        </c:spPr>
        <c:txPr>
          <a:bodyPr/>
          <a:lstStyle/>
          <a:p>
            <a:pPr>
              <a:defRPr sz="1200"/>
            </a:pPr>
            <a:endParaRPr lang="en-US"/>
          </a:p>
        </c:txPr>
        <c:crossAx val="1240965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76870466002705"/>
          <c:y val="0"/>
          <c:w val="0.81855574039962398"/>
          <c:h val="0.85627464800736997"/>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0084CB"/>
              </a:solidFill>
              <a:ln>
                <a:solidFill>
                  <a:srgbClr val="0084CB"/>
                </a:solidFill>
              </a:ln>
            </c:spPr>
          </c:marker>
          <c:dPt>
            <c:idx val="0"/>
            <c:bubble3D val="0"/>
            <c:extLst>
              <c:ext xmlns:c16="http://schemas.microsoft.com/office/drawing/2014/chart" uri="{C3380CC4-5D6E-409C-BE32-E72D297353CC}">
                <c16:uniqueId val="{00000000-E7A3-49FE-BC98-0BA44B825902}"/>
              </c:ext>
            </c:extLst>
          </c:dPt>
          <c:dPt>
            <c:idx val="1"/>
            <c:bubble3D val="0"/>
            <c:extLst>
              <c:ext xmlns:c16="http://schemas.microsoft.com/office/drawing/2014/chart" uri="{C3380CC4-5D6E-409C-BE32-E72D297353CC}">
                <c16:uniqueId val="{00000001-E7A3-49FE-BC98-0BA44B825902}"/>
              </c:ext>
            </c:extLst>
          </c:dPt>
          <c:dPt>
            <c:idx val="3"/>
            <c:bubble3D val="0"/>
            <c:extLst>
              <c:ext xmlns:c16="http://schemas.microsoft.com/office/drawing/2014/chart" uri="{C3380CC4-5D6E-409C-BE32-E72D297353CC}">
                <c16:uniqueId val="{00000002-E7A3-49FE-BC98-0BA44B825902}"/>
              </c:ext>
            </c:extLst>
          </c:dPt>
          <c:dPt>
            <c:idx val="4"/>
            <c:bubble3D val="0"/>
            <c:extLst>
              <c:ext xmlns:c16="http://schemas.microsoft.com/office/drawing/2014/chart" uri="{C3380CC4-5D6E-409C-BE32-E72D297353CC}">
                <c16:uniqueId val="{00000003-E7A3-49FE-BC98-0BA44B825902}"/>
              </c:ext>
            </c:extLst>
          </c:dPt>
          <c:dPt>
            <c:idx val="6"/>
            <c:bubble3D val="0"/>
            <c:extLst>
              <c:ext xmlns:c16="http://schemas.microsoft.com/office/drawing/2014/chart" uri="{C3380CC4-5D6E-409C-BE32-E72D297353CC}">
                <c16:uniqueId val="{00000004-E7A3-49FE-BC98-0BA44B825902}"/>
              </c:ext>
            </c:extLst>
          </c:dPt>
          <c:dPt>
            <c:idx val="7"/>
            <c:bubble3D val="0"/>
            <c:extLst>
              <c:ext xmlns:c16="http://schemas.microsoft.com/office/drawing/2014/chart" uri="{C3380CC4-5D6E-409C-BE32-E72D297353CC}">
                <c16:uniqueId val="{00000005-E7A3-49FE-BC98-0BA44B825902}"/>
              </c:ext>
            </c:extLst>
          </c:dPt>
          <c:errBars>
            <c:errDir val="x"/>
            <c:errBarType val="both"/>
            <c:errValType val="cust"/>
            <c:noEndCap val="0"/>
            <c:plus>
              <c:numRef>
                <c:f>Sheet1!$D$3:$D$5</c:f>
                <c:numCache>
                  <c:formatCode>General</c:formatCode>
                  <c:ptCount val="3"/>
                  <c:pt idx="0">
                    <c:v>0.43999999999999995</c:v>
                  </c:pt>
                  <c:pt idx="1">
                    <c:v>0</c:v>
                  </c:pt>
                  <c:pt idx="2">
                    <c:v>0.43999999999999995</c:v>
                  </c:pt>
                </c:numCache>
              </c:numRef>
            </c:plus>
            <c:minus>
              <c:numRef>
                <c:f>Sheet1!$B$3:$B$5</c:f>
                <c:numCache>
                  <c:formatCode>General</c:formatCode>
                  <c:ptCount val="3"/>
                  <c:pt idx="0">
                    <c:v>0.32999999999999996</c:v>
                  </c:pt>
                  <c:pt idx="1">
                    <c:v>0</c:v>
                  </c:pt>
                  <c:pt idx="2">
                    <c:v>0.30000000000000004</c:v>
                  </c:pt>
                </c:numCache>
              </c:numRef>
            </c:minus>
            <c:spPr>
              <a:ln w="12700">
                <a:solidFill>
                  <a:srgbClr val="0084CB"/>
                </a:solidFill>
              </a:ln>
            </c:spPr>
          </c:errBars>
          <c:xVal>
            <c:numRef>
              <c:f>Sheet1!$C$3:$C$5</c:f>
              <c:numCache>
                <c:formatCode>General</c:formatCode>
                <c:ptCount val="3"/>
                <c:pt idx="0">
                  <c:v>1.23</c:v>
                </c:pt>
                <c:pt idx="1">
                  <c:v>0</c:v>
                </c:pt>
                <c:pt idx="2">
                  <c:v>1</c:v>
                </c:pt>
              </c:numCache>
            </c:numRef>
          </c:xVal>
          <c:yVal>
            <c:numRef>
              <c:f>Sheet1!$A$3:$A$5</c:f>
              <c:numCache>
                <c:formatCode>General</c:formatCode>
                <c:ptCount val="3"/>
                <c:pt idx="0">
                  <c:v>1</c:v>
                </c:pt>
                <c:pt idx="1">
                  <c:v>2</c:v>
                </c:pt>
                <c:pt idx="2">
                  <c:v>3</c:v>
                </c:pt>
              </c:numCache>
            </c:numRef>
          </c:yVal>
          <c:smooth val="0"/>
          <c:extLst>
            <c:ext xmlns:c16="http://schemas.microsoft.com/office/drawing/2014/chart" uri="{C3380CC4-5D6E-409C-BE32-E72D297353CC}">
              <c16:uniqueId val="{00000006-E7A3-49FE-BC98-0BA44B825902}"/>
            </c:ext>
          </c:extLst>
        </c:ser>
        <c:dLbls>
          <c:showLegendKey val="0"/>
          <c:showVal val="0"/>
          <c:showCatName val="0"/>
          <c:showSerName val="0"/>
          <c:showPercent val="0"/>
          <c:showBubbleSize val="0"/>
        </c:dLbls>
        <c:axId val="246517120"/>
        <c:axId val="246518912"/>
      </c:scatterChart>
      <c:valAx>
        <c:axId val="246517120"/>
        <c:scaling>
          <c:logBase val="10"/>
          <c:orientation val="minMax"/>
          <c:max val="10"/>
          <c:min val="0.1"/>
        </c:scaling>
        <c:delete val="0"/>
        <c:axPos val="b"/>
        <c:numFmt formatCode="General" sourceLinked="1"/>
        <c:majorTickMark val="out"/>
        <c:minorTickMark val="none"/>
        <c:tickLblPos val="nextTo"/>
        <c:spPr>
          <a:ln w="12700">
            <a:solidFill>
              <a:schemeClr val="tx1"/>
            </a:solidFill>
          </a:ln>
        </c:spPr>
        <c:txPr>
          <a:bodyPr/>
          <a:lstStyle/>
          <a:p>
            <a:pPr>
              <a:defRPr sz="1200"/>
            </a:pPr>
            <a:endParaRPr lang="en-US"/>
          </a:p>
        </c:txPr>
        <c:crossAx val="246518912"/>
        <c:crosses val="max"/>
        <c:crossBetween val="midCat"/>
        <c:majorUnit val="10"/>
      </c:valAx>
      <c:valAx>
        <c:axId val="246518912"/>
        <c:scaling>
          <c:orientation val="maxMin"/>
          <c:max val="4.5"/>
        </c:scaling>
        <c:delete val="0"/>
        <c:axPos val="l"/>
        <c:numFmt formatCode="General" sourceLinked="1"/>
        <c:majorTickMark val="none"/>
        <c:minorTickMark val="none"/>
        <c:tickLblPos val="none"/>
        <c:spPr>
          <a:ln>
            <a:noFill/>
          </a:ln>
        </c:spPr>
        <c:crossAx val="246517120"/>
        <c:crossesAt val="1"/>
        <c:crossBetween val="midCat"/>
      </c:valAx>
    </c:plotArea>
    <c:plotVisOnly val="1"/>
    <c:dispBlanksAs val="gap"/>
    <c:showDLblsOverMax val="0"/>
  </c:chart>
  <c:txPr>
    <a:bodyPr/>
    <a:lstStyle/>
    <a:p>
      <a:pPr>
        <a:defRPr sz="12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608818273524"/>
          <c:y val="5.1769616682490298E-2"/>
          <c:w val="0.79199781243511302"/>
          <c:h val="0.86016681897384195"/>
        </c:manualLayout>
      </c:layout>
      <c:scatterChart>
        <c:scatterStyle val="lineMarker"/>
        <c:varyColors val="0"/>
        <c:ser>
          <c:idx val="0"/>
          <c:order val="0"/>
          <c:tx>
            <c:strRef>
              <c:f>Sheet1!$C$2</c:f>
              <c:strCache>
                <c:ptCount val="1"/>
                <c:pt idx="0">
                  <c:v>Mean</c:v>
                </c:pt>
              </c:strCache>
            </c:strRef>
          </c:tx>
          <c:spPr>
            <a:ln w="28575">
              <a:solidFill>
                <a:srgbClr val="03497C"/>
              </a:solidFill>
            </a:ln>
          </c:spPr>
          <c:marker>
            <c:symbol val="circle"/>
            <c:size val="7"/>
            <c:spPr>
              <a:solidFill>
                <a:srgbClr val="03497C"/>
              </a:solidFill>
              <a:ln>
                <a:solidFill>
                  <a:srgbClr val="03497C"/>
                </a:solidFill>
              </a:ln>
            </c:spPr>
          </c:marker>
          <c:dPt>
            <c:idx val="0"/>
            <c:bubble3D val="0"/>
            <c:extLst>
              <c:ext xmlns:c16="http://schemas.microsoft.com/office/drawing/2014/chart" uri="{C3380CC4-5D6E-409C-BE32-E72D297353CC}">
                <c16:uniqueId val="{00000000-9AB9-4DC7-BBED-BD5B45A3202C}"/>
              </c:ext>
            </c:extLst>
          </c:dPt>
          <c:dPt>
            <c:idx val="1"/>
            <c:bubble3D val="0"/>
            <c:extLst>
              <c:ext xmlns:c16="http://schemas.microsoft.com/office/drawing/2014/chart" uri="{C3380CC4-5D6E-409C-BE32-E72D297353CC}">
                <c16:uniqueId val="{00000001-9AB9-4DC7-BBED-BD5B45A3202C}"/>
              </c:ext>
            </c:extLst>
          </c:dPt>
          <c:dPt>
            <c:idx val="3"/>
            <c:bubble3D val="0"/>
            <c:extLst>
              <c:ext xmlns:c16="http://schemas.microsoft.com/office/drawing/2014/chart" uri="{C3380CC4-5D6E-409C-BE32-E72D297353CC}">
                <c16:uniqueId val="{00000002-9AB9-4DC7-BBED-BD5B45A3202C}"/>
              </c:ext>
            </c:extLst>
          </c:dPt>
          <c:dPt>
            <c:idx val="4"/>
            <c:bubble3D val="0"/>
            <c:extLst>
              <c:ext xmlns:c16="http://schemas.microsoft.com/office/drawing/2014/chart" uri="{C3380CC4-5D6E-409C-BE32-E72D297353CC}">
                <c16:uniqueId val="{00000003-9AB9-4DC7-BBED-BD5B45A3202C}"/>
              </c:ext>
            </c:extLst>
          </c:dPt>
          <c:dPt>
            <c:idx val="6"/>
            <c:bubble3D val="0"/>
            <c:extLst>
              <c:ext xmlns:c16="http://schemas.microsoft.com/office/drawing/2014/chart" uri="{C3380CC4-5D6E-409C-BE32-E72D297353CC}">
                <c16:uniqueId val="{00000004-9AB9-4DC7-BBED-BD5B45A3202C}"/>
              </c:ext>
            </c:extLst>
          </c:dPt>
          <c:dPt>
            <c:idx val="7"/>
            <c:bubble3D val="0"/>
            <c:extLst>
              <c:ext xmlns:c16="http://schemas.microsoft.com/office/drawing/2014/chart" uri="{C3380CC4-5D6E-409C-BE32-E72D297353CC}">
                <c16:uniqueId val="{00000005-9AB9-4DC7-BBED-BD5B45A3202C}"/>
              </c:ext>
            </c:extLst>
          </c:dPt>
          <c:errBars>
            <c:errDir val="x"/>
            <c:errBarType val="both"/>
            <c:errValType val="cust"/>
            <c:noEndCap val="0"/>
            <c:plus>
              <c:numRef>
                <c:f>Sheet1!$D$3:$D$6</c:f>
                <c:numCache>
                  <c:formatCode>General</c:formatCode>
                  <c:ptCount val="4"/>
                  <c:pt idx="0">
                    <c:v>0.3600000000000001</c:v>
                  </c:pt>
                  <c:pt idx="1">
                    <c:v>0</c:v>
                  </c:pt>
                  <c:pt idx="2">
                    <c:v>0.56000000000000005</c:v>
                  </c:pt>
                  <c:pt idx="3">
                    <c:v>0</c:v>
                  </c:pt>
                </c:numCache>
              </c:numRef>
            </c:plus>
            <c:minus>
              <c:numRef>
                <c:f>Sheet1!$B$3:$B$6</c:f>
                <c:numCache>
                  <c:formatCode>General</c:formatCode>
                  <c:ptCount val="4"/>
                  <c:pt idx="0">
                    <c:v>0.22999999999999998</c:v>
                  </c:pt>
                  <c:pt idx="1">
                    <c:v>0</c:v>
                  </c:pt>
                  <c:pt idx="2">
                    <c:v>0.36999999999999988</c:v>
                  </c:pt>
                  <c:pt idx="3">
                    <c:v>0</c:v>
                  </c:pt>
                </c:numCache>
              </c:numRef>
            </c:minus>
            <c:spPr>
              <a:ln w="12700">
                <a:solidFill>
                  <a:srgbClr val="03497C"/>
                </a:solidFill>
              </a:ln>
            </c:spPr>
          </c:errBars>
          <c:xVal>
            <c:numRef>
              <c:f>Sheet1!$C$3:$C$6</c:f>
              <c:numCache>
                <c:formatCode>General</c:formatCode>
                <c:ptCount val="4"/>
                <c:pt idx="0">
                  <c:v>0.7</c:v>
                </c:pt>
                <c:pt idx="1">
                  <c:v>0</c:v>
                </c:pt>
                <c:pt idx="2">
                  <c:v>1.1299999999999999</c:v>
                </c:pt>
                <c:pt idx="3">
                  <c:v>0</c:v>
                </c:pt>
              </c:numCache>
            </c:numRef>
          </c:xVal>
          <c:yVal>
            <c:numRef>
              <c:f>Sheet1!$A$3:$A$6</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6-9AB9-4DC7-BBED-BD5B45A3202C}"/>
            </c:ext>
          </c:extLst>
        </c:ser>
        <c:dLbls>
          <c:showLegendKey val="0"/>
          <c:showVal val="0"/>
          <c:showCatName val="0"/>
          <c:showSerName val="0"/>
          <c:showPercent val="0"/>
          <c:showBubbleSize val="0"/>
        </c:dLbls>
        <c:axId val="246545792"/>
        <c:axId val="246752384"/>
      </c:scatterChart>
      <c:valAx>
        <c:axId val="246545792"/>
        <c:scaling>
          <c:logBase val="10"/>
          <c:orientation val="minMax"/>
          <c:max val="10"/>
          <c:min val="0.1"/>
        </c:scaling>
        <c:delete val="0"/>
        <c:axPos val="b"/>
        <c:numFmt formatCode="General" sourceLinked="1"/>
        <c:majorTickMark val="out"/>
        <c:minorTickMark val="none"/>
        <c:tickLblPos val="nextTo"/>
        <c:spPr>
          <a:ln w="12700">
            <a:solidFill>
              <a:schemeClr val="tx1"/>
            </a:solidFill>
          </a:ln>
        </c:spPr>
        <c:txPr>
          <a:bodyPr/>
          <a:lstStyle/>
          <a:p>
            <a:pPr>
              <a:defRPr sz="1200"/>
            </a:pPr>
            <a:endParaRPr lang="en-US"/>
          </a:p>
        </c:txPr>
        <c:crossAx val="246752384"/>
        <c:crosses val="max"/>
        <c:crossBetween val="midCat"/>
        <c:majorUnit val="10"/>
      </c:valAx>
      <c:valAx>
        <c:axId val="246752384"/>
        <c:scaling>
          <c:orientation val="maxMin"/>
          <c:max val="4.5"/>
        </c:scaling>
        <c:delete val="0"/>
        <c:axPos val="l"/>
        <c:numFmt formatCode="General" sourceLinked="1"/>
        <c:majorTickMark val="none"/>
        <c:minorTickMark val="none"/>
        <c:tickLblPos val="none"/>
        <c:spPr>
          <a:ln>
            <a:noFill/>
          </a:ln>
        </c:spPr>
        <c:crossAx val="246545792"/>
        <c:crossesAt val="1"/>
        <c:crossBetween val="midCat"/>
      </c:valAx>
    </c:plotArea>
    <c:plotVisOnly val="1"/>
    <c:dispBlanksAs val="gap"/>
    <c:showDLblsOverMax val="0"/>
  </c:chart>
  <c:txPr>
    <a:bodyPr/>
    <a:lstStyle/>
    <a:p>
      <a:pPr>
        <a:defRPr sz="12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60874589279273"/>
          <c:y val="4.6073087543217206E-2"/>
          <c:w val="0.79199781243511302"/>
          <c:h val="0.75193322436705956"/>
        </c:manualLayout>
      </c:layout>
      <c:scatterChart>
        <c:scatterStyle val="lineMarker"/>
        <c:varyColors val="0"/>
        <c:ser>
          <c:idx val="0"/>
          <c:order val="0"/>
          <c:tx>
            <c:strRef>
              <c:f>Sheet1!$C$2</c:f>
              <c:strCache>
                <c:ptCount val="1"/>
                <c:pt idx="0">
                  <c:v>Mean</c:v>
                </c:pt>
              </c:strCache>
            </c:strRef>
          </c:tx>
          <c:spPr>
            <a:ln w="28575">
              <a:solidFill>
                <a:srgbClr val="03497C"/>
              </a:solidFill>
            </a:ln>
          </c:spPr>
          <c:marker>
            <c:symbol val="circle"/>
            <c:size val="7"/>
            <c:spPr>
              <a:solidFill>
                <a:srgbClr val="03497C"/>
              </a:solidFill>
              <a:ln>
                <a:solidFill>
                  <a:srgbClr val="03497C"/>
                </a:solidFill>
              </a:ln>
            </c:spPr>
          </c:marker>
          <c:dPt>
            <c:idx val="0"/>
            <c:bubble3D val="0"/>
            <c:extLst>
              <c:ext xmlns:c16="http://schemas.microsoft.com/office/drawing/2014/chart" uri="{C3380CC4-5D6E-409C-BE32-E72D297353CC}">
                <c16:uniqueId val="{00000000-5B20-4ECA-AD9C-7EC17B1237D7}"/>
              </c:ext>
            </c:extLst>
          </c:dPt>
          <c:dPt>
            <c:idx val="1"/>
            <c:bubble3D val="0"/>
            <c:extLst>
              <c:ext xmlns:c16="http://schemas.microsoft.com/office/drawing/2014/chart" uri="{C3380CC4-5D6E-409C-BE32-E72D297353CC}">
                <c16:uniqueId val="{00000001-5B20-4ECA-AD9C-7EC17B1237D7}"/>
              </c:ext>
            </c:extLst>
          </c:dPt>
          <c:dPt>
            <c:idx val="3"/>
            <c:bubble3D val="0"/>
            <c:extLst>
              <c:ext xmlns:c16="http://schemas.microsoft.com/office/drawing/2014/chart" uri="{C3380CC4-5D6E-409C-BE32-E72D297353CC}">
                <c16:uniqueId val="{00000002-5B20-4ECA-AD9C-7EC17B1237D7}"/>
              </c:ext>
            </c:extLst>
          </c:dPt>
          <c:dPt>
            <c:idx val="4"/>
            <c:bubble3D val="0"/>
            <c:extLst>
              <c:ext xmlns:c16="http://schemas.microsoft.com/office/drawing/2014/chart" uri="{C3380CC4-5D6E-409C-BE32-E72D297353CC}">
                <c16:uniqueId val="{00000003-5B20-4ECA-AD9C-7EC17B1237D7}"/>
              </c:ext>
            </c:extLst>
          </c:dPt>
          <c:dPt>
            <c:idx val="6"/>
            <c:bubble3D val="0"/>
            <c:extLst>
              <c:ext xmlns:c16="http://schemas.microsoft.com/office/drawing/2014/chart" uri="{C3380CC4-5D6E-409C-BE32-E72D297353CC}">
                <c16:uniqueId val="{00000004-5B20-4ECA-AD9C-7EC17B1237D7}"/>
              </c:ext>
            </c:extLst>
          </c:dPt>
          <c:dPt>
            <c:idx val="7"/>
            <c:bubble3D val="0"/>
            <c:extLst>
              <c:ext xmlns:c16="http://schemas.microsoft.com/office/drawing/2014/chart" uri="{C3380CC4-5D6E-409C-BE32-E72D297353CC}">
                <c16:uniqueId val="{00000005-5B20-4ECA-AD9C-7EC17B1237D7}"/>
              </c:ext>
            </c:extLst>
          </c:dPt>
          <c:errBars>
            <c:errDir val="x"/>
            <c:errBarType val="both"/>
            <c:errValType val="cust"/>
            <c:noEndCap val="0"/>
            <c:plus>
              <c:numRef>
                <c:f>Sheet1!$D$3:$D$6</c:f>
                <c:numCache>
                  <c:formatCode>General</c:formatCode>
                  <c:ptCount val="4"/>
                  <c:pt idx="0">
                    <c:v>0.22999999999999998</c:v>
                  </c:pt>
                  <c:pt idx="1">
                    <c:v>0</c:v>
                  </c:pt>
                  <c:pt idx="2">
                    <c:v>0.27</c:v>
                  </c:pt>
                  <c:pt idx="3">
                    <c:v>0</c:v>
                  </c:pt>
                </c:numCache>
              </c:numRef>
            </c:plus>
            <c:minus>
              <c:numRef>
                <c:f>Sheet1!$B$3:$B$6</c:f>
                <c:numCache>
                  <c:formatCode>General</c:formatCode>
                  <c:ptCount val="4"/>
                  <c:pt idx="0">
                    <c:v>0.17</c:v>
                  </c:pt>
                  <c:pt idx="1">
                    <c:v>0</c:v>
                  </c:pt>
                  <c:pt idx="2">
                    <c:v>0.19999999999999996</c:v>
                  </c:pt>
                  <c:pt idx="3">
                    <c:v>0</c:v>
                  </c:pt>
                </c:numCache>
              </c:numRef>
            </c:minus>
            <c:spPr>
              <a:ln w="12700">
                <a:solidFill>
                  <a:srgbClr val="03497C"/>
                </a:solidFill>
              </a:ln>
            </c:spPr>
          </c:errBars>
          <c:xVal>
            <c:numRef>
              <c:f>Sheet1!$C$3:$C$6</c:f>
              <c:numCache>
                <c:formatCode>General</c:formatCode>
                <c:ptCount val="4"/>
                <c:pt idx="0">
                  <c:v>0.67</c:v>
                </c:pt>
                <c:pt idx="1">
                  <c:v>0</c:v>
                </c:pt>
                <c:pt idx="2">
                  <c:v>0.76</c:v>
                </c:pt>
                <c:pt idx="3">
                  <c:v>0</c:v>
                </c:pt>
              </c:numCache>
            </c:numRef>
          </c:xVal>
          <c:yVal>
            <c:numRef>
              <c:f>Sheet1!$A$3:$A$6</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6-5B20-4ECA-AD9C-7EC17B1237D7}"/>
            </c:ext>
          </c:extLst>
        </c:ser>
        <c:dLbls>
          <c:showLegendKey val="0"/>
          <c:showVal val="0"/>
          <c:showCatName val="0"/>
          <c:showSerName val="0"/>
          <c:showPercent val="0"/>
          <c:showBubbleSize val="0"/>
        </c:dLbls>
        <c:axId val="246545792"/>
        <c:axId val="246752384"/>
      </c:scatterChart>
      <c:valAx>
        <c:axId val="246545792"/>
        <c:scaling>
          <c:logBase val="10"/>
          <c:orientation val="minMax"/>
          <c:max val="10"/>
          <c:min val="0.1"/>
        </c:scaling>
        <c:delete val="1"/>
        <c:axPos val="b"/>
        <c:numFmt formatCode="General" sourceLinked="1"/>
        <c:majorTickMark val="out"/>
        <c:minorTickMark val="none"/>
        <c:tickLblPos val="nextTo"/>
        <c:crossAx val="246752384"/>
        <c:crosses val="max"/>
        <c:crossBetween val="midCat"/>
        <c:majorUnit val="10"/>
      </c:valAx>
      <c:valAx>
        <c:axId val="246752384"/>
        <c:scaling>
          <c:orientation val="maxMin"/>
          <c:max val="4.5"/>
        </c:scaling>
        <c:delete val="0"/>
        <c:axPos val="l"/>
        <c:numFmt formatCode="General" sourceLinked="1"/>
        <c:majorTickMark val="none"/>
        <c:minorTickMark val="none"/>
        <c:tickLblPos val="none"/>
        <c:spPr>
          <a:ln>
            <a:noFill/>
          </a:ln>
        </c:spPr>
        <c:crossAx val="246545792"/>
        <c:crossesAt val="1"/>
        <c:crossBetween val="midCat"/>
      </c:valAx>
    </c:plotArea>
    <c:plotVisOnly val="1"/>
    <c:dispBlanksAs val="gap"/>
    <c:showDLblsOverMax val="0"/>
  </c:chart>
  <c:txPr>
    <a:bodyPr/>
    <a:lstStyle/>
    <a:p>
      <a:pPr>
        <a:defRPr sz="12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8873392220699"/>
          <c:y val="5.56617876489627E-2"/>
          <c:w val="0.81855574039962398"/>
          <c:h val="0.47806260107730109"/>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0084CB"/>
              </a:solidFill>
              <a:ln>
                <a:solidFill>
                  <a:srgbClr val="0084CB"/>
                </a:solidFill>
              </a:ln>
            </c:spPr>
          </c:marker>
          <c:dPt>
            <c:idx val="0"/>
            <c:bubble3D val="0"/>
            <c:extLst>
              <c:ext xmlns:c16="http://schemas.microsoft.com/office/drawing/2014/chart" uri="{C3380CC4-5D6E-409C-BE32-E72D297353CC}">
                <c16:uniqueId val="{00000000-762C-4634-80F4-520D6264E7FF}"/>
              </c:ext>
            </c:extLst>
          </c:dPt>
          <c:dPt>
            <c:idx val="1"/>
            <c:bubble3D val="0"/>
            <c:extLst>
              <c:ext xmlns:c16="http://schemas.microsoft.com/office/drawing/2014/chart" uri="{C3380CC4-5D6E-409C-BE32-E72D297353CC}">
                <c16:uniqueId val="{00000001-762C-4634-80F4-520D6264E7FF}"/>
              </c:ext>
            </c:extLst>
          </c:dPt>
          <c:dPt>
            <c:idx val="3"/>
            <c:bubble3D val="0"/>
            <c:extLst>
              <c:ext xmlns:c16="http://schemas.microsoft.com/office/drawing/2014/chart" uri="{C3380CC4-5D6E-409C-BE32-E72D297353CC}">
                <c16:uniqueId val="{00000002-762C-4634-80F4-520D6264E7FF}"/>
              </c:ext>
            </c:extLst>
          </c:dPt>
          <c:dPt>
            <c:idx val="4"/>
            <c:bubble3D val="0"/>
            <c:extLst>
              <c:ext xmlns:c16="http://schemas.microsoft.com/office/drawing/2014/chart" uri="{C3380CC4-5D6E-409C-BE32-E72D297353CC}">
                <c16:uniqueId val="{00000003-762C-4634-80F4-520D6264E7FF}"/>
              </c:ext>
            </c:extLst>
          </c:dPt>
          <c:dPt>
            <c:idx val="6"/>
            <c:bubble3D val="0"/>
            <c:extLst>
              <c:ext xmlns:c16="http://schemas.microsoft.com/office/drawing/2014/chart" uri="{C3380CC4-5D6E-409C-BE32-E72D297353CC}">
                <c16:uniqueId val="{00000004-762C-4634-80F4-520D6264E7FF}"/>
              </c:ext>
            </c:extLst>
          </c:dPt>
          <c:dPt>
            <c:idx val="7"/>
            <c:bubble3D val="0"/>
            <c:extLst>
              <c:ext xmlns:c16="http://schemas.microsoft.com/office/drawing/2014/chart" uri="{C3380CC4-5D6E-409C-BE32-E72D297353CC}">
                <c16:uniqueId val="{00000005-762C-4634-80F4-520D6264E7FF}"/>
              </c:ext>
            </c:extLst>
          </c:dPt>
          <c:errBars>
            <c:errDir val="x"/>
            <c:errBarType val="both"/>
            <c:errValType val="cust"/>
            <c:noEndCap val="0"/>
            <c:plus>
              <c:numRef>
                <c:f>Sheet1!$D$3:$D$5</c:f>
                <c:numCache>
                  <c:formatCode>General</c:formatCode>
                  <c:ptCount val="3"/>
                  <c:pt idx="0">
                    <c:v>0.16000000000000003</c:v>
                  </c:pt>
                  <c:pt idx="1">
                    <c:v>0</c:v>
                  </c:pt>
                  <c:pt idx="2">
                    <c:v>0.19000000000000006</c:v>
                  </c:pt>
                </c:numCache>
              </c:numRef>
            </c:plus>
            <c:minus>
              <c:numRef>
                <c:f>Sheet1!$B$3:$B$5</c:f>
                <c:numCache>
                  <c:formatCode>General</c:formatCode>
                  <c:ptCount val="3"/>
                  <c:pt idx="0">
                    <c:v>0.12</c:v>
                  </c:pt>
                  <c:pt idx="1">
                    <c:v>0</c:v>
                  </c:pt>
                  <c:pt idx="2">
                    <c:v>0.13999999999999996</c:v>
                  </c:pt>
                </c:numCache>
              </c:numRef>
            </c:minus>
            <c:spPr>
              <a:ln w="12700">
                <a:solidFill>
                  <a:srgbClr val="0084CB"/>
                </a:solidFill>
              </a:ln>
            </c:spPr>
          </c:errBars>
          <c:xVal>
            <c:numRef>
              <c:f>Sheet1!$C$3:$C$5</c:f>
              <c:numCache>
                <c:formatCode>General</c:formatCode>
                <c:ptCount val="3"/>
                <c:pt idx="0">
                  <c:v>0.47</c:v>
                </c:pt>
                <c:pt idx="1">
                  <c:v>0</c:v>
                </c:pt>
                <c:pt idx="2">
                  <c:v>0.56999999999999995</c:v>
                </c:pt>
              </c:numCache>
            </c:numRef>
          </c:xVal>
          <c:yVal>
            <c:numRef>
              <c:f>Sheet1!$A$3:$A$5</c:f>
              <c:numCache>
                <c:formatCode>General</c:formatCode>
                <c:ptCount val="3"/>
                <c:pt idx="0">
                  <c:v>1</c:v>
                </c:pt>
                <c:pt idx="1">
                  <c:v>2</c:v>
                </c:pt>
                <c:pt idx="2">
                  <c:v>3</c:v>
                </c:pt>
              </c:numCache>
            </c:numRef>
          </c:yVal>
          <c:smooth val="0"/>
          <c:extLst>
            <c:ext xmlns:c16="http://schemas.microsoft.com/office/drawing/2014/chart" uri="{C3380CC4-5D6E-409C-BE32-E72D297353CC}">
              <c16:uniqueId val="{00000006-762C-4634-80F4-520D6264E7FF}"/>
            </c:ext>
          </c:extLst>
        </c:ser>
        <c:dLbls>
          <c:showLegendKey val="0"/>
          <c:showVal val="0"/>
          <c:showCatName val="0"/>
          <c:showSerName val="0"/>
          <c:showPercent val="0"/>
          <c:showBubbleSize val="0"/>
        </c:dLbls>
        <c:axId val="246517120"/>
        <c:axId val="246518912"/>
      </c:scatterChart>
      <c:valAx>
        <c:axId val="246517120"/>
        <c:scaling>
          <c:logBase val="10"/>
          <c:orientation val="minMax"/>
          <c:max val="10"/>
          <c:min val="0.1"/>
        </c:scaling>
        <c:delete val="1"/>
        <c:axPos val="b"/>
        <c:numFmt formatCode="General" sourceLinked="1"/>
        <c:majorTickMark val="out"/>
        <c:minorTickMark val="none"/>
        <c:tickLblPos val="nextTo"/>
        <c:crossAx val="246518912"/>
        <c:crosses val="max"/>
        <c:crossBetween val="midCat"/>
        <c:majorUnit val="10"/>
      </c:valAx>
      <c:valAx>
        <c:axId val="246518912"/>
        <c:scaling>
          <c:orientation val="maxMin"/>
          <c:max val="4.5"/>
        </c:scaling>
        <c:delete val="0"/>
        <c:axPos val="l"/>
        <c:numFmt formatCode="General" sourceLinked="1"/>
        <c:majorTickMark val="none"/>
        <c:minorTickMark val="none"/>
        <c:tickLblPos val="none"/>
        <c:spPr>
          <a:ln>
            <a:noFill/>
          </a:ln>
        </c:spPr>
        <c:crossAx val="246517120"/>
        <c:crossesAt val="1"/>
        <c:crossBetween val="midCat"/>
      </c:valAx>
    </c:plotArea>
    <c:plotVisOnly val="1"/>
    <c:dispBlanksAs val="gap"/>
    <c:showDLblsOverMax val="0"/>
  </c:chart>
  <c:txPr>
    <a:bodyPr/>
    <a:lstStyle/>
    <a:p>
      <a:pPr>
        <a:defRPr sz="12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60874589279273"/>
          <c:y val="4.6073087543217206E-2"/>
          <c:w val="0.79199781243511302"/>
          <c:h val="0.75193322436705956"/>
        </c:manualLayout>
      </c:layout>
      <c:scatterChart>
        <c:scatterStyle val="lineMarker"/>
        <c:varyColors val="0"/>
        <c:ser>
          <c:idx val="0"/>
          <c:order val="0"/>
          <c:tx>
            <c:strRef>
              <c:f>Sheet1!$C$2</c:f>
              <c:strCache>
                <c:ptCount val="1"/>
                <c:pt idx="0">
                  <c:v>Mean</c:v>
                </c:pt>
              </c:strCache>
            </c:strRef>
          </c:tx>
          <c:spPr>
            <a:ln w="28575">
              <a:solidFill>
                <a:srgbClr val="03497C"/>
              </a:solidFill>
            </a:ln>
          </c:spPr>
          <c:marker>
            <c:symbol val="circle"/>
            <c:size val="7"/>
            <c:spPr>
              <a:solidFill>
                <a:srgbClr val="03497C"/>
              </a:solidFill>
              <a:ln>
                <a:solidFill>
                  <a:srgbClr val="03497C"/>
                </a:solidFill>
              </a:ln>
            </c:spPr>
          </c:marker>
          <c:dPt>
            <c:idx val="0"/>
            <c:bubble3D val="0"/>
            <c:extLst>
              <c:ext xmlns:c16="http://schemas.microsoft.com/office/drawing/2014/chart" uri="{C3380CC4-5D6E-409C-BE32-E72D297353CC}">
                <c16:uniqueId val="{00000000-3D03-4A27-8382-00BA0F906BB8}"/>
              </c:ext>
            </c:extLst>
          </c:dPt>
          <c:dPt>
            <c:idx val="1"/>
            <c:bubble3D val="0"/>
            <c:extLst>
              <c:ext xmlns:c16="http://schemas.microsoft.com/office/drawing/2014/chart" uri="{C3380CC4-5D6E-409C-BE32-E72D297353CC}">
                <c16:uniqueId val="{00000001-3D03-4A27-8382-00BA0F906BB8}"/>
              </c:ext>
            </c:extLst>
          </c:dPt>
          <c:dPt>
            <c:idx val="3"/>
            <c:bubble3D val="0"/>
            <c:extLst>
              <c:ext xmlns:c16="http://schemas.microsoft.com/office/drawing/2014/chart" uri="{C3380CC4-5D6E-409C-BE32-E72D297353CC}">
                <c16:uniqueId val="{00000002-3D03-4A27-8382-00BA0F906BB8}"/>
              </c:ext>
            </c:extLst>
          </c:dPt>
          <c:dPt>
            <c:idx val="4"/>
            <c:bubble3D val="0"/>
            <c:extLst>
              <c:ext xmlns:c16="http://schemas.microsoft.com/office/drawing/2014/chart" uri="{C3380CC4-5D6E-409C-BE32-E72D297353CC}">
                <c16:uniqueId val="{00000003-3D03-4A27-8382-00BA0F906BB8}"/>
              </c:ext>
            </c:extLst>
          </c:dPt>
          <c:dPt>
            <c:idx val="6"/>
            <c:bubble3D val="0"/>
            <c:extLst>
              <c:ext xmlns:c16="http://schemas.microsoft.com/office/drawing/2014/chart" uri="{C3380CC4-5D6E-409C-BE32-E72D297353CC}">
                <c16:uniqueId val="{00000004-3D03-4A27-8382-00BA0F906BB8}"/>
              </c:ext>
            </c:extLst>
          </c:dPt>
          <c:dPt>
            <c:idx val="7"/>
            <c:bubble3D val="0"/>
            <c:extLst>
              <c:ext xmlns:c16="http://schemas.microsoft.com/office/drawing/2014/chart" uri="{C3380CC4-5D6E-409C-BE32-E72D297353CC}">
                <c16:uniqueId val="{00000005-3D03-4A27-8382-00BA0F906BB8}"/>
              </c:ext>
            </c:extLst>
          </c:dPt>
          <c:errBars>
            <c:errDir val="x"/>
            <c:errBarType val="both"/>
            <c:errValType val="cust"/>
            <c:noEndCap val="0"/>
            <c:plus>
              <c:numRef>
                <c:f>Sheet1!$D$3:$D$6</c:f>
                <c:numCache>
                  <c:formatCode>General</c:formatCode>
                  <c:ptCount val="4"/>
                  <c:pt idx="0">
                    <c:v>0.29000000000000004</c:v>
                  </c:pt>
                  <c:pt idx="1">
                    <c:v>0</c:v>
                  </c:pt>
                  <c:pt idx="2">
                    <c:v>0.21999999999999997</c:v>
                  </c:pt>
                  <c:pt idx="3">
                    <c:v>0</c:v>
                  </c:pt>
                </c:numCache>
              </c:numRef>
            </c:plus>
            <c:minus>
              <c:numRef>
                <c:f>Sheet1!$B$3:$B$6</c:f>
                <c:numCache>
                  <c:formatCode>General</c:formatCode>
                  <c:ptCount val="4"/>
                  <c:pt idx="0">
                    <c:v>0.2</c:v>
                  </c:pt>
                  <c:pt idx="1">
                    <c:v>0</c:v>
                  </c:pt>
                  <c:pt idx="2">
                    <c:v>0.18000000000000005</c:v>
                  </c:pt>
                  <c:pt idx="3">
                    <c:v>0</c:v>
                  </c:pt>
                </c:numCache>
              </c:numRef>
            </c:minus>
            <c:spPr>
              <a:ln w="12700">
                <a:solidFill>
                  <a:srgbClr val="03497C"/>
                </a:solidFill>
              </a:ln>
            </c:spPr>
          </c:errBars>
          <c:xVal>
            <c:numRef>
              <c:f>Sheet1!$C$3:$C$6</c:f>
              <c:numCache>
                <c:formatCode>General</c:formatCode>
                <c:ptCount val="4"/>
                <c:pt idx="0">
                  <c:v>0.62</c:v>
                </c:pt>
                <c:pt idx="1">
                  <c:v>0</c:v>
                </c:pt>
                <c:pt idx="2">
                  <c:v>0.8</c:v>
                </c:pt>
                <c:pt idx="3">
                  <c:v>0</c:v>
                </c:pt>
              </c:numCache>
            </c:numRef>
          </c:xVal>
          <c:yVal>
            <c:numRef>
              <c:f>Sheet1!$A$3:$A$6</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6-3D03-4A27-8382-00BA0F906BB8}"/>
            </c:ext>
          </c:extLst>
        </c:ser>
        <c:dLbls>
          <c:showLegendKey val="0"/>
          <c:showVal val="0"/>
          <c:showCatName val="0"/>
          <c:showSerName val="0"/>
          <c:showPercent val="0"/>
          <c:showBubbleSize val="0"/>
        </c:dLbls>
        <c:axId val="246545792"/>
        <c:axId val="246752384"/>
      </c:scatterChart>
      <c:valAx>
        <c:axId val="246545792"/>
        <c:scaling>
          <c:logBase val="10"/>
          <c:orientation val="minMax"/>
          <c:max val="10"/>
          <c:min val="0.1"/>
        </c:scaling>
        <c:delete val="0"/>
        <c:axPos val="b"/>
        <c:numFmt formatCode="General" sourceLinked="1"/>
        <c:majorTickMark val="out"/>
        <c:minorTickMark val="none"/>
        <c:tickLblPos val="nextTo"/>
        <c:crossAx val="246752384"/>
        <c:crosses val="max"/>
        <c:crossBetween val="midCat"/>
        <c:majorUnit val="10"/>
      </c:valAx>
      <c:valAx>
        <c:axId val="246752384"/>
        <c:scaling>
          <c:orientation val="maxMin"/>
          <c:max val="4.5"/>
        </c:scaling>
        <c:delete val="0"/>
        <c:axPos val="l"/>
        <c:numFmt formatCode="General" sourceLinked="1"/>
        <c:majorTickMark val="none"/>
        <c:minorTickMark val="none"/>
        <c:tickLblPos val="none"/>
        <c:spPr>
          <a:ln>
            <a:noFill/>
          </a:ln>
        </c:spPr>
        <c:crossAx val="246545792"/>
        <c:crossesAt val="1"/>
        <c:crossBetween val="midCat"/>
      </c:valAx>
    </c:plotArea>
    <c:plotVisOnly val="1"/>
    <c:dispBlanksAs val="gap"/>
    <c:showDLblsOverMax val="0"/>
  </c:chart>
  <c:txPr>
    <a:bodyPr/>
    <a:lstStyle/>
    <a:p>
      <a:pPr>
        <a:defRPr sz="12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8873392220699"/>
          <c:y val="5.2672409149217919E-2"/>
          <c:w val="0.81855574039962398"/>
          <c:h val="0.79959906019188043"/>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0084CB"/>
              </a:solidFill>
              <a:ln>
                <a:solidFill>
                  <a:srgbClr val="0084CB"/>
                </a:solidFill>
              </a:ln>
            </c:spPr>
          </c:marker>
          <c:dPt>
            <c:idx val="0"/>
            <c:bubble3D val="0"/>
            <c:extLst>
              <c:ext xmlns:c16="http://schemas.microsoft.com/office/drawing/2014/chart" uri="{C3380CC4-5D6E-409C-BE32-E72D297353CC}">
                <c16:uniqueId val="{00000000-30D3-4703-BA16-0AF02686EDC4}"/>
              </c:ext>
            </c:extLst>
          </c:dPt>
          <c:dPt>
            <c:idx val="1"/>
            <c:bubble3D val="0"/>
            <c:extLst>
              <c:ext xmlns:c16="http://schemas.microsoft.com/office/drawing/2014/chart" uri="{C3380CC4-5D6E-409C-BE32-E72D297353CC}">
                <c16:uniqueId val="{00000001-30D3-4703-BA16-0AF02686EDC4}"/>
              </c:ext>
            </c:extLst>
          </c:dPt>
          <c:dPt>
            <c:idx val="3"/>
            <c:bubble3D val="0"/>
            <c:extLst>
              <c:ext xmlns:c16="http://schemas.microsoft.com/office/drawing/2014/chart" uri="{C3380CC4-5D6E-409C-BE32-E72D297353CC}">
                <c16:uniqueId val="{00000002-30D3-4703-BA16-0AF02686EDC4}"/>
              </c:ext>
            </c:extLst>
          </c:dPt>
          <c:dPt>
            <c:idx val="4"/>
            <c:bubble3D val="0"/>
            <c:extLst>
              <c:ext xmlns:c16="http://schemas.microsoft.com/office/drawing/2014/chart" uri="{C3380CC4-5D6E-409C-BE32-E72D297353CC}">
                <c16:uniqueId val="{00000003-30D3-4703-BA16-0AF02686EDC4}"/>
              </c:ext>
            </c:extLst>
          </c:dPt>
          <c:dPt>
            <c:idx val="6"/>
            <c:bubble3D val="0"/>
            <c:extLst>
              <c:ext xmlns:c16="http://schemas.microsoft.com/office/drawing/2014/chart" uri="{C3380CC4-5D6E-409C-BE32-E72D297353CC}">
                <c16:uniqueId val="{00000004-30D3-4703-BA16-0AF02686EDC4}"/>
              </c:ext>
            </c:extLst>
          </c:dPt>
          <c:dPt>
            <c:idx val="7"/>
            <c:bubble3D val="0"/>
            <c:extLst>
              <c:ext xmlns:c16="http://schemas.microsoft.com/office/drawing/2014/chart" uri="{C3380CC4-5D6E-409C-BE32-E72D297353CC}">
                <c16:uniqueId val="{00000005-30D3-4703-BA16-0AF02686EDC4}"/>
              </c:ext>
            </c:extLst>
          </c:dPt>
          <c:errBars>
            <c:errDir val="x"/>
            <c:errBarType val="both"/>
            <c:errValType val="cust"/>
            <c:noEndCap val="0"/>
            <c:plus>
              <c:numRef>
                <c:f>Sheet1!$D$3:$D$5</c:f>
                <c:numCache>
                  <c:formatCode>General</c:formatCode>
                  <c:ptCount val="3"/>
                  <c:pt idx="0">
                    <c:v>0.22999999999999998</c:v>
                  </c:pt>
                  <c:pt idx="1">
                    <c:v>0</c:v>
                  </c:pt>
                  <c:pt idx="2">
                    <c:v>0.14999999999999991</c:v>
                  </c:pt>
                </c:numCache>
              </c:numRef>
            </c:plus>
            <c:minus>
              <c:numRef>
                <c:f>Sheet1!$B$3:$B$5</c:f>
                <c:numCache>
                  <c:formatCode>General</c:formatCode>
                  <c:ptCount val="3"/>
                  <c:pt idx="0">
                    <c:v>0.14999999999999997</c:v>
                  </c:pt>
                  <c:pt idx="1">
                    <c:v>0</c:v>
                  </c:pt>
                  <c:pt idx="2">
                    <c:v>0.11000000000000004</c:v>
                  </c:pt>
                </c:numCache>
              </c:numRef>
            </c:minus>
            <c:spPr>
              <a:ln w="12700">
                <a:solidFill>
                  <a:srgbClr val="0084CB"/>
                </a:solidFill>
              </a:ln>
            </c:spPr>
          </c:errBars>
          <c:xVal>
            <c:numRef>
              <c:f>Sheet1!$C$3:$C$5</c:f>
              <c:numCache>
                <c:formatCode>General</c:formatCode>
                <c:ptCount val="3"/>
                <c:pt idx="0">
                  <c:v>0.47</c:v>
                </c:pt>
                <c:pt idx="1">
                  <c:v>0</c:v>
                </c:pt>
                <c:pt idx="2">
                  <c:v>0.54</c:v>
                </c:pt>
              </c:numCache>
            </c:numRef>
          </c:xVal>
          <c:yVal>
            <c:numRef>
              <c:f>Sheet1!$A$3:$A$5</c:f>
              <c:numCache>
                <c:formatCode>General</c:formatCode>
                <c:ptCount val="3"/>
                <c:pt idx="0">
                  <c:v>1</c:v>
                </c:pt>
                <c:pt idx="1">
                  <c:v>2</c:v>
                </c:pt>
                <c:pt idx="2">
                  <c:v>3</c:v>
                </c:pt>
              </c:numCache>
            </c:numRef>
          </c:yVal>
          <c:smooth val="0"/>
          <c:extLst>
            <c:ext xmlns:c16="http://schemas.microsoft.com/office/drawing/2014/chart" uri="{C3380CC4-5D6E-409C-BE32-E72D297353CC}">
              <c16:uniqueId val="{00000006-30D3-4703-BA16-0AF02686EDC4}"/>
            </c:ext>
          </c:extLst>
        </c:ser>
        <c:dLbls>
          <c:showLegendKey val="0"/>
          <c:showVal val="0"/>
          <c:showCatName val="0"/>
          <c:showSerName val="0"/>
          <c:showPercent val="0"/>
          <c:showBubbleSize val="0"/>
        </c:dLbls>
        <c:axId val="246517120"/>
        <c:axId val="246518912"/>
      </c:scatterChart>
      <c:valAx>
        <c:axId val="246517120"/>
        <c:scaling>
          <c:logBase val="10"/>
          <c:orientation val="minMax"/>
          <c:max val="10"/>
          <c:min val="0.1"/>
        </c:scaling>
        <c:delete val="0"/>
        <c:axPos val="b"/>
        <c:numFmt formatCode="General" sourceLinked="1"/>
        <c:majorTickMark val="out"/>
        <c:minorTickMark val="none"/>
        <c:tickLblPos val="nextTo"/>
        <c:crossAx val="246518912"/>
        <c:crosses val="max"/>
        <c:crossBetween val="midCat"/>
        <c:majorUnit val="10"/>
      </c:valAx>
      <c:valAx>
        <c:axId val="246518912"/>
        <c:scaling>
          <c:orientation val="maxMin"/>
          <c:max val="4.5"/>
          <c:min val="0"/>
        </c:scaling>
        <c:delete val="0"/>
        <c:axPos val="l"/>
        <c:numFmt formatCode="General" sourceLinked="1"/>
        <c:majorTickMark val="none"/>
        <c:minorTickMark val="none"/>
        <c:tickLblPos val="none"/>
        <c:spPr>
          <a:ln>
            <a:noFill/>
          </a:ln>
        </c:spPr>
        <c:crossAx val="246517120"/>
        <c:crossesAt val="1"/>
        <c:crossBetween val="midCat"/>
      </c:valAx>
    </c:plotArea>
    <c:plotVisOnly val="1"/>
    <c:dispBlanksAs val="gap"/>
    <c:showDLblsOverMax val="0"/>
  </c:chart>
  <c:txPr>
    <a:bodyPr/>
    <a:lstStyle/>
    <a:p>
      <a:pPr>
        <a:defRPr sz="12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26254425085519"/>
          <c:y val="8.8328075709779186E-2"/>
          <c:w val="0.81855574039962398"/>
          <c:h val="0.82360849214328702"/>
        </c:manualLayout>
      </c:layout>
      <c:scatterChart>
        <c:scatterStyle val="lineMarker"/>
        <c:varyColors val="0"/>
        <c:ser>
          <c:idx val="0"/>
          <c:order val="0"/>
          <c:tx>
            <c:strRef>
              <c:f>Sheet1!$C$2</c:f>
              <c:strCache>
                <c:ptCount val="1"/>
                <c:pt idx="0">
                  <c:v>Mean</c:v>
                </c:pt>
              </c:strCache>
            </c:strRef>
          </c:tx>
          <c:spPr>
            <a:ln w="28575">
              <a:noFill/>
            </a:ln>
          </c:spPr>
          <c:marker>
            <c:symbol val="circle"/>
            <c:size val="7"/>
            <c:spPr>
              <a:solidFill>
                <a:srgbClr val="0084CB"/>
              </a:solidFill>
              <a:ln>
                <a:solidFill>
                  <a:srgbClr val="0084CB"/>
                </a:solidFill>
              </a:ln>
            </c:spPr>
          </c:marker>
          <c:dPt>
            <c:idx val="0"/>
            <c:bubble3D val="0"/>
            <c:extLst>
              <c:ext xmlns:c16="http://schemas.microsoft.com/office/drawing/2014/chart" uri="{C3380CC4-5D6E-409C-BE32-E72D297353CC}">
                <c16:uniqueId val="{00000000-51B5-4D13-824A-4DCBBC6E2A0F}"/>
              </c:ext>
            </c:extLst>
          </c:dPt>
          <c:dPt>
            <c:idx val="1"/>
            <c:bubble3D val="0"/>
            <c:extLst>
              <c:ext xmlns:c16="http://schemas.microsoft.com/office/drawing/2014/chart" uri="{C3380CC4-5D6E-409C-BE32-E72D297353CC}">
                <c16:uniqueId val="{00000001-51B5-4D13-824A-4DCBBC6E2A0F}"/>
              </c:ext>
            </c:extLst>
          </c:dPt>
          <c:dPt>
            <c:idx val="3"/>
            <c:bubble3D val="0"/>
            <c:extLst>
              <c:ext xmlns:c16="http://schemas.microsoft.com/office/drawing/2014/chart" uri="{C3380CC4-5D6E-409C-BE32-E72D297353CC}">
                <c16:uniqueId val="{00000002-51B5-4D13-824A-4DCBBC6E2A0F}"/>
              </c:ext>
            </c:extLst>
          </c:dPt>
          <c:dPt>
            <c:idx val="4"/>
            <c:bubble3D val="0"/>
            <c:extLst>
              <c:ext xmlns:c16="http://schemas.microsoft.com/office/drawing/2014/chart" uri="{C3380CC4-5D6E-409C-BE32-E72D297353CC}">
                <c16:uniqueId val="{00000003-51B5-4D13-824A-4DCBBC6E2A0F}"/>
              </c:ext>
            </c:extLst>
          </c:dPt>
          <c:dPt>
            <c:idx val="6"/>
            <c:bubble3D val="0"/>
            <c:extLst>
              <c:ext xmlns:c16="http://schemas.microsoft.com/office/drawing/2014/chart" uri="{C3380CC4-5D6E-409C-BE32-E72D297353CC}">
                <c16:uniqueId val="{00000004-51B5-4D13-824A-4DCBBC6E2A0F}"/>
              </c:ext>
            </c:extLst>
          </c:dPt>
          <c:dPt>
            <c:idx val="7"/>
            <c:bubble3D val="0"/>
            <c:extLst>
              <c:ext xmlns:c16="http://schemas.microsoft.com/office/drawing/2014/chart" uri="{C3380CC4-5D6E-409C-BE32-E72D297353CC}">
                <c16:uniqueId val="{00000005-51B5-4D13-824A-4DCBBC6E2A0F}"/>
              </c:ext>
            </c:extLst>
          </c:dPt>
          <c:errBars>
            <c:errDir val="x"/>
            <c:errBarType val="both"/>
            <c:errValType val="cust"/>
            <c:noEndCap val="0"/>
            <c:plus>
              <c:numRef>
                <c:f>Sheet1!$D$3:$D$10</c:f>
                <c:numCache>
                  <c:formatCode>General</c:formatCode>
                  <c:ptCount val="8"/>
                  <c:pt idx="0">
                    <c:v>1.21</c:v>
                  </c:pt>
                  <c:pt idx="1">
                    <c:v>0</c:v>
                  </c:pt>
                  <c:pt idx="2">
                    <c:v>0</c:v>
                  </c:pt>
                  <c:pt idx="3">
                    <c:v>1.4300000000000002</c:v>
                  </c:pt>
                  <c:pt idx="4">
                    <c:v>0</c:v>
                  </c:pt>
                  <c:pt idx="5">
                    <c:v>0</c:v>
                  </c:pt>
                  <c:pt idx="6">
                    <c:v>0.34000000000000008</c:v>
                  </c:pt>
                </c:numCache>
              </c:numRef>
            </c:plus>
            <c:minus>
              <c:numRef>
                <c:f>Sheet1!$B$3:$B$10</c:f>
                <c:numCache>
                  <c:formatCode>General</c:formatCode>
                  <c:ptCount val="8"/>
                  <c:pt idx="0">
                    <c:v>0.52</c:v>
                  </c:pt>
                  <c:pt idx="1">
                    <c:v>0</c:v>
                  </c:pt>
                  <c:pt idx="2">
                    <c:v>0</c:v>
                  </c:pt>
                  <c:pt idx="3">
                    <c:v>0.69999999999999984</c:v>
                  </c:pt>
                  <c:pt idx="4">
                    <c:v>0</c:v>
                  </c:pt>
                  <c:pt idx="5">
                    <c:v>0</c:v>
                  </c:pt>
                  <c:pt idx="6">
                    <c:v>0.2599999999999999</c:v>
                  </c:pt>
                </c:numCache>
              </c:numRef>
            </c:minus>
            <c:spPr>
              <a:ln w="12700">
                <a:solidFill>
                  <a:srgbClr val="0084CB"/>
                </a:solidFill>
              </a:ln>
            </c:spPr>
          </c:errBars>
          <c:xVal>
            <c:numRef>
              <c:f>Sheet1!$C$3:$C$10</c:f>
              <c:numCache>
                <c:formatCode>General</c:formatCode>
                <c:ptCount val="8"/>
                <c:pt idx="0">
                  <c:v>0.9</c:v>
                </c:pt>
                <c:pt idx="1">
                  <c:v>0</c:v>
                </c:pt>
                <c:pt idx="2">
                  <c:v>0</c:v>
                </c:pt>
                <c:pt idx="3">
                  <c:v>1.38</c:v>
                </c:pt>
                <c:pt idx="4">
                  <c:v>0</c:v>
                </c:pt>
                <c:pt idx="5">
                  <c:v>0</c:v>
                </c:pt>
                <c:pt idx="6">
                  <c:v>1.1299999999999999</c:v>
                </c:pt>
              </c:numCache>
            </c:numRef>
          </c:xVal>
          <c:yVal>
            <c:numRef>
              <c:f>Sheet1!$A$3:$A$10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6-51B5-4D13-824A-4DCBBC6E2A0F}"/>
            </c:ext>
          </c:extLst>
        </c:ser>
        <c:dLbls>
          <c:showLegendKey val="0"/>
          <c:showVal val="0"/>
          <c:showCatName val="0"/>
          <c:showSerName val="0"/>
          <c:showPercent val="0"/>
          <c:showBubbleSize val="0"/>
        </c:dLbls>
        <c:axId val="245715328"/>
        <c:axId val="245716864"/>
      </c:scatterChart>
      <c:valAx>
        <c:axId val="245715328"/>
        <c:scaling>
          <c:logBase val="10"/>
          <c:orientation val="minMax"/>
          <c:max val="100"/>
          <c:min val="1.0000000000000002E-2"/>
        </c:scaling>
        <c:delete val="0"/>
        <c:axPos val="b"/>
        <c:numFmt formatCode="General" sourceLinked="1"/>
        <c:majorTickMark val="out"/>
        <c:minorTickMark val="none"/>
        <c:tickLblPos val="nextTo"/>
        <c:spPr>
          <a:ln w="12700">
            <a:solidFill>
              <a:schemeClr val="tx1"/>
            </a:solidFill>
          </a:ln>
        </c:spPr>
        <c:txPr>
          <a:bodyPr/>
          <a:lstStyle/>
          <a:p>
            <a:pPr>
              <a:defRPr sz="1200"/>
            </a:pPr>
            <a:endParaRPr lang="en-US"/>
          </a:p>
        </c:txPr>
        <c:crossAx val="245716864"/>
        <c:crosses val="max"/>
        <c:crossBetween val="midCat"/>
        <c:majorUnit val="10"/>
      </c:valAx>
      <c:valAx>
        <c:axId val="245716864"/>
        <c:scaling>
          <c:orientation val="maxMin"/>
        </c:scaling>
        <c:delete val="0"/>
        <c:axPos val="l"/>
        <c:numFmt formatCode="General" sourceLinked="1"/>
        <c:majorTickMark val="none"/>
        <c:minorTickMark val="none"/>
        <c:tickLblPos val="none"/>
        <c:spPr>
          <a:ln>
            <a:noFill/>
          </a:ln>
        </c:spPr>
        <c:crossAx val="245715328"/>
        <c:crossesAt val="1"/>
        <c:crossBetween val="midCat"/>
      </c:valAx>
    </c:plotArea>
    <c:plotVisOnly val="1"/>
    <c:dispBlanksAs val="gap"/>
    <c:showDLblsOverMax val="0"/>
  </c:chart>
  <c:txPr>
    <a:bodyPr/>
    <a:lstStyle/>
    <a:p>
      <a:pPr>
        <a:defRPr sz="12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60880727757639"/>
          <c:y val="5.1769613883754367E-2"/>
          <c:w val="0.79199781243511302"/>
          <c:h val="0.86016681897384195"/>
        </c:manualLayout>
      </c:layout>
      <c:scatterChart>
        <c:scatterStyle val="lineMarker"/>
        <c:varyColors val="0"/>
        <c:ser>
          <c:idx val="0"/>
          <c:order val="0"/>
          <c:tx>
            <c:strRef>
              <c:f>Sheet1!$C$2</c:f>
              <c:strCache>
                <c:ptCount val="1"/>
                <c:pt idx="0">
                  <c:v>Mean</c:v>
                </c:pt>
              </c:strCache>
            </c:strRef>
          </c:tx>
          <c:spPr>
            <a:ln w="28575">
              <a:solidFill>
                <a:srgbClr val="03497C"/>
              </a:solidFill>
            </a:ln>
          </c:spPr>
          <c:marker>
            <c:symbol val="circle"/>
            <c:size val="7"/>
            <c:spPr>
              <a:solidFill>
                <a:srgbClr val="03497C"/>
              </a:solidFill>
              <a:ln>
                <a:solidFill>
                  <a:srgbClr val="03497C"/>
                </a:solidFill>
              </a:ln>
            </c:spPr>
          </c:marker>
          <c:dPt>
            <c:idx val="0"/>
            <c:bubble3D val="0"/>
            <c:extLst>
              <c:ext xmlns:c16="http://schemas.microsoft.com/office/drawing/2014/chart" uri="{C3380CC4-5D6E-409C-BE32-E72D297353CC}">
                <c16:uniqueId val="{00000000-954A-4AE9-A0E3-8A4BEAEC4011}"/>
              </c:ext>
            </c:extLst>
          </c:dPt>
          <c:dPt>
            <c:idx val="1"/>
            <c:bubble3D val="0"/>
            <c:extLst>
              <c:ext xmlns:c16="http://schemas.microsoft.com/office/drawing/2014/chart" uri="{C3380CC4-5D6E-409C-BE32-E72D297353CC}">
                <c16:uniqueId val="{00000001-954A-4AE9-A0E3-8A4BEAEC4011}"/>
              </c:ext>
            </c:extLst>
          </c:dPt>
          <c:dPt>
            <c:idx val="3"/>
            <c:bubble3D val="0"/>
            <c:extLst>
              <c:ext xmlns:c16="http://schemas.microsoft.com/office/drawing/2014/chart" uri="{C3380CC4-5D6E-409C-BE32-E72D297353CC}">
                <c16:uniqueId val="{00000002-954A-4AE9-A0E3-8A4BEAEC4011}"/>
              </c:ext>
            </c:extLst>
          </c:dPt>
          <c:dPt>
            <c:idx val="4"/>
            <c:bubble3D val="0"/>
            <c:extLst>
              <c:ext xmlns:c16="http://schemas.microsoft.com/office/drawing/2014/chart" uri="{C3380CC4-5D6E-409C-BE32-E72D297353CC}">
                <c16:uniqueId val="{00000003-954A-4AE9-A0E3-8A4BEAEC4011}"/>
              </c:ext>
            </c:extLst>
          </c:dPt>
          <c:dPt>
            <c:idx val="6"/>
            <c:bubble3D val="0"/>
            <c:extLst>
              <c:ext xmlns:c16="http://schemas.microsoft.com/office/drawing/2014/chart" uri="{C3380CC4-5D6E-409C-BE32-E72D297353CC}">
                <c16:uniqueId val="{00000004-954A-4AE9-A0E3-8A4BEAEC4011}"/>
              </c:ext>
            </c:extLst>
          </c:dPt>
          <c:dPt>
            <c:idx val="7"/>
            <c:bubble3D val="0"/>
            <c:extLst>
              <c:ext xmlns:c16="http://schemas.microsoft.com/office/drawing/2014/chart" uri="{C3380CC4-5D6E-409C-BE32-E72D297353CC}">
                <c16:uniqueId val="{00000005-954A-4AE9-A0E3-8A4BEAEC4011}"/>
              </c:ext>
            </c:extLst>
          </c:dPt>
          <c:errBars>
            <c:errDir val="x"/>
            <c:errBarType val="both"/>
            <c:errValType val="cust"/>
            <c:noEndCap val="0"/>
            <c:plus>
              <c:numRef>
                <c:f>Sheet1!$D$3:$D$16</c:f>
                <c:numCache>
                  <c:formatCode>General</c:formatCode>
                  <c:ptCount val="14"/>
                  <c:pt idx="0">
                    <c:v>0.55000000000000004</c:v>
                  </c:pt>
                  <c:pt idx="1">
                    <c:v>0</c:v>
                  </c:pt>
                  <c:pt idx="2">
                    <c:v>0</c:v>
                  </c:pt>
                  <c:pt idx="3">
                    <c:v>1.1299999999999999</c:v>
                  </c:pt>
                  <c:pt idx="4">
                    <c:v>0</c:v>
                  </c:pt>
                  <c:pt idx="5">
                    <c:v>0</c:v>
                  </c:pt>
                  <c:pt idx="6">
                    <c:v>0.39999999999999991</c:v>
                  </c:pt>
                </c:numCache>
              </c:numRef>
            </c:plus>
            <c:minus>
              <c:numRef>
                <c:f>Sheet1!$B$3:$B$16</c:f>
                <c:numCache>
                  <c:formatCode>General</c:formatCode>
                  <c:ptCount val="14"/>
                  <c:pt idx="0">
                    <c:v>0.16999999999999998</c:v>
                  </c:pt>
                  <c:pt idx="1">
                    <c:v>0</c:v>
                  </c:pt>
                  <c:pt idx="2">
                    <c:v>0</c:v>
                  </c:pt>
                  <c:pt idx="3">
                    <c:v>0.52</c:v>
                  </c:pt>
                  <c:pt idx="4">
                    <c:v>0</c:v>
                  </c:pt>
                  <c:pt idx="5">
                    <c:v>0</c:v>
                  </c:pt>
                  <c:pt idx="6">
                    <c:v>0.29000000000000004</c:v>
                  </c:pt>
                </c:numCache>
              </c:numRef>
            </c:minus>
            <c:spPr>
              <a:ln w="12700">
                <a:solidFill>
                  <a:srgbClr val="03497C"/>
                </a:solidFill>
              </a:ln>
            </c:spPr>
          </c:errBars>
          <c:xVal>
            <c:numRef>
              <c:f>Sheet1!$C$3:$C$16</c:f>
              <c:numCache>
                <c:formatCode>General</c:formatCode>
                <c:ptCount val="14"/>
                <c:pt idx="0">
                  <c:v>0.25</c:v>
                </c:pt>
                <c:pt idx="1">
                  <c:v>0</c:v>
                </c:pt>
                <c:pt idx="2">
                  <c:v>0</c:v>
                </c:pt>
                <c:pt idx="3">
                  <c:v>0.96</c:v>
                </c:pt>
                <c:pt idx="4">
                  <c:v>0</c:v>
                </c:pt>
                <c:pt idx="5">
                  <c:v>0</c:v>
                </c:pt>
                <c:pt idx="6">
                  <c:v>1.04</c:v>
                </c:pt>
              </c:numCache>
            </c:numRef>
          </c:xVal>
          <c:yVal>
            <c:numRef>
              <c:f>Sheet1!$A$3:$A$16</c:f>
              <c:numCache>
                <c:formatCode>General</c:formatCode>
                <c:ptCount val="14"/>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6-954A-4AE9-A0E3-8A4BEAEC4011}"/>
            </c:ext>
          </c:extLst>
        </c:ser>
        <c:dLbls>
          <c:showLegendKey val="0"/>
          <c:showVal val="0"/>
          <c:showCatName val="0"/>
          <c:showSerName val="0"/>
          <c:showPercent val="0"/>
          <c:showBubbleSize val="0"/>
        </c:dLbls>
        <c:axId val="245825920"/>
        <c:axId val="245827456"/>
      </c:scatterChart>
      <c:valAx>
        <c:axId val="245825920"/>
        <c:scaling>
          <c:logBase val="10"/>
          <c:orientation val="minMax"/>
          <c:max val="100"/>
        </c:scaling>
        <c:delete val="0"/>
        <c:axPos val="b"/>
        <c:numFmt formatCode="General" sourceLinked="1"/>
        <c:majorTickMark val="out"/>
        <c:minorTickMark val="none"/>
        <c:tickLblPos val="nextTo"/>
        <c:spPr>
          <a:ln w="12700">
            <a:solidFill>
              <a:schemeClr val="tx1"/>
            </a:solidFill>
          </a:ln>
        </c:spPr>
        <c:txPr>
          <a:bodyPr/>
          <a:lstStyle/>
          <a:p>
            <a:pPr>
              <a:defRPr sz="1200"/>
            </a:pPr>
            <a:endParaRPr lang="en-US"/>
          </a:p>
        </c:txPr>
        <c:crossAx val="245827456"/>
        <c:crosses val="max"/>
        <c:crossBetween val="midCat"/>
        <c:majorUnit val="10"/>
      </c:valAx>
      <c:valAx>
        <c:axId val="245827456"/>
        <c:scaling>
          <c:orientation val="maxMin"/>
        </c:scaling>
        <c:delete val="0"/>
        <c:axPos val="l"/>
        <c:numFmt formatCode="General" sourceLinked="1"/>
        <c:majorTickMark val="none"/>
        <c:minorTickMark val="none"/>
        <c:tickLblPos val="none"/>
        <c:spPr>
          <a:ln>
            <a:noFill/>
          </a:ln>
        </c:spPr>
        <c:crossAx val="245825920"/>
        <c:crossesAt val="1"/>
        <c:crossBetween val="midCat"/>
      </c:valAx>
    </c:plotArea>
    <c:plotVisOnly val="1"/>
    <c:dispBlanksAs val="gap"/>
    <c:showDLblsOverMax val="0"/>
  </c:chart>
  <c:txPr>
    <a:bodyPr/>
    <a:lstStyle/>
    <a:p>
      <a:pPr>
        <a:defRPr sz="12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v>
                </c:pt>
              </c:strCache>
            </c:strRef>
          </c:tx>
          <c:spPr>
            <a:noFill/>
          </c:spPr>
          <c:dPt>
            <c:idx val="0"/>
            <c:bubble3D val="0"/>
            <c:spPr>
              <a:solidFill>
                <a:srgbClr val="03497C"/>
              </a:solidFill>
              <a:ln w="19050">
                <a:solidFill>
                  <a:schemeClr val="lt1"/>
                </a:solidFill>
              </a:ln>
              <a:effectLst/>
            </c:spPr>
            <c:extLst>
              <c:ext xmlns:c16="http://schemas.microsoft.com/office/drawing/2014/chart" uri="{C3380CC4-5D6E-409C-BE32-E72D297353CC}">
                <c16:uniqueId val="{00000001-1D00-4D76-A322-076FC5CF4507}"/>
              </c:ext>
            </c:extLst>
          </c:dPt>
          <c:dPt>
            <c:idx val="1"/>
            <c:bubble3D val="0"/>
            <c:spPr>
              <a:solidFill>
                <a:srgbClr val="739DB7"/>
              </a:solidFill>
              <a:ln w="19050">
                <a:solidFill>
                  <a:schemeClr val="lt1"/>
                </a:solidFill>
              </a:ln>
              <a:effectLst/>
            </c:spPr>
            <c:extLst>
              <c:ext xmlns:c16="http://schemas.microsoft.com/office/drawing/2014/chart" uri="{C3380CC4-5D6E-409C-BE32-E72D297353CC}">
                <c16:uniqueId val="{00000003-1D00-4D76-A322-076FC5CF4507}"/>
              </c:ext>
            </c:extLst>
          </c:dPt>
          <c:dPt>
            <c:idx val="2"/>
            <c:bubble3D val="0"/>
            <c:spPr>
              <a:solidFill>
                <a:srgbClr val="BFC6CB"/>
              </a:solidFill>
              <a:ln w="19050">
                <a:solidFill>
                  <a:schemeClr val="lt1"/>
                </a:solidFill>
              </a:ln>
              <a:effectLst/>
            </c:spPr>
            <c:extLst>
              <c:ext xmlns:c16="http://schemas.microsoft.com/office/drawing/2014/chart" uri="{C3380CC4-5D6E-409C-BE32-E72D297353CC}">
                <c16:uniqueId val="{00000005-1D00-4D76-A322-076FC5CF4507}"/>
              </c:ext>
            </c:extLst>
          </c:dPt>
          <c:cat>
            <c:strRef>
              <c:f>Sheet1!$A$2:$A$4</c:f>
              <c:strCache>
                <c:ptCount val="3"/>
                <c:pt idx="0">
                  <c:v>Assessable</c:v>
                </c:pt>
                <c:pt idx="1">
                  <c:v>Non-assessable</c:v>
                </c:pt>
                <c:pt idx="2">
                  <c:v>ICH</c:v>
                </c:pt>
              </c:strCache>
            </c:strRef>
          </c:cat>
          <c:val>
            <c:numRef>
              <c:f>Sheet1!$B$2:$B$4</c:f>
              <c:numCache>
                <c:formatCode>General</c:formatCode>
                <c:ptCount val="3"/>
                <c:pt idx="0">
                  <c:v>65.780730897009931</c:v>
                </c:pt>
                <c:pt idx="1">
                  <c:v>1.6611295681063121</c:v>
                </c:pt>
                <c:pt idx="2">
                  <c:v>32.558139534883722</c:v>
                </c:pt>
              </c:numCache>
            </c:numRef>
          </c:val>
          <c:extLst>
            <c:ext xmlns:c16="http://schemas.microsoft.com/office/drawing/2014/chart" uri="{C3380CC4-5D6E-409C-BE32-E72D297353CC}">
              <c16:uniqueId val="{00000006-1D00-4D76-A322-076FC5CF4507}"/>
            </c:ext>
          </c:extLst>
        </c:ser>
        <c:dLbls>
          <c:showLegendKey val="0"/>
          <c:showVal val="0"/>
          <c:showCatName val="0"/>
          <c:showSerName val="0"/>
          <c:showPercent val="0"/>
          <c:showBubbleSize val="0"/>
          <c:showLeaderLines val="1"/>
        </c:dLbls>
        <c:firstSliceAng val="33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608818273524"/>
          <c:y val="5.7533723691980072E-2"/>
          <c:w val="0.79199781243511302"/>
          <c:h val="0.82847518214946592"/>
        </c:manualLayout>
      </c:layout>
      <c:scatterChart>
        <c:scatterStyle val="lineMarker"/>
        <c:varyColors val="0"/>
        <c:ser>
          <c:idx val="0"/>
          <c:order val="0"/>
          <c:tx>
            <c:strRef>
              <c:f>Sheet1!$C$2</c:f>
              <c:strCache>
                <c:ptCount val="1"/>
                <c:pt idx="0">
                  <c:v>Mean</c:v>
                </c:pt>
              </c:strCache>
            </c:strRef>
          </c:tx>
          <c:spPr>
            <a:ln w="28575">
              <a:noFill/>
            </a:ln>
          </c:spPr>
          <c:marker>
            <c:symbol val="circle"/>
            <c:size val="12"/>
            <c:spPr>
              <a:solidFill>
                <a:srgbClr val="0084CB"/>
              </a:solidFill>
              <a:ln>
                <a:solidFill>
                  <a:srgbClr val="0084CB"/>
                </a:solidFill>
              </a:ln>
            </c:spPr>
          </c:marker>
          <c:dPt>
            <c:idx val="0"/>
            <c:bubble3D val="0"/>
            <c:extLst>
              <c:ext xmlns:c16="http://schemas.microsoft.com/office/drawing/2014/chart" uri="{C3380CC4-5D6E-409C-BE32-E72D297353CC}">
                <c16:uniqueId val="{00000000-F1EF-466B-9175-4C8570F2BA4C}"/>
              </c:ext>
            </c:extLst>
          </c:dPt>
          <c:dPt>
            <c:idx val="1"/>
            <c:bubble3D val="0"/>
            <c:extLst>
              <c:ext xmlns:c16="http://schemas.microsoft.com/office/drawing/2014/chart" uri="{C3380CC4-5D6E-409C-BE32-E72D297353CC}">
                <c16:uniqueId val="{00000001-F1EF-466B-9175-4C8570F2BA4C}"/>
              </c:ext>
            </c:extLst>
          </c:dPt>
          <c:dPt>
            <c:idx val="3"/>
            <c:bubble3D val="0"/>
            <c:extLst>
              <c:ext xmlns:c16="http://schemas.microsoft.com/office/drawing/2014/chart" uri="{C3380CC4-5D6E-409C-BE32-E72D297353CC}">
                <c16:uniqueId val="{00000002-F1EF-466B-9175-4C8570F2BA4C}"/>
              </c:ext>
            </c:extLst>
          </c:dPt>
          <c:dPt>
            <c:idx val="4"/>
            <c:bubble3D val="0"/>
            <c:extLst>
              <c:ext xmlns:c16="http://schemas.microsoft.com/office/drawing/2014/chart" uri="{C3380CC4-5D6E-409C-BE32-E72D297353CC}">
                <c16:uniqueId val="{00000003-F1EF-466B-9175-4C8570F2BA4C}"/>
              </c:ext>
            </c:extLst>
          </c:dPt>
          <c:dPt>
            <c:idx val="6"/>
            <c:bubble3D val="0"/>
            <c:extLst>
              <c:ext xmlns:c16="http://schemas.microsoft.com/office/drawing/2014/chart" uri="{C3380CC4-5D6E-409C-BE32-E72D297353CC}">
                <c16:uniqueId val="{00000004-F1EF-466B-9175-4C8570F2BA4C}"/>
              </c:ext>
            </c:extLst>
          </c:dPt>
          <c:dPt>
            <c:idx val="7"/>
            <c:bubble3D val="0"/>
            <c:extLst>
              <c:ext xmlns:c16="http://schemas.microsoft.com/office/drawing/2014/chart" uri="{C3380CC4-5D6E-409C-BE32-E72D297353CC}">
                <c16:uniqueId val="{00000005-F1EF-466B-9175-4C8570F2BA4C}"/>
              </c:ext>
            </c:extLst>
          </c:dPt>
          <c:dPt>
            <c:idx val="9"/>
            <c:bubble3D val="0"/>
            <c:extLst>
              <c:ext xmlns:c16="http://schemas.microsoft.com/office/drawing/2014/chart" uri="{C3380CC4-5D6E-409C-BE32-E72D297353CC}">
                <c16:uniqueId val="{00000006-F1EF-466B-9175-4C8570F2BA4C}"/>
              </c:ext>
            </c:extLst>
          </c:dPt>
          <c:dPt>
            <c:idx val="10"/>
            <c:bubble3D val="0"/>
            <c:extLst>
              <c:ext xmlns:c16="http://schemas.microsoft.com/office/drawing/2014/chart" uri="{C3380CC4-5D6E-409C-BE32-E72D297353CC}">
                <c16:uniqueId val="{00000007-F1EF-466B-9175-4C8570F2BA4C}"/>
              </c:ext>
            </c:extLst>
          </c:dPt>
          <c:dPt>
            <c:idx val="12"/>
            <c:bubble3D val="0"/>
            <c:extLst>
              <c:ext xmlns:c16="http://schemas.microsoft.com/office/drawing/2014/chart" uri="{C3380CC4-5D6E-409C-BE32-E72D297353CC}">
                <c16:uniqueId val="{00000008-F1EF-466B-9175-4C8570F2BA4C}"/>
              </c:ext>
            </c:extLst>
          </c:dPt>
          <c:dPt>
            <c:idx val="13"/>
            <c:bubble3D val="0"/>
            <c:extLst>
              <c:ext xmlns:c16="http://schemas.microsoft.com/office/drawing/2014/chart" uri="{C3380CC4-5D6E-409C-BE32-E72D297353CC}">
                <c16:uniqueId val="{00000009-F1EF-466B-9175-4C8570F2BA4C}"/>
              </c:ext>
            </c:extLst>
          </c:dPt>
          <c:errBars>
            <c:errDir val="x"/>
            <c:errBarType val="both"/>
            <c:errValType val="cust"/>
            <c:noEndCap val="0"/>
            <c:plus>
              <c:numRef>
                <c:f>Sheet1!$D$3:$D$8</c:f>
                <c:numCache>
                  <c:formatCode>General</c:formatCode>
                  <c:ptCount val="6"/>
                  <c:pt idx="0">
                    <c:v>0.20000000000000007</c:v>
                  </c:pt>
                  <c:pt idx="1">
                    <c:v>0.29000000000000004</c:v>
                  </c:pt>
                  <c:pt idx="2">
                    <c:v>0.13</c:v>
                  </c:pt>
                  <c:pt idx="3">
                    <c:v>0.29999999999999982</c:v>
                  </c:pt>
                  <c:pt idx="4">
                    <c:v>0.15000000000000002</c:v>
                  </c:pt>
                  <c:pt idx="5">
                    <c:v>0.12</c:v>
                  </c:pt>
                </c:numCache>
              </c:numRef>
            </c:plus>
            <c:minus>
              <c:numRef>
                <c:f>Sheet1!$B$3:$B$8</c:f>
                <c:numCache>
                  <c:formatCode>General</c:formatCode>
                  <c:ptCount val="6"/>
                  <c:pt idx="0">
                    <c:v>0.16000000000000003</c:v>
                  </c:pt>
                  <c:pt idx="1">
                    <c:v>0.23999999999999988</c:v>
                  </c:pt>
                  <c:pt idx="2">
                    <c:v>0.10000000000000009</c:v>
                  </c:pt>
                  <c:pt idx="3">
                    <c:v>0.23000000000000009</c:v>
                  </c:pt>
                  <c:pt idx="4">
                    <c:v>0.10999999999999999</c:v>
                  </c:pt>
                  <c:pt idx="5">
                    <c:v>0.10999999999999999</c:v>
                  </c:pt>
                </c:numCache>
              </c:numRef>
            </c:minus>
            <c:spPr>
              <a:ln w="12700">
                <a:solidFill>
                  <a:srgbClr val="03497C"/>
                </a:solidFill>
              </a:ln>
            </c:spPr>
          </c:errBars>
          <c:xVal>
            <c:numRef>
              <c:f>Sheet1!$C$3:$C$8</c:f>
              <c:numCache>
                <c:formatCode>General</c:formatCode>
                <c:ptCount val="6"/>
                <c:pt idx="0">
                  <c:v>0.89</c:v>
                </c:pt>
                <c:pt idx="1">
                  <c:v>1.1299999999999999</c:v>
                </c:pt>
                <c:pt idx="2">
                  <c:v>0.8</c:v>
                </c:pt>
                <c:pt idx="3">
                  <c:v>1.08</c:v>
                </c:pt>
                <c:pt idx="4">
                  <c:v>0.3</c:v>
                </c:pt>
                <c:pt idx="5">
                  <c:v>0.91</c:v>
                </c:pt>
              </c:numCache>
            </c:numRef>
          </c:xVal>
          <c:yVal>
            <c:numRef>
              <c:f>Sheet1!$A$3:$A$8</c:f>
              <c:numCache>
                <c:formatCode>General</c:formatCode>
                <c:ptCount val="6"/>
                <c:pt idx="0">
                  <c:v>1</c:v>
                </c:pt>
                <c:pt idx="1">
                  <c:v>2</c:v>
                </c:pt>
                <c:pt idx="2">
                  <c:v>3</c:v>
                </c:pt>
                <c:pt idx="3">
                  <c:v>4</c:v>
                </c:pt>
                <c:pt idx="4">
                  <c:v>5</c:v>
                </c:pt>
                <c:pt idx="5">
                  <c:v>6</c:v>
                </c:pt>
              </c:numCache>
            </c:numRef>
          </c:yVal>
          <c:smooth val="0"/>
          <c:extLst>
            <c:ext xmlns:c16="http://schemas.microsoft.com/office/drawing/2014/chart" uri="{C3380CC4-5D6E-409C-BE32-E72D297353CC}">
              <c16:uniqueId val="{0000000A-F1EF-466B-9175-4C8570F2BA4C}"/>
            </c:ext>
          </c:extLst>
        </c:ser>
        <c:dLbls>
          <c:showLegendKey val="0"/>
          <c:showVal val="0"/>
          <c:showCatName val="0"/>
          <c:showSerName val="0"/>
          <c:showPercent val="0"/>
          <c:showBubbleSize val="0"/>
        </c:dLbls>
        <c:axId val="246545792"/>
        <c:axId val="246752384"/>
      </c:scatterChart>
      <c:valAx>
        <c:axId val="246545792"/>
        <c:scaling>
          <c:orientation val="minMax"/>
          <c:max val="2"/>
          <c:min val="0"/>
        </c:scaling>
        <c:delete val="0"/>
        <c:axPos val="b"/>
        <c:numFmt formatCode="General" sourceLinked="1"/>
        <c:majorTickMark val="out"/>
        <c:minorTickMark val="none"/>
        <c:tickLblPos val="nextTo"/>
        <c:spPr>
          <a:ln w="12700">
            <a:solidFill>
              <a:schemeClr val="tx1"/>
            </a:solidFill>
          </a:ln>
        </c:spPr>
        <c:txPr>
          <a:bodyPr/>
          <a:lstStyle/>
          <a:p>
            <a:pPr>
              <a:defRPr sz="1200"/>
            </a:pPr>
            <a:endParaRPr lang="en-US"/>
          </a:p>
        </c:txPr>
        <c:crossAx val="246752384"/>
        <c:crosses val="max"/>
        <c:crossBetween val="midCat"/>
        <c:majorUnit val="1"/>
      </c:valAx>
      <c:valAx>
        <c:axId val="246752384"/>
        <c:scaling>
          <c:orientation val="maxMin"/>
          <c:max val="7"/>
          <c:min val="0"/>
        </c:scaling>
        <c:delete val="0"/>
        <c:axPos val="l"/>
        <c:numFmt formatCode="General" sourceLinked="1"/>
        <c:majorTickMark val="none"/>
        <c:minorTickMark val="none"/>
        <c:tickLblPos val="none"/>
        <c:spPr>
          <a:ln>
            <a:solidFill>
              <a:srgbClr val="03497C"/>
            </a:solidFill>
          </a:ln>
        </c:spPr>
        <c:crossAx val="246545792"/>
        <c:crossesAt val="1"/>
        <c:crossBetween val="midCat"/>
      </c:valAx>
    </c:plotArea>
    <c:plotVisOnly val="1"/>
    <c:dispBlanksAs val="gap"/>
    <c:showDLblsOverMax val="0"/>
  </c:chart>
  <c:txPr>
    <a:bodyPr/>
    <a:lstStyle/>
    <a:p>
      <a:pPr>
        <a:defRPr sz="12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77338848862"/>
          <c:y val="0.115491489607187"/>
          <c:w val="0.74828753801057502"/>
          <c:h val="0.77623523888607604"/>
        </c:manualLayout>
      </c:layout>
      <c:doughnutChart>
        <c:varyColors val="1"/>
        <c:ser>
          <c:idx val="0"/>
          <c:order val="0"/>
          <c:tx>
            <c:strRef>
              <c:f>Sheet1!$B$1</c:f>
              <c:strCache>
                <c:ptCount val="1"/>
                <c:pt idx="0">
                  <c:v>%</c:v>
                </c:pt>
              </c:strCache>
            </c:strRef>
          </c:tx>
          <c:spPr>
            <a:solidFill>
              <a:schemeClr val="accent2"/>
            </a:solidFill>
            <a:ln w="6350">
              <a:noFill/>
            </a:ln>
          </c:spPr>
          <c:dPt>
            <c:idx val="0"/>
            <c:bubble3D val="0"/>
            <c:spPr>
              <a:gradFill>
                <a:gsLst>
                  <a:gs pos="100000">
                    <a:srgbClr val="B5CBD9"/>
                  </a:gs>
                  <a:gs pos="32700">
                    <a:srgbClr val="C76A63"/>
                  </a:gs>
                  <a:gs pos="0">
                    <a:srgbClr val="AC2117"/>
                  </a:gs>
                </a:gsLst>
                <a:lin ang="3000000" scaled="0"/>
              </a:gradFill>
              <a:ln w="6350">
                <a:noFill/>
              </a:ln>
              <a:effectLst/>
            </c:spPr>
            <c:extLst>
              <c:ext xmlns:c16="http://schemas.microsoft.com/office/drawing/2014/chart" uri="{C3380CC4-5D6E-409C-BE32-E72D297353CC}">
                <c16:uniqueId val="{00000001-7AB4-4B05-96DC-1DF316AEFEA4}"/>
              </c:ext>
            </c:extLst>
          </c:dPt>
          <c:dPt>
            <c:idx val="1"/>
            <c:bubble3D val="0"/>
            <c:spPr>
              <a:noFill/>
              <a:ln w="6350">
                <a:noFill/>
              </a:ln>
              <a:effectLst/>
            </c:spPr>
            <c:extLst>
              <c:ext xmlns:c16="http://schemas.microsoft.com/office/drawing/2014/chart" uri="{C3380CC4-5D6E-409C-BE32-E72D297353CC}">
                <c16:uniqueId val="{00000003-7AB4-4B05-96DC-1DF316AEFEA4}"/>
              </c:ext>
            </c:extLst>
          </c:dPt>
          <c:dPt>
            <c:idx val="2"/>
            <c:bubble3D val="0"/>
            <c:spPr>
              <a:solidFill>
                <a:schemeClr val="accent2"/>
              </a:solidFill>
              <a:ln w="6350">
                <a:noFill/>
              </a:ln>
              <a:effectLst/>
            </c:spPr>
            <c:extLst>
              <c:ext xmlns:c16="http://schemas.microsoft.com/office/drawing/2014/chart" uri="{C3380CC4-5D6E-409C-BE32-E72D297353CC}">
                <c16:uniqueId val="{00000005-7AB4-4B05-96DC-1DF316AEFEA4}"/>
              </c:ext>
            </c:extLst>
          </c:dPt>
          <c:cat>
            <c:strRef>
              <c:f>Sheet1!$A$2:$A$3</c:f>
              <c:strCache>
                <c:ptCount val="2"/>
                <c:pt idx="0">
                  <c:v>Time</c:v>
                </c:pt>
                <c:pt idx="1">
                  <c:v>Rest</c:v>
                </c:pt>
              </c:strCache>
            </c:strRef>
          </c:cat>
          <c:val>
            <c:numRef>
              <c:f>Sheet1!$B$2:$B$3</c:f>
              <c:numCache>
                <c:formatCode>General</c:formatCode>
                <c:ptCount val="2"/>
                <c:pt idx="0">
                  <c:v>2.5</c:v>
                </c:pt>
                <c:pt idx="1">
                  <c:v>9.5</c:v>
                </c:pt>
              </c:numCache>
            </c:numRef>
          </c:val>
          <c:extLst>
            <c:ext xmlns:c16="http://schemas.microsoft.com/office/drawing/2014/chart" uri="{C3380CC4-5D6E-409C-BE32-E72D297353CC}">
              <c16:uniqueId val="{00000006-7AB4-4B05-96DC-1DF316AEFEA4}"/>
            </c:ext>
          </c:extLst>
        </c:ser>
        <c:dLbls>
          <c:showLegendKey val="0"/>
          <c:showVal val="0"/>
          <c:showCatName val="0"/>
          <c:showSerName val="0"/>
          <c:showPercent val="0"/>
          <c:showBubbleSize val="0"/>
          <c:showLeaderLines val="1"/>
        </c:dLbls>
        <c:firstSliceAng val="1"/>
        <c:holeSize val="48"/>
      </c:doughnutChart>
      <c:spPr>
        <a:noFill/>
        <a:ln>
          <a:noFill/>
        </a:ln>
        <a:effectLst/>
      </c:spPr>
    </c:plotArea>
    <c:plotVisOnly val="1"/>
    <c:dispBlanksAs val="gap"/>
    <c:showDLblsOverMax val="0"/>
  </c:chart>
  <c:spPr>
    <a:noFill/>
    <a:ln w="0">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77338848862"/>
          <c:y val="0.115491489607187"/>
          <c:w val="0.74828753801057502"/>
          <c:h val="0.77623523888607604"/>
        </c:manualLayout>
      </c:layout>
      <c:doughnutChart>
        <c:varyColors val="1"/>
        <c:ser>
          <c:idx val="0"/>
          <c:order val="0"/>
          <c:tx>
            <c:strRef>
              <c:f>Sheet1!$B$1</c:f>
              <c:strCache>
                <c:ptCount val="1"/>
                <c:pt idx="0">
                  <c:v>%</c:v>
                </c:pt>
              </c:strCache>
            </c:strRef>
          </c:tx>
          <c:spPr>
            <a:solidFill>
              <a:schemeClr val="accent2"/>
            </a:solidFill>
            <a:ln w="6350">
              <a:noFill/>
            </a:ln>
          </c:spPr>
          <c:dPt>
            <c:idx val="0"/>
            <c:bubble3D val="0"/>
            <c:spPr>
              <a:gradFill>
                <a:gsLst>
                  <a:gs pos="100000">
                    <a:srgbClr val="B5CBD9"/>
                  </a:gs>
                  <a:gs pos="32700">
                    <a:srgbClr val="C76A63"/>
                  </a:gs>
                  <a:gs pos="0">
                    <a:srgbClr val="AC2117"/>
                  </a:gs>
                </a:gsLst>
                <a:lin ang="3000000" scaled="0"/>
              </a:gradFill>
              <a:ln w="6350">
                <a:noFill/>
              </a:ln>
              <a:effectLst/>
            </c:spPr>
            <c:extLst>
              <c:ext xmlns:c16="http://schemas.microsoft.com/office/drawing/2014/chart" uri="{C3380CC4-5D6E-409C-BE32-E72D297353CC}">
                <c16:uniqueId val="{00000001-8B6A-4509-AD64-1BC4FFADADDA}"/>
              </c:ext>
            </c:extLst>
          </c:dPt>
          <c:dPt>
            <c:idx val="1"/>
            <c:bubble3D val="0"/>
            <c:spPr>
              <a:noFill/>
              <a:ln w="6350">
                <a:noFill/>
              </a:ln>
              <a:effectLst/>
            </c:spPr>
            <c:extLst>
              <c:ext xmlns:c16="http://schemas.microsoft.com/office/drawing/2014/chart" uri="{C3380CC4-5D6E-409C-BE32-E72D297353CC}">
                <c16:uniqueId val="{00000003-8B6A-4509-AD64-1BC4FFADADDA}"/>
              </c:ext>
            </c:extLst>
          </c:dPt>
          <c:dPt>
            <c:idx val="2"/>
            <c:bubble3D val="0"/>
            <c:spPr>
              <a:solidFill>
                <a:schemeClr val="accent2"/>
              </a:solidFill>
              <a:ln w="6350">
                <a:noFill/>
              </a:ln>
              <a:effectLst/>
            </c:spPr>
            <c:extLst>
              <c:ext xmlns:c16="http://schemas.microsoft.com/office/drawing/2014/chart" uri="{C3380CC4-5D6E-409C-BE32-E72D297353CC}">
                <c16:uniqueId val="{00000005-8B6A-4509-AD64-1BC4FFADADDA}"/>
              </c:ext>
            </c:extLst>
          </c:dPt>
          <c:cat>
            <c:strRef>
              <c:f>Sheet1!$A$2:$A$3</c:f>
              <c:strCache>
                <c:ptCount val="2"/>
                <c:pt idx="0">
                  <c:v>Time</c:v>
                </c:pt>
                <c:pt idx="1">
                  <c:v>Rest</c:v>
                </c:pt>
              </c:strCache>
            </c:strRef>
          </c:cat>
          <c:val>
            <c:numRef>
              <c:f>Sheet1!$B$2:$B$3</c:f>
              <c:numCache>
                <c:formatCode>General</c:formatCode>
                <c:ptCount val="2"/>
                <c:pt idx="0">
                  <c:v>1.6</c:v>
                </c:pt>
                <c:pt idx="1">
                  <c:v>10.4</c:v>
                </c:pt>
              </c:numCache>
            </c:numRef>
          </c:val>
          <c:extLst>
            <c:ext xmlns:c16="http://schemas.microsoft.com/office/drawing/2014/chart" uri="{C3380CC4-5D6E-409C-BE32-E72D297353CC}">
              <c16:uniqueId val="{00000006-8B6A-4509-AD64-1BC4FFADADDA}"/>
            </c:ext>
          </c:extLst>
        </c:ser>
        <c:dLbls>
          <c:showLegendKey val="0"/>
          <c:showVal val="0"/>
          <c:showCatName val="0"/>
          <c:showSerName val="0"/>
          <c:showPercent val="0"/>
          <c:showBubbleSize val="0"/>
          <c:showLeaderLines val="1"/>
        </c:dLbls>
        <c:firstSliceAng val="1"/>
        <c:holeSize val="48"/>
      </c:doughnutChart>
      <c:spPr>
        <a:noFill/>
        <a:ln>
          <a:noFill/>
        </a:ln>
        <a:effectLst/>
      </c:spPr>
    </c:plotArea>
    <c:plotVisOnly val="1"/>
    <c:dispBlanksAs val="gap"/>
    <c:showDLblsOverMax val="0"/>
  </c:chart>
  <c:spPr>
    <a:noFill/>
    <a:ln w="0">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41863517060368"/>
          <c:y val="0.19820139032171027"/>
          <c:w val="0.78488812335958003"/>
          <c:h val="0.67710611519355002"/>
        </c:manualLayout>
      </c:layout>
      <c:barChart>
        <c:barDir val="col"/>
        <c:grouping val="clustered"/>
        <c:varyColors val="0"/>
        <c:ser>
          <c:idx val="1"/>
          <c:order val="0"/>
          <c:tx>
            <c:strRef>
              <c:f>Sheet1!$C$1</c:f>
              <c:strCache>
                <c:ptCount val="1"/>
                <c:pt idx="0">
                  <c:v>D150</c:v>
                </c:pt>
              </c:strCache>
            </c:strRef>
          </c:tx>
          <c:spPr>
            <a:solidFill>
              <a:schemeClr val="accent1"/>
            </a:solidFill>
            <a:ln>
              <a:noFill/>
            </a:ln>
            <a:effectLst/>
          </c:spPr>
          <c:invertIfNegative val="0"/>
          <c:cat>
            <c:strRef>
              <c:f>Sheet1!$A$2</c:f>
              <c:strCache>
                <c:ptCount val="1"/>
                <c:pt idx="0">
                  <c:v>Dabigatran</c:v>
                </c:pt>
              </c:strCache>
            </c:strRef>
          </c:cat>
          <c:val>
            <c:numRef>
              <c:f>Sheet1!$C$2</c:f>
              <c:numCache>
                <c:formatCode>0.00</c:formatCode>
                <c:ptCount val="1"/>
                <c:pt idx="0">
                  <c:v>0.3</c:v>
                </c:pt>
              </c:numCache>
            </c:numRef>
          </c:val>
          <c:extLst>
            <c:ext xmlns:c16="http://schemas.microsoft.com/office/drawing/2014/chart" uri="{C3380CC4-5D6E-409C-BE32-E72D297353CC}">
              <c16:uniqueId val="{00000001-F91A-4EC9-9854-C998DD616BA3}"/>
            </c:ext>
          </c:extLst>
        </c:ser>
        <c:ser>
          <c:idx val="0"/>
          <c:order val="1"/>
          <c:tx>
            <c:strRef>
              <c:f>Sheet1!$B$1</c:f>
              <c:strCache>
                <c:ptCount val="1"/>
                <c:pt idx="0">
                  <c:v>D110</c:v>
                </c:pt>
              </c:strCache>
            </c:strRef>
          </c:tx>
          <c:spPr>
            <a:solidFill>
              <a:schemeClr val="accent2"/>
            </a:solidFill>
            <a:ln>
              <a:noFill/>
            </a:ln>
            <a:effectLst/>
          </c:spPr>
          <c:invertIfNegative val="0"/>
          <c:cat>
            <c:strRef>
              <c:f>Sheet1!$A$2</c:f>
              <c:strCache>
                <c:ptCount val="1"/>
                <c:pt idx="0">
                  <c:v>Dabigatran</c:v>
                </c:pt>
              </c:strCache>
            </c:strRef>
          </c:cat>
          <c:val>
            <c:numRef>
              <c:f>Sheet1!$B$2</c:f>
              <c:numCache>
                <c:formatCode>0.00</c:formatCode>
                <c:ptCount val="1"/>
                <c:pt idx="0">
                  <c:v>0.77</c:v>
                </c:pt>
              </c:numCache>
            </c:numRef>
          </c:val>
          <c:extLst>
            <c:ext xmlns:c16="http://schemas.microsoft.com/office/drawing/2014/chart" uri="{C3380CC4-5D6E-409C-BE32-E72D297353CC}">
              <c16:uniqueId val="{00000000-F91A-4EC9-9854-C998DD616BA3}"/>
            </c:ext>
          </c:extLst>
        </c:ser>
        <c:ser>
          <c:idx val="2"/>
          <c:order val="2"/>
          <c:tx>
            <c:strRef>
              <c:f>Sheet1!$D$1</c:f>
              <c:strCache>
                <c:ptCount val="1"/>
                <c:pt idx="0">
                  <c:v>Warfarin</c:v>
                </c:pt>
              </c:strCache>
            </c:strRef>
          </c:tx>
          <c:spPr>
            <a:solidFill>
              <a:srgbClr val="A6A6A6"/>
            </a:solidFill>
            <a:ln>
              <a:noFill/>
            </a:ln>
            <a:effectLst/>
          </c:spPr>
          <c:invertIfNegative val="0"/>
          <c:cat>
            <c:strRef>
              <c:f>Sheet1!$A$2</c:f>
              <c:strCache>
                <c:ptCount val="1"/>
                <c:pt idx="0">
                  <c:v>Dabigatran</c:v>
                </c:pt>
              </c:strCache>
            </c:strRef>
          </c:cat>
          <c:val>
            <c:numRef>
              <c:f>Sheet1!$D$2</c:f>
              <c:numCache>
                <c:formatCode>0.00</c:formatCode>
                <c:ptCount val="1"/>
                <c:pt idx="0">
                  <c:v>0.6</c:v>
                </c:pt>
              </c:numCache>
            </c:numRef>
          </c:val>
          <c:extLst>
            <c:ext xmlns:c16="http://schemas.microsoft.com/office/drawing/2014/chart" uri="{C3380CC4-5D6E-409C-BE32-E72D297353CC}">
              <c16:uniqueId val="{00000002-F91A-4EC9-9854-C998DD616BA3}"/>
            </c:ext>
          </c:extLst>
        </c:ser>
        <c:dLbls>
          <c:showLegendKey val="0"/>
          <c:showVal val="0"/>
          <c:showCatName val="0"/>
          <c:showSerName val="0"/>
          <c:showPercent val="0"/>
          <c:showBubbleSize val="0"/>
        </c:dLbls>
        <c:gapWidth val="60"/>
        <c:overlap val="-30"/>
        <c:axId val="207118720"/>
        <c:axId val="207120256"/>
      </c:barChart>
      <c:catAx>
        <c:axId val="207118720"/>
        <c:scaling>
          <c:orientation val="minMax"/>
        </c:scaling>
        <c:delete val="0"/>
        <c:axPos val="b"/>
        <c:numFmt formatCode="General" sourceLinked="0"/>
        <c:majorTickMark val="out"/>
        <c:minorTickMark val="none"/>
        <c:tickLblPos val="none"/>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120256"/>
        <c:crosses val="autoZero"/>
        <c:auto val="1"/>
        <c:lblAlgn val="ctr"/>
        <c:lblOffset val="100"/>
        <c:noMultiLvlLbl val="0"/>
      </c:catAx>
      <c:valAx>
        <c:axId val="207120256"/>
        <c:scaling>
          <c:orientation val="minMax"/>
          <c:max val="5"/>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118720"/>
        <c:crosses val="autoZero"/>
        <c:crossBetween val="between"/>
        <c:majorUnit val="1"/>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41863517060368"/>
          <c:y val="0.19820139032171027"/>
          <c:w val="0.78488812335958003"/>
          <c:h val="0.67710611519355002"/>
        </c:manualLayout>
      </c:layout>
      <c:barChart>
        <c:barDir val="col"/>
        <c:grouping val="clustered"/>
        <c:varyColors val="0"/>
        <c:ser>
          <c:idx val="1"/>
          <c:order val="0"/>
          <c:tx>
            <c:strRef>
              <c:f>Sheet1!$C$1</c:f>
              <c:strCache>
                <c:ptCount val="1"/>
                <c:pt idx="0">
                  <c:v>D150</c:v>
                </c:pt>
              </c:strCache>
            </c:strRef>
          </c:tx>
          <c:spPr>
            <a:solidFill>
              <a:schemeClr val="accent1"/>
            </a:solidFill>
            <a:ln>
              <a:noFill/>
            </a:ln>
            <a:effectLst/>
          </c:spPr>
          <c:invertIfNegative val="0"/>
          <c:cat>
            <c:strRef>
              <c:f>Sheet1!$A$2</c:f>
              <c:strCache>
                <c:ptCount val="1"/>
                <c:pt idx="0">
                  <c:v>Dabigatran</c:v>
                </c:pt>
              </c:strCache>
            </c:strRef>
          </c:cat>
          <c:val>
            <c:numRef>
              <c:f>Sheet1!$C$2</c:f>
              <c:numCache>
                <c:formatCode>0.00</c:formatCode>
                <c:ptCount val="1"/>
                <c:pt idx="0">
                  <c:v>0.6</c:v>
                </c:pt>
              </c:numCache>
            </c:numRef>
          </c:val>
          <c:extLst>
            <c:ext xmlns:c16="http://schemas.microsoft.com/office/drawing/2014/chart" uri="{C3380CC4-5D6E-409C-BE32-E72D297353CC}">
              <c16:uniqueId val="{00000001-F6A4-467C-A14B-CB9284D8DA4F}"/>
            </c:ext>
          </c:extLst>
        </c:ser>
        <c:ser>
          <c:idx val="0"/>
          <c:order val="1"/>
          <c:tx>
            <c:strRef>
              <c:f>Sheet1!$B$1</c:f>
              <c:strCache>
                <c:ptCount val="1"/>
                <c:pt idx="0">
                  <c:v>D110</c:v>
                </c:pt>
              </c:strCache>
            </c:strRef>
          </c:tx>
          <c:spPr>
            <a:solidFill>
              <a:schemeClr val="accent2"/>
            </a:solidFill>
            <a:ln>
              <a:noFill/>
            </a:ln>
            <a:effectLst/>
          </c:spPr>
          <c:invertIfNegative val="0"/>
          <c:cat>
            <c:strRef>
              <c:f>Sheet1!$A$2</c:f>
              <c:strCache>
                <c:ptCount val="1"/>
                <c:pt idx="0">
                  <c:v>Dabigatran</c:v>
                </c:pt>
              </c:strCache>
            </c:strRef>
          </c:cat>
          <c:val>
            <c:numRef>
              <c:f>Sheet1!$B$2</c:f>
              <c:numCache>
                <c:formatCode>0.00</c:formatCode>
                <c:ptCount val="1"/>
                <c:pt idx="0">
                  <c:v>1.7</c:v>
                </c:pt>
              </c:numCache>
            </c:numRef>
          </c:val>
          <c:extLst>
            <c:ext xmlns:c16="http://schemas.microsoft.com/office/drawing/2014/chart" uri="{C3380CC4-5D6E-409C-BE32-E72D297353CC}">
              <c16:uniqueId val="{00000000-F6A4-467C-A14B-CB9284D8DA4F}"/>
            </c:ext>
          </c:extLst>
        </c:ser>
        <c:ser>
          <c:idx val="2"/>
          <c:order val="2"/>
          <c:tx>
            <c:strRef>
              <c:f>Sheet1!$D$1</c:f>
              <c:strCache>
                <c:ptCount val="1"/>
                <c:pt idx="0">
                  <c:v>Warfarin</c:v>
                </c:pt>
              </c:strCache>
            </c:strRef>
          </c:tx>
          <c:spPr>
            <a:solidFill>
              <a:srgbClr val="A6A6A6"/>
            </a:solidFill>
            <a:ln>
              <a:noFill/>
            </a:ln>
            <a:effectLst/>
          </c:spPr>
          <c:invertIfNegative val="0"/>
          <c:cat>
            <c:strRef>
              <c:f>Sheet1!$A$2</c:f>
              <c:strCache>
                <c:ptCount val="1"/>
                <c:pt idx="0">
                  <c:v>Dabigatran</c:v>
                </c:pt>
              </c:strCache>
            </c:strRef>
          </c:cat>
          <c:val>
            <c:numRef>
              <c:f>Sheet1!$D$2</c:f>
              <c:numCache>
                <c:formatCode>0.00</c:formatCode>
                <c:ptCount val="1"/>
                <c:pt idx="0">
                  <c:v>0.6</c:v>
                </c:pt>
              </c:numCache>
            </c:numRef>
          </c:val>
          <c:extLst>
            <c:ext xmlns:c16="http://schemas.microsoft.com/office/drawing/2014/chart" uri="{C3380CC4-5D6E-409C-BE32-E72D297353CC}">
              <c16:uniqueId val="{00000002-F6A4-467C-A14B-CB9284D8DA4F}"/>
            </c:ext>
          </c:extLst>
        </c:ser>
        <c:dLbls>
          <c:showLegendKey val="0"/>
          <c:showVal val="0"/>
          <c:showCatName val="0"/>
          <c:showSerName val="0"/>
          <c:showPercent val="0"/>
          <c:showBubbleSize val="0"/>
        </c:dLbls>
        <c:gapWidth val="60"/>
        <c:overlap val="-30"/>
        <c:axId val="207118720"/>
        <c:axId val="207120256"/>
      </c:barChart>
      <c:catAx>
        <c:axId val="207118720"/>
        <c:scaling>
          <c:orientation val="minMax"/>
        </c:scaling>
        <c:delete val="0"/>
        <c:axPos val="b"/>
        <c:numFmt formatCode="General" sourceLinked="0"/>
        <c:majorTickMark val="out"/>
        <c:minorTickMark val="none"/>
        <c:tickLblPos val="none"/>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120256"/>
        <c:crosses val="autoZero"/>
        <c:auto val="1"/>
        <c:lblAlgn val="ctr"/>
        <c:lblOffset val="100"/>
        <c:noMultiLvlLbl val="0"/>
      </c:catAx>
      <c:valAx>
        <c:axId val="207120256"/>
        <c:scaling>
          <c:orientation val="minMax"/>
          <c:max val="5"/>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118720"/>
        <c:crosses val="autoZero"/>
        <c:crossBetween val="between"/>
        <c:majorUnit val="1"/>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rgbClr val="1E4784"/>
              </a:solidFill>
            </c:spPr>
            <c:extLst>
              <c:ext xmlns:c16="http://schemas.microsoft.com/office/drawing/2014/chart" uri="{C3380CC4-5D6E-409C-BE32-E72D297353CC}">
                <c16:uniqueId val="{00000002-A031-498E-963A-96B80FC7CBFC}"/>
              </c:ext>
            </c:extLst>
          </c:dPt>
          <c:dPt>
            <c:idx val="1"/>
            <c:invertIfNegative val="0"/>
            <c:bubble3D val="0"/>
            <c:spPr>
              <a:solidFill>
                <a:srgbClr val="7F7F7F"/>
              </a:solidFill>
            </c:spPr>
            <c:extLst>
              <c:ext xmlns:c16="http://schemas.microsoft.com/office/drawing/2014/chart" uri="{C3380CC4-5D6E-409C-BE32-E72D297353CC}">
                <c16:uniqueId val="{00000001-16E9-454D-8F10-4F19F75A7D5A}"/>
              </c:ext>
            </c:extLst>
          </c:dPt>
          <c:dLbls>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Dabigatran
150 mg BID
(n=317)</c:v>
                </c:pt>
                <c:pt idx="1">
                  <c:v>Warfarin
(n=318)</c:v>
                </c:pt>
              </c:strCache>
            </c:strRef>
          </c:cat>
          <c:val>
            <c:numRef>
              <c:f>Sheet1!$B$2:$B$3</c:f>
              <c:numCache>
                <c:formatCode>General</c:formatCode>
                <c:ptCount val="2"/>
                <c:pt idx="0">
                  <c:v>1.6</c:v>
                </c:pt>
                <c:pt idx="1">
                  <c:v>6.9</c:v>
                </c:pt>
              </c:numCache>
            </c:numRef>
          </c:val>
          <c:extLst>
            <c:ext xmlns:c16="http://schemas.microsoft.com/office/drawing/2014/chart" uri="{C3380CC4-5D6E-409C-BE32-E72D297353CC}">
              <c16:uniqueId val="{00000002-16E9-454D-8F10-4F19F75A7D5A}"/>
            </c:ext>
          </c:extLst>
        </c:ser>
        <c:dLbls>
          <c:showLegendKey val="0"/>
          <c:showVal val="0"/>
          <c:showCatName val="0"/>
          <c:showSerName val="0"/>
          <c:showPercent val="0"/>
          <c:showBubbleSize val="0"/>
        </c:dLbls>
        <c:gapWidth val="150"/>
        <c:axId val="179516160"/>
        <c:axId val="179517696"/>
      </c:barChart>
      <c:catAx>
        <c:axId val="179516160"/>
        <c:scaling>
          <c:orientation val="minMax"/>
        </c:scaling>
        <c:delete val="0"/>
        <c:axPos val="b"/>
        <c:numFmt formatCode="General" sourceLinked="0"/>
        <c:majorTickMark val="out"/>
        <c:minorTickMark val="none"/>
        <c:tickLblPos val="nextTo"/>
        <c:txPr>
          <a:bodyPr/>
          <a:lstStyle/>
          <a:p>
            <a:pPr>
              <a:defRPr sz="1200"/>
            </a:pPr>
            <a:endParaRPr lang="en-US"/>
          </a:p>
        </c:txPr>
        <c:crossAx val="179517696"/>
        <c:crosses val="autoZero"/>
        <c:auto val="1"/>
        <c:lblAlgn val="ctr"/>
        <c:lblOffset val="100"/>
        <c:noMultiLvlLbl val="0"/>
      </c:catAx>
      <c:valAx>
        <c:axId val="179517696"/>
        <c:scaling>
          <c:orientation val="minMax"/>
          <c:max val="10"/>
        </c:scaling>
        <c:delete val="0"/>
        <c:axPos val="l"/>
        <c:title>
          <c:tx>
            <c:rich>
              <a:bodyPr rot="-5400000" vert="horz"/>
              <a:lstStyle/>
              <a:p>
                <a:pPr>
                  <a:defRPr sz="1200"/>
                </a:pPr>
                <a:r>
                  <a:rPr lang="en-GB" sz="1200" dirty="0"/>
                  <a:t>Patients with ISTH</a:t>
                </a:r>
                <a:r>
                  <a:rPr lang="en-GB" sz="1200" baseline="0" dirty="0"/>
                  <a:t> major bleeding (%)</a:t>
                </a:r>
                <a:endParaRPr lang="en-GB" sz="1200" dirty="0"/>
              </a:p>
            </c:rich>
          </c:tx>
          <c:overlay val="0"/>
        </c:title>
        <c:numFmt formatCode="General" sourceLinked="1"/>
        <c:majorTickMark val="out"/>
        <c:minorTickMark val="none"/>
        <c:tickLblPos val="nextTo"/>
        <c:txPr>
          <a:bodyPr/>
          <a:lstStyle/>
          <a:p>
            <a:pPr>
              <a:defRPr sz="1200"/>
            </a:pPr>
            <a:endParaRPr lang="en-US"/>
          </a:p>
        </c:txPr>
        <c:crossAx val="179516160"/>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167962480479882E-2"/>
          <c:y val="5.3724319376904105E-2"/>
          <c:w val="0.94376569744798522"/>
          <c:h val="0.74429345799040203"/>
        </c:manualLayout>
      </c:layout>
      <c:barChart>
        <c:barDir val="col"/>
        <c:grouping val="clustered"/>
        <c:varyColors val="0"/>
        <c:ser>
          <c:idx val="0"/>
          <c:order val="0"/>
          <c:tx>
            <c:strRef>
              <c:f>Sheet1!$B$1</c:f>
              <c:strCache>
                <c:ptCount val="1"/>
                <c:pt idx="0">
                  <c:v>Dabigatran (n=317)</c:v>
                </c:pt>
              </c:strCache>
            </c:strRef>
          </c:tx>
          <c:spPr>
            <a:solidFill>
              <a:srgbClr val="007370"/>
            </a:solidFill>
            <a:ln>
              <a:noFill/>
            </a:ln>
          </c:spPr>
          <c:invertIfNegative val="0"/>
          <c:dPt>
            <c:idx val="0"/>
            <c:invertIfNegative val="0"/>
            <c:bubble3D val="0"/>
            <c:spPr>
              <a:solidFill>
                <a:srgbClr val="1E4784"/>
              </a:solidFill>
              <a:ln>
                <a:noFill/>
              </a:ln>
            </c:spPr>
            <c:extLst>
              <c:ext xmlns:c16="http://schemas.microsoft.com/office/drawing/2014/chart" uri="{C3380CC4-5D6E-409C-BE32-E72D297353CC}">
                <c16:uniqueId val="{00000001-6482-4370-8A7C-0C08AE66BFE6}"/>
              </c:ext>
            </c:extLst>
          </c:dPt>
          <c:dPt>
            <c:idx val="1"/>
            <c:invertIfNegative val="0"/>
            <c:bubble3D val="0"/>
            <c:extLst>
              <c:ext xmlns:c16="http://schemas.microsoft.com/office/drawing/2014/chart" uri="{C3380CC4-5D6E-409C-BE32-E72D297353CC}">
                <c16:uniqueId val="{00000003-6482-4370-8A7C-0C08AE66BFE6}"/>
              </c:ext>
            </c:extLst>
          </c:dPt>
          <c:dPt>
            <c:idx val="2"/>
            <c:invertIfNegative val="0"/>
            <c:bubble3D val="0"/>
            <c:spPr>
              <a:solidFill>
                <a:srgbClr val="1E4784"/>
              </a:solidFill>
              <a:ln>
                <a:noFill/>
              </a:ln>
            </c:spPr>
            <c:extLst>
              <c:ext xmlns:c16="http://schemas.microsoft.com/office/drawing/2014/chart" uri="{C3380CC4-5D6E-409C-BE32-E72D297353CC}">
                <c16:uniqueId val="{00000005-6482-4370-8A7C-0C08AE66BFE6}"/>
              </c:ext>
            </c:extLst>
          </c:dPt>
          <c:dPt>
            <c:idx val="3"/>
            <c:invertIfNegative val="0"/>
            <c:bubble3D val="0"/>
            <c:extLst>
              <c:ext xmlns:c16="http://schemas.microsoft.com/office/drawing/2014/chart" uri="{C3380CC4-5D6E-409C-BE32-E72D297353CC}">
                <c16:uniqueId val="{00000007-6482-4370-8A7C-0C08AE66BFE6}"/>
              </c:ext>
            </c:extLst>
          </c:dPt>
          <c:dPt>
            <c:idx val="4"/>
            <c:invertIfNegative val="0"/>
            <c:bubble3D val="0"/>
            <c:extLst>
              <c:ext xmlns:c16="http://schemas.microsoft.com/office/drawing/2014/chart" uri="{C3380CC4-5D6E-409C-BE32-E72D297353CC}">
                <c16:uniqueId val="{00000009-6482-4370-8A7C-0C08AE66BFE6}"/>
              </c:ext>
            </c:extLst>
          </c:dPt>
          <c:dPt>
            <c:idx val="5"/>
            <c:invertIfNegative val="0"/>
            <c:bubble3D val="0"/>
            <c:extLst>
              <c:ext xmlns:c16="http://schemas.microsoft.com/office/drawing/2014/chart" uri="{C3380CC4-5D6E-409C-BE32-E72D297353CC}">
                <c16:uniqueId val="{0000000B-6482-4370-8A7C-0C08AE66BFE6}"/>
              </c:ext>
            </c:extLst>
          </c:dPt>
          <c:cat>
            <c:strRef>
              <c:f>Sheet1!$A$2:$A$4</c:f>
              <c:strCache>
                <c:ptCount val="3"/>
                <c:pt idx="0">
                  <c:v>Minor bleeding events</c:v>
                </c:pt>
                <c:pt idx="1">
                  <c:v>Thromboembolic events</c:v>
                </c:pt>
                <c:pt idx="2">
                  <c:v>Composite of MBE and thromboembolic events</c:v>
                </c:pt>
              </c:strCache>
            </c:strRef>
          </c:cat>
          <c:val>
            <c:numRef>
              <c:f>Sheet1!$B$2:$B$4</c:f>
              <c:numCache>
                <c:formatCode>General</c:formatCode>
                <c:ptCount val="3"/>
                <c:pt idx="0">
                  <c:v>18.600000000000001</c:v>
                </c:pt>
                <c:pt idx="1">
                  <c:v>0</c:v>
                </c:pt>
                <c:pt idx="2">
                  <c:v>1.6</c:v>
                </c:pt>
              </c:numCache>
            </c:numRef>
          </c:val>
          <c:extLst>
            <c:ext xmlns:c16="http://schemas.microsoft.com/office/drawing/2014/chart" uri="{C3380CC4-5D6E-409C-BE32-E72D297353CC}">
              <c16:uniqueId val="{0000000C-6482-4370-8A7C-0C08AE66BFE6}"/>
            </c:ext>
          </c:extLst>
        </c:ser>
        <c:ser>
          <c:idx val="1"/>
          <c:order val="1"/>
          <c:tx>
            <c:strRef>
              <c:f>Sheet1!$C$1</c:f>
              <c:strCache>
                <c:ptCount val="1"/>
                <c:pt idx="0">
                  <c:v>Warfarin (n=318)</c:v>
                </c:pt>
              </c:strCache>
            </c:strRef>
          </c:tx>
          <c:spPr>
            <a:solidFill>
              <a:srgbClr val="7F7F7F"/>
            </a:solidFill>
            <a:ln>
              <a:noFill/>
            </a:ln>
          </c:spPr>
          <c:invertIfNegative val="0"/>
          <c:cat>
            <c:strRef>
              <c:f>Sheet1!$A$2:$A$4</c:f>
              <c:strCache>
                <c:ptCount val="3"/>
                <c:pt idx="0">
                  <c:v>Minor bleeding events</c:v>
                </c:pt>
                <c:pt idx="1">
                  <c:v>Thromboembolic events</c:v>
                </c:pt>
                <c:pt idx="2">
                  <c:v>Composite of MBE and thromboembolic events</c:v>
                </c:pt>
              </c:strCache>
            </c:strRef>
          </c:cat>
          <c:val>
            <c:numRef>
              <c:f>Sheet1!$C$2:$C$4</c:f>
              <c:numCache>
                <c:formatCode>General</c:formatCode>
                <c:ptCount val="3"/>
                <c:pt idx="0">
                  <c:v>17</c:v>
                </c:pt>
                <c:pt idx="1">
                  <c:v>0.3</c:v>
                </c:pt>
                <c:pt idx="2">
                  <c:v>7.2</c:v>
                </c:pt>
              </c:numCache>
            </c:numRef>
          </c:val>
          <c:extLst>
            <c:ext xmlns:c16="http://schemas.microsoft.com/office/drawing/2014/chart" uri="{C3380CC4-5D6E-409C-BE32-E72D297353CC}">
              <c16:uniqueId val="{0000000D-6482-4370-8A7C-0C08AE66BFE6}"/>
            </c:ext>
          </c:extLst>
        </c:ser>
        <c:dLbls>
          <c:showLegendKey val="0"/>
          <c:showVal val="0"/>
          <c:showCatName val="0"/>
          <c:showSerName val="0"/>
          <c:showPercent val="0"/>
          <c:showBubbleSize val="0"/>
        </c:dLbls>
        <c:gapWidth val="150"/>
        <c:axId val="131678976"/>
        <c:axId val="140645120"/>
      </c:barChart>
      <c:catAx>
        <c:axId val="131678976"/>
        <c:scaling>
          <c:orientation val="minMax"/>
        </c:scaling>
        <c:delete val="0"/>
        <c:axPos val="b"/>
        <c:numFmt formatCode="General" sourceLinked="0"/>
        <c:majorTickMark val="out"/>
        <c:minorTickMark val="none"/>
        <c:tickLblPos val="nextTo"/>
        <c:spPr>
          <a:ln>
            <a:solidFill>
              <a:srgbClr val="1E4784"/>
            </a:solidFill>
          </a:ln>
        </c:spPr>
        <c:txPr>
          <a:bodyPr/>
          <a:lstStyle/>
          <a:p>
            <a:pPr>
              <a:defRPr sz="1400" b="1" baseline="0"/>
            </a:pPr>
            <a:endParaRPr lang="en-US"/>
          </a:p>
        </c:txPr>
        <c:crossAx val="140645120"/>
        <c:crosses val="autoZero"/>
        <c:auto val="1"/>
        <c:lblAlgn val="ctr"/>
        <c:lblOffset val="100"/>
        <c:noMultiLvlLbl val="0"/>
      </c:catAx>
      <c:valAx>
        <c:axId val="140645120"/>
        <c:scaling>
          <c:orientation val="minMax"/>
          <c:max val="25"/>
        </c:scaling>
        <c:delete val="0"/>
        <c:axPos val="l"/>
        <c:majorGridlines>
          <c:spPr>
            <a:ln>
              <a:noFill/>
            </a:ln>
          </c:spPr>
        </c:majorGridlines>
        <c:numFmt formatCode="General" sourceLinked="1"/>
        <c:majorTickMark val="out"/>
        <c:minorTickMark val="none"/>
        <c:tickLblPos val="nextTo"/>
        <c:spPr>
          <a:ln>
            <a:solidFill>
              <a:srgbClr val="03497C"/>
            </a:solidFill>
          </a:ln>
        </c:spPr>
        <c:txPr>
          <a:bodyPr/>
          <a:lstStyle/>
          <a:p>
            <a:pPr>
              <a:defRPr sz="1100"/>
            </a:pPr>
            <a:endParaRPr lang="en-US"/>
          </a:p>
        </c:txPr>
        <c:crossAx val="1316789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537878451728162"/>
          <c:y val="5.3724319376904105E-2"/>
          <c:w val="0.77355493840394751"/>
          <c:h val="0.74429345799040203"/>
        </c:manualLayout>
      </c:layout>
      <c:barChart>
        <c:barDir val="col"/>
        <c:grouping val="clustered"/>
        <c:varyColors val="0"/>
        <c:ser>
          <c:idx val="0"/>
          <c:order val="0"/>
          <c:tx>
            <c:strRef>
              <c:f>Sheet1!$B$1</c:f>
              <c:strCache>
                <c:ptCount val="1"/>
                <c:pt idx="0">
                  <c:v>MBE or CRNMBE</c:v>
                </c:pt>
              </c:strCache>
            </c:strRef>
          </c:tx>
          <c:invertIfNegative val="0"/>
          <c:dPt>
            <c:idx val="0"/>
            <c:invertIfNegative val="0"/>
            <c:bubble3D val="0"/>
            <c:spPr>
              <a:solidFill>
                <a:srgbClr val="1E4784"/>
              </a:solidFill>
            </c:spPr>
            <c:extLst>
              <c:ext xmlns:c16="http://schemas.microsoft.com/office/drawing/2014/chart" uri="{C3380CC4-5D6E-409C-BE32-E72D297353CC}">
                <c16:uniqueId val="{00000001-60A6-41A0-A187-0FD56075394A}"/>
              </c:ext>
            </c:extLst>
          </c:dPt>
          <c:dPt>
            <c:idx val="1"/>
            <c:invertIfNegative val="0"/>
            <c:bubble3D val="0"/>
            <c:spPr>
              <a:solidFill>
                <a:sysClr val="window" lastClr="FFFFFF">
                  <a:lumMod val="50000"/>
                </a:sysClr>
              </a:solidFill>
            </c:spPr>
            <c:extLst>
              <c:ext xmlns:c16="http://schemas.microsoft.com/office/drawing/2014/chart" uri="{C3380CC4-5D6E-409C-BE32-E72D297353CC}">
                <c16:uniqueId val="{00000003-60A6-41A0-A187-0FD56075394A}"/>
              </c:ext>
            </c:extLst>
          </c:dPt>
          <c:dPt>
            <c:idx val="2"/>
            <c:invertIfNegative val="0"/>
            <c:bubble3D val="0"/>
            <c:spPr>
              <a:solidFill>
                <a:schemeClr val="accent4">
                  <a:lumMod val="20000"/>
                  <a:lumOff val="80000"/>
                </a:schemeClr>
              </a:solidFill>
            </c:spPr>
            <c:extLst>
              <c:ext xmlns:c16="http://schemas.microsoft.com/office/drawing/2014/chart" uri="{C3380CC4-5D6E-409C-BE32-E72D297353CC}">
                <c16:uniqueId val="{00000005-60A6-41A0-A187-0FD56075394A}"/>
              </c:ext>
            </c:extLst>
          </c:dPt>
          <c:dPt>
            <c:idx val="3"/>
            <c:invertIfNegative val="0"/>
            <c:bubble3D val="0"/>
            <c:spPr>
              <a:solidFill>
                <a:schemeClr val="accent2"/>
              </a:solidFill>
            </c:spPr>
            <c:extLst>
              <c:ext xmlns:c16="http://schemas.microsoft.com/office/drawing/2014/chart" uri="{C3380CC4-5D6E-409C-BE32-E72D297353CC}">
                <c16:uniqueId val="{00000007-60A6-41A0-A187-0FD56075394A}"/>
              </c:ext>
            </c:extLst>
          </c:dPt>
          <c:cat>
            <c:strRef>
              <c:f>Sheet1!$A$2:$A$3</c:f>
              <c:strCache>
                <c:ptCount val="2"/>
                <c:pt idx="0">
                  <c:v>Dabigatran 150 mg
dual therapy
(n=763)</c:v>
                </c:pt>
                <c:pt idx="1">
                  <c:v>Warfarin
triple therapy
(n=764)</c:v>
                </c:pt>
              </c:strCache>
            </c:strRef>
          </c:cat>
          <c:val>
            <c:numRef>
              <c:f>Sheet1!$B$2:$B$3</c:f>
              <c:numCache>
                <c:formatCode>General</c:formatCode>
                <c:ptCount val="2"/>
                <c:pt idx="0">
                  <c:v>20.2</c:v>
                </c:pt>
                <c:pt idx="1">
                  <c:v>25.7</c:v>
                </c:pt>
              </c:numCache>
            </c:numRef>
          </c:val>
          <c:extLst>
            <c:ext xmlns:c16="http://schemas.microsoft.com/office/drawing/2014/chart" uri="{C3380CC4-5D6E-409C-BE32-E72D297353CC}">
              <c16:uniqueId val="{00000008-60A6-41A0-A187-0FD56075394A}"/>
            </c:ext>
          </c:extLst>
        </c:ser>
        <c:dLbls>
          <c:showLegendKey val="0"/>
          <c:showVal val="0"/>
          <c:showCatName val="0"/>
          <c:showSerName val="0"/>
          <c:showPercent val="0"/>
          <c:showBubbleSize val="0"/>
        </c:dLbls>
        <c:gapWidth val="150"/>
        <c:axId val="142090240"/>
        <c:axId val="142091776"/>
      </c:barChart>
      <c:catAx>
        <c:axId val="142090240"/>
        <c:scaling>
          <c:orientation val="minMax"/>
        </c:scaling>
        <c:delete val="0"/>
        <c:axPos val="b"/>
        <c:numFmt formatCode="General" sourceLinked="0"/>
        <c:majorTickMark val="out"/>
        <c:minorTickMark val="none"/>
        <c:tickLblPos val="nextTo"/>
        <c:spPr>
          <a:ln>
            <a:solidFill>
              <a:srgbClr val="1E4784"/>
            </a:solidFill>
          </a:ln>
        </c:spPr>
        <c:txPr>
          <a:bodyPr/>
          <a:lstStyle/>
          <a:p>
            <a:pPr>
              <a:defRPr sz="1200" b="1" baseline="0">
                <a:solidFill>
                  <a:schemeClr val="tx1"/>
                </a:solidFill>
              </a:defRPr>
            </a:pPr>
            <a:endParaRPr lang="en-US"/>
          </a:p>
        </c:txPr>
        <c:crossAx val="142091776"/>
        <c:crosses val="autoZero"/>
        <c:auto val="1"/>
        <c:lblAlgn val="ctr"/>
        <c:lblOffset val="100"/>
        <c:noMultiLvlLbl val="0"/>
      </c:catAx>
      <c:valAx>
        <c:axId val="142091776"/>
        <c:scaling>
          <c:orientation val="minMax"/>
          <c:max val="35"/>
        </c:scaling>
        <c:delete val="0"/>
        <c:axPos val="l"/>
        <c:majorGridlines>
          <c:spPr>
            <a:ln>
              <a:noFill/>
            </a:ln>
          </c:spPr>
        </c:majorGridlines>
        <c:numFmt formatCode="General" sourceLinked="1"/>
        <c:majorTickMark val="out"/>
        <c:minorTickMark val="none"/>
        <c:tickLblPos val="nextTo"/>
        <c:spPr>
          <a:ln>
            <a:solidFill>
              <a:srgbClr val="1E4784"/>
            </a:solidFill>
          </a:ln>
        </c:spPr>
        <c:txPr>
          <a:bodyPr/>
          <a:lstStyle/>
          <a:p>
            <a:pPr>
              <a:defRPr sz="1200" baseline="0">
                <a:solidFill>
                  <a:schemeClr val="tx1"/>
                </a:solidFill>
              </a:defRPr>
            </a:pPr>
            <a:endParaRPr lang="en-US"/>
          </a:p>
        </c:txPr>
        <c:crossAx val="1420902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53786319145513"/>
          <c:y val="5.3724240900659734E-2"/>
          <c:w val="0.77355493840394751"/>
          <c:h val="0.74429345799040203"/>
        </c:manualLayout>
      </c:layout>
      <c:barChart>
        <c:barDir val="col"/>
        <c:grouping val="clustered"/>
        <c:varyColors val="0"/>
        <c:ser>
          <c:idx val="0"/>
          <c:order val="0"/>
          <c:tx>
            <c:strRef>
              <c:f>Sheet1!$B$1</c:f>
              <c:strCache>
                <c:ptCount val="1"/>
                <c:pt idx="0">
                  <c:v>MBE or CRNMBE</c:v>
                </c:pt>
              </c:strCache>
            </c:strRef>
          </c:tx>
          <c:invertIfNegative val="0"/>
          <c:dPt>
            <c:idx val="0"/>
            <c:invertIfNegative val="0"/>
            <c:bubble3D val="0"/>
            <c:spPr>
              <a:solidFill>
                <a:srgbClr val="0084CB"/>
              </a:solidFill>
            </c:spPr>
            <c:extLst>
              <c:ext xmlns:c16="http://schemas.microsoft.com/office/drawing/2014/chart" uri="{C3380CC4-5D6E-409C-BE32-E72D297353CC}">
                <c16:uniqueId val="{00000001-3725-4E1F-B824-A92A234F9812}"/>
              </c:ext>
            </c:extLst>
          </c:dPt>
          <c:dPt>
            <c:idx val="1"/>
            <c:invertIfNegative val="0"/>
            <c:bubble3D val="0"/>
            <c:spPr>
              <a:solidFill>
                <a:sysClr val="window" lastClr="FFFFFF">
                  <a:lumMod val="50000"/>
                </a:sysClr>
              </a:solidFill>
            </c:spPr>
            <c:extLst>
              <c:ext xmlns:c16="http://schemas.microsoft.com/office/drawing/2014/chart" uri="{C3380CC4-5D6E-409C-BE32-E72D297353CC}">
                <c16:uniqueId val="{00000003-3725-4E1F-B824-A92A234F9812}"/>
              </c:ext>
            </c:extLst>
          </c:dPt>
          <c:dPt>
            <c:idx val="2"/>
            <c:invertIfNegative val="0"/>
            <c:bubble3D val="0"/>
            <c:spPr>
              <a:solidFill>
                <a:schemeClr val="accent4">
                  <a:lumMod val="20000"/>
                  <a:lumOff val="80000"/>
                </a:schemeClr>
              </a:solidFill>
            </c:spPr>
            <c:extLst>
              <c:ext xmlns:c16="http://schemas.microsoft.com/office/drawing/2014/chart" uri="{C3380CC4-5D6E-409C-BE32-E72D297353CC}">
                <c16:uniqueId val="{00000005-3725-4E1F-B824-A92A234F9812}"/>
              </c:ext>
            </c:extLst>
          </c:dPt>
          <c:dPt>
            <c:idx val="3"/>
            <c:invertIfNegative val="0"/>
            <c:bubble3D val="0"/>
            <c:spPr>
              <a:solidFill>
                <a:schemeClr val="accent2"/>
              </a:solidFill>
            </c:spPr>
            <c:extLst>
              <c:ext xmlns:c16="http://schemas.microsoft.com/office/drawing/2014/chart" uri="{C3380CC4-5D6E-409C-BE32-E72D297353CC}">
                <c16:uniqueId val="{00000007-3725-4E1F-B824-A92A234F9812}"/>
              </c:ext>
            </c:extLst>
          </c:dPt>
          <c:cat>
            <c:strRef>
              <c:f>Sheet1!$A$2:$A$3</c:f>
              <c:strCache>
                <c:ptCount val="2"/>
                <c:pt idx="0">
                  <c:v>Dabigatran 110 mg
dual therapy
(n=981)</c:v>
                </c:pt>
                <c:pt idx="1">
                  <c:v>Warfarin
triple therapy
(n=981)</c:v>
                </c:pt>
              </c:strCache>
            </c:strRef>
          </c:cat>
          <c:val>
            <c:numRef>
              <c:f>Sheet1!$B$2:$B$3</c:f>
              <c:numCache>
                <c:formatCode>General</c:formatCode>
                <c:ptCount val="2"/>
                <c:pt idx="0">
                  <c:v>15.4</c:v>
                </c:pt>
                <c:pt idx="1">
                  <c:v>26.9</c:v>
                </c:pt>
              </c:numCache>
            </c:numRef>
          </c:val>
          <c:extLst>
            <c:ext xmlns:c16="http://schemas.microsoft.com/office/drawing/2014/chart" uri="{C3380CC4-5D6E-409C-BE32-E72D297353CC}">
              <c16:uniqueId val="{00000008-3725-4E1F-B824-A92A234F9812}"/>
            </c:ext>
          </c:extLst>
        </c:ser>
        <c:dLbls>
          <c:showLegendKey val="0"/>
          <c:showVal val="0"/>
          <c:showCatName val="0"/>
          <c:showSerName val="0"/>
          <c:showPercent val="0"/>
          <c:showBubbleSize val="0"/>
        </c:dLbls>
        <c:gapWidth val="150"/>
        <c:axId val="142158464"/>
        <c:axId val="142168448"/>
      </c:barChart>
      <c:catAx>
        <c:axId val="142158464"/>
        <c:scaling>
          <c:orientation val="minMax"/>
        </c:scaling>
        <c:delete val="0"/>
        <c:axPos val="b"/>
        <c:numFmt formatCode="General" sourceLinked="0"/>
        <c:majorTickMark val="out"/>
        <c:minorTickMark val="none"/>
        <c:tickLblPos val="nextTo"/>
        <c:spPr>
          <a:ln>
            <a:solidFill>
              <a:srgbClr val="1E4784"/>
            </a:solidFill>
          </a:ln>
        </c:spPr>
        <c:txPr>
          <a:bodyPr/>
          <a:lstStyle/>
          <a:p>
            <a:pPr>
              <a:defRPr sz="1200" b="1" baseline="0"/>
            </a:pPr>
            <a:endParaRPr lang="en-US"/>
          </a:p>
        </c:txPr>
        <c:crossAx val="142168448"/>
        <c:crosses val="autoZero"/>
        <c:auto val="1"/>
        <c:lblAlgn val="ctr"/>
        <c:lblOffset val="100"/>
        <c:noMultiLvlLbl val="0"/>
      </c:catAx>
      <c:valAx>
        <c:axId val="142168448"/>
        <c:scaling>
          <c:orientation val="minMax"/>
          <c:max val="35"/>
        </c:scaling>
        <c:delete val="1"/>
        <c:axPos val="l"/>
        <c:majorGridlines>
          <c:spPr>
            <a:ln>
              <a:noFill/>
            </a:ln>
          </c:spPr>
        </c:majorGridlines>
        <c:numFmt formatCode="General" sourceLinked="1"/>
        <c:majorTickMark val="out"/>
        <c:minorTickMark val="none"/>
        <c:tickLblPos val="nextTo"/>
        <c:crossAx val="142158464"/>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537878451728162"/>
          <c:y val="5.3724319376904105E-2"/>
          <c:w val="0.77355493840394751"/>
          <c:h val="0.74429345799040203"/>
        </c:manualLayout>
      </c:layout>
      <c:barChart>
        <c:barDir val="col"/>
        <c:grouping val="clustered"/>
        <c:varyColors val="0"/>
        <c:dLbls>
          <c:showLegendKey val="0"/>
          <c:showVal val="0"/>
          <c:showCatName val="0"/>
          <c:showSerName val="0"/>
          <c:showPercent val="0"/>
          <c:showBubbleSize val="0"/>
        </c:dLbls>
        <c:gapWidth val="150"/>
        <c:axId val="123764096"/>
        <c:axId val="123794560"/>
      </c:barChart>
      <c:catAx>
        <c:axId val="123764096"/>
        <c:scaling>
          <c:orientation val="minMax"/>
        </c:scaling>
        <c:delete val="0"/>
        <c:axPos val="b"/>
        <c:numFmt formatCode="General" sourceLinked="0"/>
        <c:majorTickMark val="out"/>
        <c:minorTickMark val="none"/>
        <c:tickLblPos val="nextTo"/>
        <c:txPr>
          <a:bodyPr/>
          <a:lstStyle/>
          <a:p>
            <a:pPr>
              <a:defRPr sz="1400">
                <a:solidFill>
                  <a:schemeClr val="tx1"/>
                </a:solidFill>
              </a:defRPr>
            </a:pPr>
            <a:endParaRPr lang="en-US"/>
          </a:p>
        </c:txPr>
        <c:crossAx val="123794560"/>
        <c:crosses val="autoZero"/>
        <c:auto val="1"/>
        <c:lblAlgn val="ctr"/>
        <c:lblOffset val="100"/>
        <c:noMultiLvlLbl val="0"/>
      </c:catAx>
      <c:valAx>
        <c:axId val="123794560"/>
        <c:scaling>
          <c:orientation val="minMax"/>
          <c:max val="3"/>
        </c:scaling>
        <c:delete val="0"/>
        <c:axPos val="l"/>
        <c:majorGridlines>
          <c:spPr>
            <a:ln>
              <a:noFill/>
            </a:ln>
          </c:spPr>
        </c:majorGridlines>
        <c:numFmt formatCode="General" sourceLinked="1"/>
        <c:majorTickMark val="out"/>
        <c:minorTickMark val="none"/>
        <c:tickLblPos val="nextTo"/>
        <c:txPr>
          <a:bodyPr/>
          <a:lstStyle/>
          <a:p>
            <a:pPr>
              <a:defRPr sz="1400" baseline="0">
                <a:solidFill>
                  <a:schemeClr val="tx1"/>
                </a:solidFill>
              </a:defRPr>
            </a:pPr>
            <a:endParaRPr lang="en-US"/>
          </a:p>
        </c:txPr>
        <c:crossAx val="1237640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8650CE-D89F-604B-9FB9-78485325BC05}" type="datetimeFigureOut">
              <a:rPr lang="en-US" smtClean="0"/>
              <a:t>3/10/2021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2EE468-FC2A-C04D-9567-79C8CB1CAF47}" type="slidenum">
              <a:rPr lang="en-US" smtClean="0"/>
              <a:t>‹#›</a:t>
            </a:fld>
            <a:endParaRPr lang="en-US" dirty="0"/>
          </a:p>
        </p:txBody>
      </p:sp>
    </p:spTree>
    <p:extLst>
      <p:ext uri="{BB962C8B-B14F-4D97-AF65-F5344CB8AC3E}">
        <p14:creationId xmlns:p14="http://schemas.microsoft.com/office/powerpoint/2010/main" val="2415740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0809F-E53B-624A-8B9C-775B87DECC97}" type="datetimeFigureOut">
              <a:rPr lang="en-US" smtClean="0"/>
              <a:t>3/10/2021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6B8B981E-1FF5-8347-B91A-08243D0B7EB2}" type="slidenum">
              <a:rPr lang="en-US" smtClean="0"/>
              <a:pPr/>
              <a:t>‹#›</a:t>
            </a:fld>
            <a:endParaRPr lang="en-US" dirty="0"/>
          </a:p>
        </p:txBody>
      </p:sp>
    </p:spTree>
    <p:extLst>
      <p:ext uri="{BB962C8B-B14F-4D97-AF65-F5344CB8AC3E}">
        <p14:creationId xmlns:p14="http://schemas.microsoft.com/office/powerpoint/2010/main" val="13489968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1</a:t>
            </a:fld>
            <a:endParaRPr lang="en-US" dirty="0"/>
          </a:p>
        </p:txBody>
      </p:sp>
    </p:spTree>
    <p:extLst>
      <p:ext uri="{BB962C8B-B14F-4D97-AF65-F5344CB8AC3E}">
        <p14:creationId xmlns:p14="http://schemas.microsoft.com/office/powerpoint/2010/main" val="792228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10</a:t>
            </a:fld>
            <a:endParaRPr lang="en-US" dirty="0"/>
          </a:p>
        </p:txBody>
      </p:sp>
    </p:spTree>
    <p:extLst>
      <p:ext uri="{BB962C8B-B14F-4D97-AF65-F5344CB8AC3E}">
        <p14:creationId xmlns:p14="http://schemas.microsoft.com/office/powerpoint/2010/main" val="3554773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Patients undergoing cardioversion of AF are at increased risk of stroke and thromboembolism, especially in the absence of OAC and if AF has been present for ≥12 h</a:t>
            </a:r>
          </a:p>
          <a:p>
            <a:pPr marL="171450" indent="-171450">
              <a:buFont typeface="Arial" panose="020B0604020202020204" pitchFamily="34" charset="0"/>
              <a:buChar char="•"/>
            </a:pPr>
            <a:r>
              <a:rPr lang="en-GB" dirty="0"/>
              <a:t>As NOACs act rapidly, cardioversion can be scheduled 3 weeks after NOAC initiation, provided that patients are counselled about the need for compliance to NOAC therapy</a:t>
            </a:r>
          </a:p>
          <a:p>
            <a:pPr marL="171450" indent="-171450">
              <a:buFont typeface="Arial" panose="020B0604020202020204" pitchFamily="34" charset="0"/>
              <a:buChar char="•"/>
            </a:pPr>
            <a:r>
              <a:rPr lang="en-GB" dirty="0"/>
              <a:t>NOACs have at least comparable efficacy and safety to warfarin in AF patients undergoing cardioversion</a:t>
            </a:r>
          </a:p>
          <a:p>
            <a:pPr marL="628650" lvl="1" indent="-171450">
              <a:buFont typeface="Arial" panose="020B0604020202020204" pitchFamily="34" charset="0"/>
              <a:buChar char="•"/>
            </a:pPr>
            <a:r>
              <a:rPr lang="en-GB" dirty="0"/>
              <a:t>A review of the three largest prospective trials (n=5203 patients) showed that the composite primary outcome (stroke/systemic embolism, myocardial infarction, or cardiovascular death) was significantly reduced with NOACs compared with VKA</a:t>
            </a:r>
          </a:p>
          <a:p>
            <a:pPr marL="171450" indent="-171450">
              <a:buFont typeface="Arial" panose="020B0604020202020204" pitchFamily="34" charset="0"/>
              <a:buChar char="•"/>
            </a:pPr>
            <a:r>
              <a:rPr lang="en-GB" dirty="0"/>
              <a:t>Long-term OAC therapy after cardioversion should not be based on successful restoration of sinus rhythm, but on the stroke risk profile (using the CHA</a:t>
            </a:r>
            <a:r>
              <a:rPr lang="en-GB" baseline="-25000" dirty="0"/>
              <a:t>2</a:t>
            </a:r>
            <a:r>
              <a:rPr lang="en-GB" dirty="0"/>
              <a:t>DS</a:t>
            </a:r>
            <a:r>
              <a:rPr lang="en-GB" baseline="-25000" dirty="0"/>
              <a:t>2</a:t>
            </a:r>
            <a:r>
              <a:rPr lang="en-GB" dirty="0"/>
              <a:t>-VASc score), balanced against bleeding risk (e.g. HAS-BLED score)</a:t>
            </a:r>
          </a:p>
          <a:p>
            <a:pPr marL="171450" indent="-171450">
              <a:buFont typeface="Arial" panose="020B0604020202020204" pitchFamily="34" charset="0"/>
              <a:buChar char="•"/>
            </a:pPr>
            <a:endParaRPr lang="en-GB" dirty="0"/>
          </a:p>
          <a:p>
            <a:r>
              <a:rPr lang="en-GB" b="1" dirty="0"/>
              <a:t>Reference</a:t>
            </a:r>
          </a:p>
          <a:p>
            <a:r>
              <a:rPr lang="en-GB" dirty="0"/>
              <a:t>Hindricks et al. Eur Heart J 2020; doi:10.1093/eurheartj/ehaa612</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11</a:t>
            </a:fld>
            <a:endParaRPr lang="en-US" dirty="0"/>
          </a:p>
        </p:txBody>
      </p:sp>
    </p:spTree>
    <p:extLst>
      <p:ext uri="{BB962C8B-B14F-4D97-AF65-F5344CB8AC3E}">
        <p14:creationId xmlns:p14="http://schemas.microsoft.com/office/powerpoint/2010/main" val="224839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u="none" strike="noStrike" kern="1200" baseline="0" dirty="0">
                <a:solidFill>
                  <a:schemeClr val="tx1"/>
                </a:solidFill>
                <a:latin typeface="Arial" panose="020B0604020202020204" pitchFamily="34" charset="0"/>
                <a:ea typeface="+mn-ea"/>
                <a:cs typeface="Arial" panose="020B0604020202020204" pitchFamily="34" charset="0"/>
              </a:rPr>
              <a:t>Although there is some variability in the peri-procedural OAC management in patients undergoing AF ablation, more recently operators have moved towards a strategy of performing the ablation under uninterrupted VKA or NOAC treatment, provided the INR is within therapeutic range. In non-anticoagulated patients, initiating therapeutic anticoagulation 3–4 weeks before ablation may be considered.</a:t>
            </a:r>
          </a:p>
          <a:p>
            <a:endParaRPr lang="en-GB"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b="1" dirty="0"/>
              <a:t>Reference</a:t>
            </a:r>
          </a:p>
          <a:p>
            <a:r>
              <a:rPr lang="en-GB" dirty="0"/>
              <a:t>Hindricks et al. Eur Heart J 2020; doi:10.1093/eurheartj/ehaa612</a:t>
            </a:r>
          </a:p>
        </p:txBody>
      </p:sp>
      <p:sp>
        <p:nvSpPr>
          <p:cNvPr id="4" name="Slide Number Placeholder 3"/>
          <p:cNvSpPr>
            <a:spLocks noGrp="1"/>
          </p:cNvSpPr>
          <p:nvPr>
            <p:ph type="sldNum" sz="quarter" idx="5"/>
          </p:nvPr>
        </p:nvSpPr>
        <p:spPr/>
        <p:txBody>
          <a:bodyPr/>
          <a:lstStyle/>
          <a:p>
            <a:fld id="{6B8B981E-1FF5-8347-B91A-08243D0B7EB2}" type="slidenum">
              <a:rPr lang="en-US" smtClean="0"/>
              <a:pPr/>
              <a:t>12</a:t>
            </a:fld>
            <a:endParaRPr lang="en-US" dirty="0"/>
          </a:p>
        </p:txBody>
      </p:sp>
    </p:spTree>
    <p:extLst>
      <p:ext uri="{BB962C8B-B14F-4D97-AF65-F5344CB8AC3E}">
        <p14:creationId xmlns:p14="http://schemas.microsoft.com/office/powerpoint/2010/main" val="1337312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2019 ESC Guidelines for the diagnosis and management of chronic coronary syndromes</a:t>
            </a:r>
          </a:p>
          <a:p>
            <a:r>
              <a:rPr lang="en-US" b="1" dirty="0"/>
              <a:t>Antithrombotic therapy in patients with CCS and AF:</a:t>
            </a:r>
          </a:p>
          <a:p>
            <a:pPr marL="171450" indent="-171450">
              <a:buFont typeface="Arial" panose="020B0604020202020204" pitchFamily="34" charset="0"/>
              <a:buChar char="•"/>
            </a:pPr>
            <a:r>
              <a:rPr lang="en-US" dirty="0"/>
              <a:t>When oral anticoagulation is initiated in a patient with AF who is eligible for a NOAC, a NOAC is recommended in preference to a VKA (Class I, Level A)</a:t>
            </a:r>
          </a:p>
          <a:p>
            <a:pPr marL="171450" indent="-171450">
              <a:buFont typeface="Arial" panose="020B0604020202020204" pitchFamily="34" charset="0"/>
              <a:buChar char="•"/>
            </a:pPr>
            <a:r>
              <a:rPr lang="en-US" dirty="0"/>
              <a:t>Long-term OAC therapy (a NOAC or VKA with time in therapeutic range &gt;70%) is recommended in patients with AF and a CHA</a:t>
            </a:r>
            <a:r>
              <a:rPr lang="en-US" baseline="-25000" dirty="0"/>
              <a:t>2</a:t>
            </a:r>
            <a:r>
              <a:rPr lang="en-US" dirty="0"/>
              <a:t>DS</a:t>
            </a:r>
            <a:r>
              <a:rPr lang="en-US" baseline="-25000" dirty="0"/>
              <a:t>2</a:t>
            </a:r>
            <a:r>
              <a:rPr lang="en-US" dirty="0"/>
              <a:t>-VASc score ≥2 in males and ≥3 in females (Class I, Level A)</a:t>
            </a:r>
          </a:p>
          <a:p>
            <a:pPr marL="171450" indent="-171450">
              <a:buFont typeface="Arial" panose="020B0604020202020204" pitchFamily="34" charset="0"/>
              <a:buChar char="•"/>
            </a:pPr>
            <a:r>
              <a:rPr lang="en-US" dirty="0"/>
              <a:t>Long-term OAC therapy (a NOAC or VKA with time in therapeutic range &gt;70%) should be considered in patients with AF and a CHA</a:t>
            </a:r>
            <a:r>
              <a:rPr lang="en-US" baseline="-25000" dirty="0"/>
              <a:t>2</a:t>
            </a:r>
            <a:r>
              <a:rPr lang="en-US" dirty="0"/>
              <a:t>DS</a:t>
            </a:r>
            <a:r>
              <a:rPr lang="en-US" baseline="-25000" dirty="0"/>
              <a:t>2</a:t>
            </a:r>
            <a:r>
              <a:rPr lang="en-US" dirty="0"/>
              <a:t>-VASc score of 1 in males and 2 in females (Class IIa, Level B)</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Reference</a:t>
            </a:r>
          </a:p>
          <a:p>
            <a:pPr marL="0" indent="0">
              <a:buFont typeface="Arial" panose="020B0604020202020204" pitchFamily="34" charset="0"/>
              <a:buNone/>
            </a:pPr>
            <a:r>
              <a:rPr lang="en-GB" kern="0" dirty="0">
                <a:latin typeface="Arial" panose="020B0604020202020204" pitchFamily="34" charset="0"/>
                <a:cs typeface="Arial" panose="020B0604020202020204" pitchFamily="34" charset="0"/>
              </a:rPr>
              <a:t>Knuuti et al. Eur Heart J 2020;41:407</a:t>
            </a:r>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13</a:t>
            </a:fld>
            <a:endParaRPr lang="en-US" dirty="0"/>
          </a:p>
        </p:txBody>
      </p:sp>
    </p:spTree>
    <p:extLst>
      <p:ext uri="{BB962C8B-B14F-4D97-AF65-F5344CB8AC3E}">
        <p14:creationId xmlns:p14="http://schemas.microsoft.com/office/powerpoint/2010/main" val="150481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u="none" strike="noStrike" kern="1200" baseline="0" dirty="0">
                <a:solidFill>
                  <a:schemeClr val="tx1"/>
                </a:solidFill>
                <a:latin typeface="Arial" panose="020B0604020202020204" pitchFamily="34" charset="0"/>
                <a:ea typeface="+mn-ea"/>
                <a:cs typeface="Arial" panose="020B0604020202020204" pitchFamily="34" charset="0"/>
              </a:rPr>
              <a:t>*Risk of stent thrombosis encompasses: (i) risk of thrombosis occurring, and (ii) risk of death should stent thrombosis occur, both of which relate to anatomical, procedural, and clinical characteristics. Risk factors for CCS patients include: stenting of left main stem or last remaining patent artery; suboptimal stent deployment; stent length &gt;60 mm; diabetes mellitus; </a:t>
            </a:r>
            <a:r>
              <a:rPr lang="en-GB" dirty="0"/>
              <a:t>chronic kidney disease; </a:t>
            </a:r>
            <a:r>
              <a:rPr lang="en-GB" sz="1000" b="0" i="0" u="none" strike="noStrike" kern="1200" baseline="0" dirty="0">
                <a:solidFill>
                  <a:schemeClr val="tx1"/>
                </a:solidFill>
                <a:latin typeface="Arial" panose="020B0604020202020204" pitchFamily="34" charset="0"/>
                <a:ea typeface="+mn-ea"/>
                <a:cs typeface="Arial" panose="020B0604020202020204" pitchFamily="34" charset="0"/>
              </a:rPr>
              <a:t>bifurcation with two stents implanted; treatment of chronic total occlusion; and previous stent thrombosis on adequate antithrombotic therapy.</a:t>
            </a:r>
          </a:p>
          <a:p>
            <a:r>
              <a:rPr lang="en-GB" altLang="en-US" sz="1000" baseline="30000" dirty="0">
                <a:solidFill>
                  <a:srgbClr val="03497C"/>
                </a:solidFill>
              </a:rPr>
              <a:t>†</a:t>
            </a:r>
            <a:r>
              <a:rPr lang="en-GB" sz="1000" b="0" i="0" u="none" strike="noStrike" kern="1200" baseline="0" dirty="0">
                <a:solidFill>
                  <a:schemeClr val="tx1"/>
                </a:solidFill>
                <a:latin typeface="Arial" panose="020B0604020202020204" pitchFamily="34" charset="0"/>
                <a:ea typeface="+mn-ea"/>
                <a:cs typeface="Arial" panose="020B0604020202020204" pitchFamily="34" charset="0"/>
              </a:rPr>
              <a:t>Bleeding risk in AF patients may be assessed using the HAS-BLED score, which draws attention to modifiable bleeding risk factors; those at high risk (score ≥3)</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can have more frequent or early review and follow-up. Bleeding risk is highly dynamic and does not remain static, and relying on modifiable bleeding risk factors alone is an inferior strategy to evaluate bleeding risk. </a:t>
            </a:r>
            <a:endParaRPr lang="en-GB" sz="10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GB"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b="1" dirty="0"/>
              <a:t>Reference</a:t>
            </a:r>
          </a:p>
          <a:p>
            <a:r>
              <a:rPr lang="en-GB" dirty="0"/>
              <a:t>Hindricks et al. Eur Heart J 2020; doi:10.1093/eurheartj/ehaa612</a:t>
            </a:r>
          </a:p>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14</a:t>
            </a:fld>
            <a:endParaRPr lang="en-US" dirty="0"/>
          </a:p>
        </p:txBody>
      </p:sp>
    </p:spTree>
    <p:extLst>
      <p:ext uri="{BB962C8B-B14F-4D97-AF65-F5344CB8AC3E}">
        <p14:creationId xmlns:p14="http://schemas.microsoft.com/office/powerpoint/2010/main" val="1677348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620126"/>
          </a:xfrm>
        </p:spPr>
        <p:txBody>
          <a:bodyPr/>
          <a:lstStyle/>
          <a:p>
            <a:r>
              <a:rPr lang="en-GB" sz="800" b="1" dirty="0">
                <a:solidFill>
                  <a:schemeClr val="tx1"/>
                </a:solidFill>
                <a:latin typeface="Arial" panose="020B0604020202020204" pitchFamily="34" charset="0"/>
                <a:cs typeface="Arial" panose="020B0604020202020204" pitchFamily="34" charset="0"/>
              </a:rPr>
              <a:t>Thrombotic risk factors</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Diabetes mellitus requiring therapy</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Prior ACS/recurrent myocardial infarction</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Multivessel CAD</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Concomitant PAD</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Premature CAD (occurring at age of &lt;45 years) or accelerated CAD (new lesion within 2 years)</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CKD (eGFR &lt;60 mL/min)</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Clinical presentation (ACS)</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Multivessel stenting</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Complex revascularization (left main stenting, bifurcation lesion stenting, chronic total occlusion intervention, last patent vessel stenting)</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Prior stent thrombosis on antiplatelet treatment</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Procedural factors (stent expansion, residual dissection, stent length etc)</a:t>
            </a:r>
          </a:p>
          <a:p>
            <a:pPr marL="285750" indent="-285750">
              <a:buFont typeface="Arial" panose="020B0604020202020204" pitchFamily="34" charset="0"/>
              <a:buChar char="•"/>
            </a:pPr>
            <a:endParaRPr lang="en-GB" sz="800" dirty="0">
              <a:solidFill>
                <a:schemeClr val="tx1"/>
              </a:solidFill>
              <a:latin typeface="Arial" panose="020B0604020202020204" pitchFamily="34" charset="0"/>
              <a:cs typeface="Arial" panose="020B0604020202020204" pitchFamily="34" charset="0"/>
            </a:endParaRPr>
          </a:p>
          <a:p>
            <a:r>
              <a:rPr lang="en-GB" sz="800" b="1" dirty="0">
                <a:solidFill>
                  <a:schemeClr val="tx1"/>
                </a:solidFill>
                <a:latin typeface="Arial" panose="020B0604020202020204" pitchFamily="34" charset="0"/>
                <a:cs typeface="Arial" panose="020B0604020202020204" pitchFamily="34" charset="0"/>
              </a:rPr>
              <a:t>Bleeding risk factors</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Hypertension</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Abnormal renal or liver function</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Stroke or ICH history</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Bleeding history or bleeding diathesis (e.g. anaemia with haemoglobin &lt;110 g/L)</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Labile INR (if on VKA)</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Elderly (&gt;65 years)</a:t>
            </a:r>
          </a:p>
          <a:p>
            <a:pPr marL="285750" indent="-2857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Drugs (concomitant OAC and antiplatelet therapy, NSAIDs), excessive alcohol consumption</a:t>
            </a:r>
          </a:p>
          <a:p>
            <a:pPr marL="285750" indent="-285750">
              <a:buFont typeface="Arial" panose="020B0604020202020204" pitchFamily="34" charset="0"/>
              <a:buChar char="•"/>
            </a:pPr>
            <a:endParaRPr lang="en-GB" sz="800" dirty="0">
              <a:solidFill>
                <a:schemeClr val="tx1"/>
              </a:solidFill>
              <a:latin typeface="Arial" panose="020B0604020202020204" pitchFamily="34" charset="0"/>
              <a:cs typeface="Arial" panose="020B0604020202020204" pitchFamily="34" charset="0"/>
            </a:endParaRPr>
          </a:p>
          <a:p>
            <a:r>
              <a:rPr lang="en-GB" sz="800" b="1" dirty="0">
                <a:solidFill>
                  <a:schemeClr val="tx1"/>
                </a:solidFill>
                <a:latin typeface="Arial" panose="020B0604020202020204" pitchFamily="34" charset="0"/>
                <a:cs typeface="Arial" panose="020B0604020202020204" pitchFamily="34" charset="0"/>
              </a:rPr>
              <a:t>Strategies to reduce bleeding associated with PCI</a:t>
            </a:r>
          </a:p>
          <a:p>
            <a:pPr marL="171450" indent="-1714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Radial artery access</a:t>
            </a:r>
          </a:p>
          <a:p>
            <a:pPr marL="171450" indent="-1714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PPIs in patients taking DAPT who are at increased risk of bleeding (e.g. the elderly, or those with dyspepsia, gastro-oesophageal reflux disease, </a:t>
            </a:r>
            <a:r>
              <a:rPr lang="en-GB" sz="800" i="1" dirty="0">
                <a:solidFill>
                  <a:schemeClr val="tx1"/>
                </a:solidFill>
                <a:latin typeface="Arial" panose="020B0604020202020204" pitchFamily="34" charset="0"/>
                <a:cs typeface="Arial" panose="020B0604020202020204" pitchFamily="34" charset="0"/>
              </a:rPr>
              <a:t>Helicobacter pylori </a:t>
            </a:r>
            <a:r>
              <a:rPr lang="en-GB" sz="800" dirty="0">
                <a:solidFill>
                  <a:schemeClr val="tx1"/>
                </a:solidFill>
                <a:latin typeface="Arial" panose="020B0604020202020204" pitchFamily="34" charset="0"/>
                <a:cs typeface="Arial" panose="020B0604020202020204" pitchFamily="34" charset="0"/>
              </a:rPr>
              <a:t>infection, chronic alcohol use)</a:t>
            </a:r>
          </a:p>
          <a:p>
            <a:pPr marL="171450" indent="-1714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Non-administration of unfractionated heparin in patients on VKA with INR &gt;2.5</a:t>
            </a:r>
          </a:p>
          <a:p>
            <a:pPr marL="171450" indent="-1714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Pre-treatment with ASA only; add a P2Y12 inhibitor when coronary anatomy is known or if STEMI</a:t>
            </a:r>
          </a:p>
          <a:p>
            <a:pPr marL="171450" indent="-1714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Glycoprotein IIb/IIIa inhibitors only for bailout or periprocedural complications</a:t>
            </a:r>
          </a:p>
          <a:p>
            <a:pPr marL="171450" indent="-171450">
              <a:buFont typeface="Arial" panose="020B0604020202020204" pitchFamily="34" charset="0"/>
              <a:buChar char="•"/>
            </a:pPr>
            <a:r>
              <a:rPr lang="en-GB" sz="800" dirty="0">
                <a:solidFill>
                  <a:schemeClr val="tx1"/>
                </a:solidFill>
                <a:latin typeface="Arial" panose="020B0604020202020204" pitchFamily="34" charset="0"/>
                <a:cs typeface="Arial" panose="020B0604020202020204" pitchFamily="34" charset="0"/>
              </a:rPr>
              <a:t>Shorter duration of combined antithrombotic therapy</a:t>
            </a:r>
          </a:p>
          <a:p>
            <a:pPr marL="0" indent="0">
              <a:buFont typeface="Arial" panose="020B0604020202020204" pitchFamily="34" charset="0"/>
              <a:buNone/>
            </a:pPr>
            <a:endParaRPr lang="en-GB" sz="800" dirty="0">
              <a:solidFill>
                <a:schemeClr val="tx1"/>
              </a:solidFill>
              <a:latin typeface="Arial" panose="020B0604020202020204" pitchFamily="34" charset="0"/>
              <a:cs typeface="Arial" panose="020B0604020202020204" pitchFamily="34" charset="0"/>
            </a:endParaRPr>
          </a:p>
          <a:p>
            <a:pPr lvl="0">
              <a:defRPr/>
            </a:pPr>
            <a:r>
              <a:rPr lang="en-GB" sz="800" dirty="0"/>
              <a:t>CAD, coronary artery disease; CKD, chronic kidney disease; DAPT, dual antiplatelet therapy; eGFR, estimated glomerular filtration rate; ICH, intracranial haemorrhage; PAD, peripheral artery disease; PPI, proton pump inhibitor; STEMI, ST-segment elevation myocardial infarction</a:t>
            </a:r>
          </a:p>
          <a:p>
            <a:pPr marL="0" indent="0">
              <a:buFont typeface="Arial" panose="020B0604020202020204" pitchFamily="34" charset="0"/>
              <a:buNone/>
            </a:pPr>
            <a:endParaRPr lang="en-GB" sz="800" dirty="0">
              <a:solidFill>
                <a:schemeClr val="tx1"/>
              </a:solidFill>
              <a:latin typeface="Arial" panose="020B0604020202020204" pitchFamily="34" charset="0"/>
              <a:cs typeface="Arial" panose="020B0604020202020204" pitchFamily="34" charset="0"/>
            </a:endParaRPr>
          </a:p>
          <a:p>
            <a:r>
              <a:rPr lang="en-GB" sz="800" b="1" dirty="0"/>
              <a:t>Reference</a:t>
            </a:r>
          </a:p>
          <a:p>
            <a:r>
              <a:rPr lang="en-GB" sz="800" dirty="0"/>
              <a:t>Hindricks et al. Eur Heart J 2020; doi:10.1093/eurheartj/ehaa612</a:t>
            </a:r>
          </a:p>
        </p:txBody>
      </p:sp>
      <p:sp>
        <p:nvSpPr>
          <p:cNvPr id="4" name="Slide Number Placeholder 3"/>
          <p:cNvSpPr>
            <a:spLocks noGrp="1"/>
          </p:cNvSpPr>
          <p:nvPr>
            <p:ph type="sldNum" sz="quarter" idx="5"/>
          </p:nvPr>
        </p:nvSpPr>
        <p:spPr/>
        <p:txBody>
          <a:bodyPr/>
          <a:lstStyle/>
          <a:p>
            <a:fld id="{6B8B981E-1FF5-8347-B91A-08243D0B7EB2}" type="slidenum">
              <a:rPr lang="en-US" smtClean="0"/>
              <a:pPr/>
              <a:t>15</a:t>
            </a:fld>
            <a:endParaRPr lang="en-US" dirty="0"/>
          </a:p>
        </p:txBody>
      </p:sp>
    </p:spTree>
    <p:extLst>
      <p:ext uri="{BB962C8B-B14F-4D97-AF65-F5344CB8AC3E}">
        <p14:creationId xmlns:p14="http://schemas.microsoft.com/office/powerpoint/2010/main" val="2806917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16</a:t>
            </a:fld>
            <a:endParaRPr lang="en-US" dirty="0"/>
          </a:p>
        </p:txBody>
      </p:sp>
    </p:spTree>
    <p:extLst>
      <p:ext uri="{BB962C8B-B14F-4D97-AF65-F5344CB8AC3E}">
        <p14:creationId xmlns:p14="http://schemas.microsoft.com/office/powerpoint/2010/main" val="261026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17</a:t>
            </a:fld>
            <a:endParaRPr lang="en-US" dirty="0"/>
          </a:p>
        </p:txBody>
      </p:sp>
    </p:spTree>
    <p:extLst>
      <p:ext uri="{BB962C8B-B14F-4D97-AF65-F5344CB8AC3E}">
        <p14:creationId xmlns:p14="http://schemas.microsoft.com/office/powerpoint/2010/main" val="3624395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18</a:t>
            </a:fld>
            <a:endParaRPr lang="en-US" dirty="0"/>
          </a:p>
        </p:txBody>
      </p:sp>
    </p:spTree>
    <p:extLst>
      <p:ext uri="{BB962C8B-B14F-4D97-AF65-F5344CB8AC3E}">
        <p14:creationId xmlns:p14="http://schemas.microsoft.com/office/powerpoint/2010/main" val="1506775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19</a:t>
            </a:fld>
            <a:endParaRPr lang="en-US" dirty="0"/>
          </a:p>
        </p:txBody>
      </p:sp>
    </p:spTree>
    <p:extLst>
      <p:ext uri="{BB962C8B-B14F-4D97-AF65-F5344CB8AC3E}">
        <p14:creationId xmlns:p14="http://schemas.microsoft.com/office/powerpoint/2010/main" val="373348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0F5C6415-1257-C940-8E42-D9A7FF4103C5}" type="slidenum">
              <a:rPr lang="en-US" smtClean="0"/>
              <a:pPr/>
              <a:t>2</a:t>
            </a:fld>
            <a:endParaRPr lang="en-US" dirty="0"/>
          </a:p>
        </p:txBody>
      </p:sp>
    </p:spTree>
    <p:extLst>
      <p:ext uri="{BB962C8B-B14F-4D97-AF65-F5344CB8AC3E}">
        <p14:creationId xmlns:p14="http://schemas.microsoft.com/office/powerpoint/2010/main" val="2390693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20</a:t>
            </a:fld>
            <a:endParaRPr lang="en-US" dirty="0"/>
          </a:p>
        </p:txBody>
      </p:sp>
    </p:spTree>
    <p:extLst>
      <p:ext uri="{BB962C8B-B14F-4D97-AF65-F5344CB8AC3E}">
        <p14:creationId xmlns:p14="http://schemas.microsoft.com/office/powerpoint/2010/main" val="2952916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21</a:t>
            </a:fld>
            <a:endParaRPr lang="en-US" dirty="0"/>
          </a:p>
        </p:txBody>
      </p:sp>
    </p:spTree>
    <p:extLst>
      <p:ext uri="{BB962C8B-B14F-4D97-AF65-F5344CB8AC3E}">
        <p14:creationId xmlns:p14="http://schemas.microsoft.com/office/powerpoint/2010/main" val="404236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22</a:t>
            </a:fld>
            <a:endParaRPr lang="en-US" dirty="0"/>
          </a:p>
        </p:txBody>
      </p:sp>
    </p:spTree>
    <p:extLst>
      <p:ext uri="{BB962C8B-B14F-4D97-AF65-F5344CB8AC3E}">
        <p14:creationId xmlns:p14="http://schemas.microsoft.com/office/powerpoint/2010/main" val="3589387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23</a:t>
            </a:fld>
            <a:endParaRPr lang="en-US" dirty="0"/>
          </a:p>
        </p:txBody>
      </p:sp>
    </p:spTree>
    <p:extLst>
      <p:ext uri="{BB962C8B-B14F-4D97-AF65-F5344CB8AC3E}">
        <p14:creationId xmlns:p14="http://schemas.microsoft.com/office/powerpoint/2010/main" val="424998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24</a:t>
            </a:fld>
            <a:endParaRPr lang="en-US" dirty="0"/>
          </a:p>
        </p:txBody>
      </p:sp>
    </p:spTree>
    <p:extLst>
      <p:ext uri="{BB962C8B-B14F-4D97-AF65-F5344CB8AC3E}">
        <p14:creationId xmlns:p14="http://schemas.microsoft.com/office/powerpoint/2010/main" val="3454353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25</a:t>
            </a:fld>
            <a:endParaRPr lang="en-US" dirty="0"/>
          </a:p>
        </p:txBody>
      </p:sp>
    </p:spTree>
    <p:extLst>
      <p:ext uri="{BB962C8B-B14F-4D97-AF65-F5344CB8AC3E}">
        <p14:creationId xmlns:p14="http://schemas.microsoft.com/office/powerpoint/2010/main" val="2227742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kern="1200" noProof="0" dirty="0">
                <a:effectLst/>
                <a:latin typeface="Arial" panose="020B0604020202020204" pitchFamily="34" charset="0"/>
                <a:cs typeface="Arial" panose="020B0604020202020204" pitchFamily="34" charset="0"/>
              </a:rPr>
              <a:t>ICH is a subset of major bleeding.</a:t>
            </a:r>
            <a:endParaRPr lang="en-GB" sz="1000" b="0" noProof="0" dirty="0">
              <a:latin typeface="Arial" panose="020B0604020202020204" pitchFamily="34" charset="0"/>
              <a:cs typeface="Arial" panose="020B0604020202020204" pitchFamily="34" charset="0"/>
            </a:endParaRPr>
          </a:p>
          <a:p>
            <a:endParaRPr lang="en-GB" sz="1000" b="1" noProof="0" dirty="0">
              <a:latin typeface="Arial" panose="020B0604020202020204" pitchFamily="34" charset="0"/>
              <a:cs typeface="Arial" panose="020B0604020202020204" pitchFamily="34" charset="0"/>
            </a:endParaRPr>
          </a:p>
          <a:p>
            <a:pPr marL="0" indent="0">
              <a:buNone/>
              <a:tabLst>
                <a:tab pos="1162050" algn="l"/>
              </a:tabLst>
            </a:pPr>
            <a:r>
              <a:rPr lang="en-GB" altLang="en-US" sz="1000" b="1" noProof="0" dirty="0">
                <a:latin typeface="Arial" panose="020B0604020202020204" pitchFamily="34" charset="0"/>
                <a:cs typeface="Arial" panose="020B0604020202020204" pitchFamily="34" charset="0"/>
              </a:rPr>
              <a:t>HR (95% CI) for dabigatran 150 mg BID</a:t>
            </a:r>
          </a:p>
          <a:p>
            <a:pPr marL="0" marR="0" lvl="0" indent="0" algn="l" defTabSz="910377" rtl="0" eaLnBrk="1" fontAlgn="base" latinLnBrk="0" hangingPunct="1">
              <a:lnSpc>
                <a:spcPct val="100000"/>
              </a:lnSpc>
              <a:spcBef>
                <a:spcPts val="0"/>
              </a:spcBef>
              <a:spcAft>
                <a:spcPts val="0"/>
              </a:spcAft>
              <a:buClrTx/>
              <a:buSzTx/>
              <a:buFont typeface="Arial" pitchFamily="34" charset="0"/>
              <a:buNone/>
              <a:tabLst>
                <a:tab pos="1162050" algn="l"/>
              </a:tabLst>
              <a:defRPr/>
            </a:pPr>
            <a:r>
              <a:rPr lang="en-GB" sz="1000" b="0" i="0" u="none" strike="noStrike" kern="1200" baseline="0" noProof="0" dirty="0">
                <a:latin typeface="Arial" panose="020B0604020202020204" pitchFamily="34" charset="0"/>
                <a:cs typeface="Arial" panose="020B0604020202020204" pitchFamily="34" charset="0"/>
              </a:rPr>
              <a:t>Stroke/SE		0.65 (0.52–0.81); P&lt;0.001</a:t>
            </a:r>
          </a:p>
          <a:p>
            <a:pPr marL="0" marR="0" lvl="0" indent="0" algn="l" defTabSz="910377" rtl="0" eaLnBrk="1" fontAlgn="base" latinLnBrk="0" hangingPunct="1">
              <a:lnSpc>
                <a:spcPct val="100000"/>
              </a:lnSpc>
              <a:spcBef>
                <a:spcPts val="0"/>
              </a:spcBef>
              <a:spcAft>
                <a:spcPts val="0"/>
              </a:spcAft>
              <a:buClrTx/>
              <a:buSzTx/>
              <a:buFont typeface="Arial" pitchFamily="34" charset="0"/>
              <a:buNone/>
              <a:tabLst>
                <a:tab pos="1162050" algn="l"/>
              </a:tabLst>
              <a:defRPr/>
            </a:pPr>
            <a:r>
              <a:rPr lang="en-GB" sz="1000" b="0" i="0" u="none" strike="noStrike" kern="1200" baseline="0" noProof="0" dirty="0">
                <a:latin typeface="Arial" panose="020B0604020202020204" pitchFamily="34" charset="0"/>
                <a:cs typeface="Arial" panose="020B0604020202020204" pitchFamily="34" charset="0"/>
              </a:rPr>
              <a:t>Ischaemic stroke 		0.76 (0.59–0.98); P=0.0351</a:t>
            </a:r>
            <a:endParaRPr lang="en-GB" altLang="en-US" sz="1000" noProof="0" dirty="0">
              <a:latin typeface="Arial" panose="020B0604020202020204" pitchFamily="34" charset="0"/>
              <a:ea typeface="ＭＳ Ｐゴシック" pitchFamily="34" charset="-128"/>
              <a:cs typeface="Arial" panose="020B0604020202020204" pitchFamily="34" charset="0"/>
            </a:endParaRPr>
          </a:p>
          <a:p>
            <a:pPr marL="0" marR="0" indent="0" algn="l" defTabSz="910377" rtl="0" eaLnBrk="1" fontAlgn="base" latinLnBrk="0" hangingPunct="1">
              <a:buClrTx/>
              <a:buSzTx/>
              <a:buFont typeface="Arial" pitchFamily="34" charset="0"/>
              <a:buNone/>
              <a:tabLst>
                <a:tab pos="1162050" algn="l"/>
              </a:tabLst>
              <a:defRPr/>
            </a:pPr>
            <a:r>
              <a:rPr lang="en-GB" altLang="en-US" sz="1000" noProof="0" dirty="0">
                <a:latin typeface="Arial" panose="020B0604020202020204" pitchFamily="34" charset="0"/>
                <a:cs typeface="Arial" panose="020B0604020202020204" pitchFamily="34" charset="0"/>
              </a:rPr>
              <a:t>Major</a:t>
            </a:r>
            <a:r>
              <a:rPr lang="en-GB" altLang="en-US" sz="1000" baseline="0" noProof="0" dirty="0">
                <a:latin typeface="Arial" panose="020B0604020202020204" pitchFamily="34" charset="0"/>
                <a:cs typeface="Arial" panose="020B0604020202020204" pitchFamily="34" charset="0"/>
              </a:rPr>
              <a:t> bleeding</a:t>
            </a:r>
            <a:r>
              <a:rPr lang="en-GB" altLang="en-US" sz="1000" noProof="0" dirty="0">
                <a:latin typeface="Arial" panose="020B0604020202020204" pitchFamily="34" charset="0"/>
                <a:cs typeface="Arial" panose="020B0604020202020204" pitchFamily="34" charset="0"/>
              </a:rPr>
              <a:t> 		</a:t>
            </a:r>
            <a:r>
              <a:rPr lang="en-GB" sz="1000" noProof="0" dirty="0">
                <a:latin typeface="Arial" panose="020B0604020202020204" pitchFamily="34" charset="0"/>
                <a:ea typeface="ＭＳ Ｐゴシック" pitchFamily="1" charset="-128"/>
                <a:cs typeface="Arial" panose="020B0604020202020204" pitchFamily="34" charset="0"/>
              </a:rPr>
              <a:t>0.94 (0.82–1.08)</a:t>
            </a:r>
            <a:r>
              <a:rPr lang="en-GB" altLang="en-US" sz="1000" noProof="0" dirty="0">
                <a:latin typeface="Arial" panose="020B0604020202020204" pitchFamily="34" charset="0"/>
                <a:ea typeface="ＭＳ Ｐゴシック" pitchFamily="34" charset="-128"/>
                <a:cs typeface="Arial" panose="020B0604020202020204" pitchFamily="34" charset="0"/>
              </a:rPr>
              <a:t>; P=0.41</a:t>
            </a:r>
          </a:p>
          <a:p>
            <a:pPr marL="0" marR="0" indent="0" algn="l" defTabSz="910377" rtl="0" eaLnBrk="1" fontAlgn="base" latinLnBrk="0" hangingPunct="1">
              <a:buClrTx/>
              <a:buSzTx/>
              <a:buFont typeface="Arial" pitchFamily="34" charset="0"/>
              <a:buNone/>
              <a:tabLst>
                <a:tab pos="1162050" algn="l"/>
              </a:tabLst>
              <a:defRPr/>
            </a:pPr>
            <a:r>
              <a:rPr lang="en-GB" altLang="en-US" sz="1000" noProof="0" dirty="0">
                <a:latin typeface="Arial" panose="020B0604020202020204" pitchFamily="34" charset="0"/>
                <a:ea typeface="ＭＳ Ｐゴシック" pitchFamily="34" charset="-128"/>
                <a:cs typeface="Arial" panose="020B0604020202020204" pitchFamily="34" charset="0"/>
              </a:rPr>
              <a:t>GI bleeding		1.48 (1.18–1.85); P=0.001</a:t>
            </a:r>
          </a:p>
          <a:p>
            <a:pPr marL="0" marR="0" indent="0" algn="l" defTabSz="910377" rtl="0" eaLnBrk="1" fontAlgn="base" latinLnBrk="0" hangingPunct="1">
              <a:lnSpc>
                <a:spcPct val="100000"/>
              </a:lnSpc>
              <a:spcBef>
                <a:spcPts val="0"/>
              </a:spcBef>
              <a:spcAft>
                <a:spcPts val="0"/>
              </a:spcAft>
              <a:buClrTx/>
              <a:buSzTx/>
              <a:buFont typeface="Arial" pitchFamily="34" charset="0"/>
              <a:buNone/>
              <a:tabLst>
                <a:tab pos="1162050" algn="l"/>
              </a:tabLst>
              <a:defRPr/>
            </a:pPr>
            <a:r>
              <a:rPr lang="en-GB" altLang="en-US" sz="1000" noProof="0" dirty="0">
                <a:latin typeface="Arial" panose="020B0604020202020204" pitchFamily="34" charset="0"/>
                <a:cs typeface="Arial" panose="020B0604020202020204" pitchFamily="34" charset="0"/>
              </a:rPr>
              <a:t>ICH</a:t>
            </a:r>
            <a:r>
              <a:rPr lang="en-GB" altLang="en-US" sz="1000" baseline="0" noProof="0" dirty="0">
                <a:latin typeface="Arial" panose="020B0604020202020204" pitchFamily="34" charset="0"/>
                <a:cs typeface="Arial" panose="020B0604020202020204" pitchFamily="34" charset="0"/>
              </a:rPr>
              <a:t> 		</a:t>
            </a:r>
            <a:r>
              <a:rPr lang="en-GB" sz="1000" noProof="0" dirty="0">
                <a:latin typeface="Arial" panose="020B0604020202020204" pitchFamily="34" charset="0"/>
                <a:ea typeface="ＭＳ Ｐゴシック" pitchFamily="1" charset="-128"/>
                <a:cs typeface="Arial" panose="020B0604020202020204" pitchFamily="34" charset="0"/>
              </a:rPr>
              <a:t>0.41 (0.28–0.60)</a:t>
            </a:r>
            <a:r>
              <a:rPr lang="en-GB" altLang="en-US" sz="1000" noProof="0" dirty="0">
                <a:latin typeface="Arial" panose="020B0604020202020204" pitchFamily="34" charset="0"/>
                <a:ea typeface="ＭＳ Ｐゴシック" pitchFamily="34" charset="-128"/>
                <a:cs typeface="Arial" panose="020B0604020202020204" pitchFamily="34" charset="0"/>
              </a:rPr>
              <a:t>; P&lt;0.001</a:t>
            </a:r>
          </a:p>
          <a:p>
            <a:pPr marL="0" marR="0" lvl="0" indent="0" algn="l" defTabSz="910377" rtl="0" eaLnBrk="1" fontAlgn="base" latinLnBrk="0" hangingPunct="1">
              <a:lnSpc>
                <a:spcPct val="100000"/>
              </a:lnSpc>
              <a:spcBef>
                <a:spcPts val="0"/>
              </a:spcBef>
              <a:spcAft>
                <a:spcPts val="0"/>
              </a:spcAft>
              <a:buClrTx/>
              <a:buSzTx/>
              <a:buFontTx/>
              <a:buNone/>
              <a:tabLst>
                <a:tab pos="1162050" algn="l"/>
              </a:tabLst>
              <a:defRPr/>
            </a:pPr>
            <a:r>
              <a:rPr lang="en-GB" altLang="en-US" sz="1000" noProof="0" dirty="0">
                <a:latin typeface="Arial" panose="020B0604020202020204" pitchFamily="34" charset="0"/>
                <a:ea typeface="ＭＳ Ｐゴシック" pitchFamily="34" charset="-128"/>
                <a:cs typeface="Arial" panose="020B0604020202020204" pitchFamily="34" charset="0"/>
              </a:rPr>
              <a:t>All-cause mortality 		0.88 (0.77–1.00); P=0.051</a:t>
            </a:r>
          </a:p>
          <a:p>
            <a:pPr marL="0" marR="0" indent="0" algn="l" defTabSz="910377" rtl="0" eaLnBrk="1" fontAlgn="base" latinLnBrk="0" hangingPunct="1">
              <a:buClrTx/>
              <a:buSzTx/>
              <a:buNone/>
              <a:tabLst>
                <a:tab pos="1162050" algn="l"/>
              </a:tabLst>
              <a:defRPr/>
            </a:pPr>
            <a:endParaRPr lang="en-GB" altLang="en-US" sz="1000" noProof="0" dirty="0">
              <a:latin typeface="Arial" panose="020B0604020202020204" pitchFamily="34" charset="0"/>
              <a:ea typeface="ＭＳ Ｐゴシック" pitchFamily="34" charset="-128"/>
              <a:cs typeface="Arial" panose="020B0604020202020204" pitchFamily="34" charset="0"/>
            </a:endParaRPr>
          </a:p>
          <a:p>
            <a:pPr marL="0" marR="0" indent="0" algn="l" defTabSz="910377" rtl="0" eaLnBrk="1" fontAlgn="base" latinLnBrk="0" hangingPunct="1">
              <a:buClrTx/>
              <a:buSzTx/>
              <a:buNone/>
              <a:tabLst>
                <a:tab pos="1162050" algn="l"/>
              </a:tabLst>
              <a:defRPr/>
            </a:pPr>
            <a:r>
              <a:rPr lang="en-GB" altLang="en-US" sz="1000" noProof="0" dirty="0">
                <a:latin typeface="Arial" panose="020B0604020202020204" pitchFamily="34" charset="0"/>
                <a:ea typeface="ＭＳ Ｐゴシック" pitchFamily="34" charset="-128"/>
                <a:cs typeface="Arial" panose="020B0604020202020204" pitchFamily="34" charset="0"/>
              </a:rPr>
              <a:t>Haemorrhagic stroke</a:t>
            </a:r>
            <a:r>
              <a:rPr lang="en-GB" altLang="en-US" sz="1000" baseline="0" noProof="0" dirty="0">
                <a:latin typeface="Arial" panose="020B0604020202020204" pitchFamily="34" charset="0"/>
                <a:ea typeface="ＭＳ Ｐゴシック" pitchFamily="34" charset="-128"/>
                <a:cs typeface="Arial" panose="020B0604020202020204" pitchFamily="34" charset="0"/>
              </a:rPr>
              <a:t> 	0.26 (0.14–0.49); P&lt;0.001</a:t>
            </a:r>
          </a:p>
          <a:p>
            <a:pPr marL="0" marR="0" indent="0" algn="l" defTabSz="910377" rtl="0" eaLnBrk="1" fontAlgn="base" latinLnBrk="0" hangingPunct="1">
              <a:lnSpc>
                <a:spcPct val="100000"/>
              </a:lnSpc>
              <a:spcBef>
                <a:spcPts val="0"/>
              </a:spcBef>
              <a:spcAft>
                <a:spcPts val="0"/>
              </a:spcAft>
              <a:buClrTx/>
              <a:buSzTx/>
              <a:buFont typeface="Arial" pitchFamily="34" charset="0"/>
              <a:buNone/>
              <a:tabLst>
                <a:tab pos="1162050" algn="l"/>
              </a:tabLst>
              <a:defRPr/>
            </a:pPr>
            <a:r>
              <a:rPr lang="en-GB" altLang="en-US" sz="1000" noProof="0" dirty="0">
                <a:latin typeface="Arial" panose="020B0604020202020204" pitchFamily="34" charset="0"/>
                <a:ea typeface="ＭＳ Ｐゴシック" pitchFamily="34" charset="-128"/>
                <a:cs typeface="Arial" panose="020B0604020202020204" pitchFamily="34" charset="0"/>
              </a:rPr>
              <a:t>CV mortality	 	0.85 (0.72–0.99); P=0.04</a:t>
            </a:r>
            <a:endParaRPr lang="en-GB" altLang="en-US" sz="1000" baseline="0" noProof="0" dirty="0">
              <a:latin typeface="Arial" panose="020B0604020202020204" pitchFamily="34" charset="0"/>
              <a:ea typeface="ＭＳ Ｐゴシック" pitchFamily="34" charset="-128"/>
              <a:cs typeface="Arial" panose="020B0604020202020204" pitchFamily="34" charset="0"/>
            </a:endParaRPr>
          </a:p>
          <a:p>
            <a:pPr marL="0" marR="0" indent="0" algn="l" defTabSz="910377" rtl="0" eaLnBrk="1" fontAlgn="base" latinLnBrk="0" hangingPunct="1">
              <a:buClrTx/>
              <a:buSzTx/>
              <a:buNone/>
              <a:tabLst>
                <a:tab pos="1162050" algn="l"/>
              </a:tabLst>
              <a:defRPr/>
            </a:pPr>
            <a:r>
              <a:rPr lang="en-GB" altLang="en-US" sz="1000" baseline="0" noProof="0" dirty="0">
                <a:latin typeface="Arial" panose="020B0604020202020204" pitchFamily="34" charset="0"/>
                <a:ea typeface="ＭＳ Ｐゴシック" pitchFamily="34" charset="-128"/>
                <a:cs typeface="Arial" panose="020B0604020202020204" pitchFamily="34" charset="0"/>
              </a:rPr>
              <a:t>Hospitalization 		0.97 (0.92–1.03); P=0.34</a:t>
            </a:r>
          </a:p>
          <a:p>
            <a:pPr marL="0" marR="0" indent="0" algn="l" defTabSz="910377" rtl="0" eaLnBrk="1" fontAlgn="base" latinLnBrk="0" hangingPunct="1">
              <a:buClrTx/>
              <a:buSzTx/>
              <a:buNone/>
              <a:tabLst>
                <a:tab pos="1162050" algn="l"/>
              </a:tabLst>
              <a:defRPr/>
            </a:pPr>
            <a:endParaRPr lang="en-GB" altLang="en-US" sz="1000" noProof="0" dirty="0">
              <a:latin typeface="Arial" panose="020B0604020202020204" pitchFamily="34" charset="0"/>
              <a:ea typeface="ＭＳ Ｐゴシック" pitchFamily="34" charset="-128"/>
              <a:cs typeface="Arial" panose="020B0604020202020204" pitchFamily="34" charset="0"/>
            </a:endParaRPr>
          </a:p>
          <a:p>
            <a:pPr marL="0" indent="0" defTabSz="910377" fontAlgn="base">
              <a:buNone/>
              <a:tabLst>
                <a:tab pos="1162050" algn="l"/>
              </a:tabLst>
              <a:defRPr/>
            </a:pPr>
            <a:r>
              <a:rPr lang="en-GB" altLang="en-US" sz="1000" b="1" noProof="0" dirty="0">
                <a:latin typeface="Arial" panose="020B0604020202020204" pitchFamily="34" charset="0"/>
                <a:cs typeface="Arial" panose="020B0604020202020204" pitchFamily="34" charset="0"/>
              </a:rPr>
              <a:t>HR (95% CI) for dabigatran 110 mg BID</a:t>
            </a:r>
          </a:p>
          <a:p>
            <a:pPr marL="0" marR="0" lvl="0" indent="0" algn="l" defTabSz="910377" rtl="0" eaLnBrk="0" fontAlgn="base" latinLnBrk="0" hangingPunct="0">
              <a:lnSpc>
                <a:spcPct val="100000"/>
              </a:lnSpc>
              <a:spcBef>
                <a:spcPts val="0"/>
              </a:spcBef>
              <a:spcAft>
                <a:spcPts val="0"/>
              </a:spcAft>
              <a:buClrTx/>
              <a:buSzTx/>
              <a:buFont typeface="Arial" pitchFamily="34" charset="0"/>
              <a:buNone/>
              <a:tabLst>
                <a:tab pos="1162050" algn="l"/>
              </a:tabLst>
              <a:defRPr/>
            </a:pPr>
            <a:r>
              <a:rPr lang="en-GB" sz="1000" b="0" i="0" u="none" strike="noStrike" kern="1200" baseline="0" noProof="0" dirty="0">
                <a:latin typeface="Arial" panose="020B0604020202020204" pitchFamily="34" charset="0"/>
                <a:cs typeface="Arial" panose="020B0604020202020204" pitchFamily="34" charset="0"/>
              </a:rPr>
              <a:t>Stroke/SE		0.89 (0.73–1.09); P=0.27</a:t>
            </a:r>
          </a:p>
          <a:p>
            <a:pPr marL="0" marR="0" lvl="0" indent="0" algn="l" defTabSz="910377" rtl="0" eaLnBrk="0" fontAlgn="base" latinLnBrk="0" hangingPunct="0">
              <a:lnSpc>
                <a:spcPct val="100000"/>
              </a:lnSpc>
              <a:spcBef>
                <a:spcPts val="0"/>
              </a:spcBef>
              <a:spcAft>
                <a:spcPts val="0"/>
              </a:spcAft>
              <a:buClrTx/>
              <a:buSzTx/>
              <a:buFont typeface="Arial" pitchFamily="34" charset="0"/>
              <a:buNone/>
              <a:tabLst>
                <a:tab pos="1162050" algn="l"/>
              </a:tabLst>
              <a:defRPr/>
            </a:pPr>
            <a:r>
              <a:rPr lang="en-GB" sz="1000" b="0" i="0" u="none" strike="noStrike" kern="1200" baseline="0" noProof="0" dirty="0">
                <a:latin typeface="Arial" panose="020B0604020202020204" pitchFamily="34" charset="0"/>
                <a:cs typeface="Arial" panose="020B0604020202020204" pitchFamily="34" charset="0"/>
              </a:rPr>
              <a:t>Ischaemic stroke 		1.13 (0.89–1.42); P=0.3138</a:t>
            </a:r>
          </a:p>
          <a:p>
            <a:pPr marL="0" marR="0" indent="0" algn="l" defTabSz="910377" rtl="0" eaLnBrk="0" fontAlgn="base" latinLnBrk="0" hangingPunct="0">
              <a:buClrTx/>
              <a:buSzTx/>
              <a:buFont typeface="Arial" pitchFamily="34" charset="0"/>
              <a:buNone/>
              <a:tabLst>
                <a:tab pos="1162050" algn="l"/>
              </a:tabLst>
              <a:defRPr/>
            </a:pPr>
            <a:r>
              <a:rPr lang="en-GB" altLang="en-US" sz="1000" noProof="0" dirty="0">
                <a:latin typeface="Arial" panose="020B0604020202020204" pitchFamily="34" charset="0"/>
                <a:cs typeface="Arial" panose="020B0604020202020204" pitchFamily="34" charset="0"/>
              </a:rPr>
              <a:t>Major</a:t>
            </a:r>
            <a:r>
              <a:rPr lang="en-GB" altLang="en-US" sz="1000" baseline="0" noProof="0" dirty="0">
                <a:latin typeface="Arial" panose="020B0604020202020204" pitchFamily="34" charset="0"/>
                <a:cs typeface="Arial" panose="020B0604020202020204" pitchFamily="34" charset="0"/>
              </a:rPr>
              <a:t> bleeding</a:t>
            </a:r>
            <a:r>
              <a:rPr lang="en-GB" altLang="en-US" sz="1000" noProof="0" dirty="0">
                <a:latin typeface="Arial" panose="020B0604020202020204" pitchFamily="34" charset="0"/>
                <a:cs typeface="Arial" panose="020B0604020202020204" pitchFamily="34" charset="0"/>
              </a:rPr>
              <a:t> 		</a:t>
            </a:r>
            <a:r>
              <a:rPr lang="en-GB" sz="1000" noProof="0" dirty="0">
                <a:latin typeface="Arial" panose="020B0604020202020204" pitchFamily="34" charset="0"/>
                <a:ea typeface="ＭＳ Ｐゴシック" pitchFamily="1" charset="-128"/>
                <a:cs typeface="Arial" panose="020B0604020202020204" pitchFamily="34" charset="0"/>
              </a:rPr>
              <a:t>0.80 (0.70–0.93)</a:t>
            </a:r>
            <a:r>
              <a:rPr lang="en-GB" altLang="en-US" sz="1000" noProof="0" dirty="0">
                <a:latin typeface="Arial" panose="020B0604020202020204" pitchFamily="34" charset="0"/>
                <a:ea typeface="ＭＳ Ｐゴシック" pitchFamily="34" charset="-128"/>
                <a:cs typeface="Arial" panose="020B0604020202020204" pitchFamily="34" charset="0"/>
              </a:rPr>
              <a:t>; P=0.003</a:t>
            </a:r>
          </a:p>
          <a:p>
            <a:pPr marL="0" marR="0" lvl="0" indent="0" algn="l" defTabSz="910377" rtl="0" eaLnBrk="0" fontAlgn="base" latinLnBrk="0" hangingPunct="0">
              <a:lnSpc>
                <a:spcPct val="100000"/>
              </a:lnSpc>
              <a:spcBef>
                <a:spcPts val="0"/>
              </a:spcBef>
              <a:spcAft>
                <a:spcPts val="0"/>
              </a:spcAft>
              <a:buClrTx/>
              <a:buSzTx/>
              <a:buFont typeface="Arial" pitchFamily="34" charset="0"/>
              <a:buNone/>
              <a:tabLst>
                <a:tab pos="1162050" algn="l"/>
              </a:tabLst>
              <a:defRPr/>
            </a:pPr>
            <a:r>
              <a:rPr lang="en-GB" altLang="en-US" sz="1000" noProof="0" dirty="0">
                <a:latin typeface="Arial" panose="020B0604020202020204" pitchFamily="34" charset="0"/>
                <a:ea typeface="ＭＳ Ｐゴシック" pitchFamily="34" charset="-128"/>
                <a:cs typeface="Arial" panose="020B0604020202020204" pitchFamily="34" charset="0"/>
              </a:rPr>
              <a:t>GI bleeding		1.08 (0.85–1.38); P=0.52</a:t>
            </a:r>
          </a:p>
          <a:p>
            <a:pPr marL="0" marR="0" indent="0" algn="l" defTabSz="910377" rtl="0" eaLnBrk="0" fontAlgn="base" latinLnBrk="0" hangingPunct="0">
              <a:buClrTx/>
              <a:buSzTx/>
              <a:buFont typeface="Arial" pitchFamily="34" charset="0"/>
              <a:buNone/>
              <a:tabLst>
                <a:tab pos="1162050" algn="l"/>
              </a:tabLst>
              <a:defRPr/>
            </a:pPr>
            <a:r>
              <a:rPr lang="en-GB" altLang="en-US" sz="1000" noProof="0" dirty="0">
                <a:latin typeface="Arial" panose="020B0604020202020204" pitchFamily="34" charset="0"/>
                <a:cs typeface="Arial" panose="020B0604020202020204" pitchFamily="34" charset="0"/>
              </a:rPr>
              <a:t>ICH</a:t>
            </a:r>
            <a:r>
              <a:rPr lang="en-GB" altLang="en-US" sz="1000" baseline="0" noProof="0" dirty="0">
                <a:latin typeface="Arial" panose="020B0604020202020204" pitchFamily="34" charset="0"/>
                <a:cs typeface="Arial" panose="020B0604020202020204" pitchFamily="34" charset="0"/>
              </a:rPr>
              <a:t> 		</a:t>
            </a:r>
            <a:r>
              <a:rPr lang="en-GB" sz="1000" noProof="0" dirty="0">
                <a:latin typeface="Arial" panose="020B0604020202020204" pitchFamily="34" charset="0"/>
                <a:ea typeface="ＭＳ Ｐゴシック" pitchFamily="1" charset="-128"/>
                <a:cs typeface="Arial" panose="020B0604020202020204" pitchFamily="34" charset="0"/>
              </a:rPr>
              <a:t>0.30 (0.19–0.45)</a:t>
            </a:r>
            <a:r>
              <a:rPr lang="en-GB" altLang="en-US" sz="1000" noProof="0" dirty="0">
                <a:latin typeface="Arial" panose="020B0604020202020204" pitchFamily="34" charset="0"/>
                <a:ea typeface="ＭＳ Ｐゴシック" pitchFamily="34" charset="-128"/>
                <a:cs typeface="Arial" panose="020B0604020202020204" pitchFamily="34" charset="0"/>
              </a:rPr>
              <a:t>; P&lt;0.001</a:t>
            </a:r>
            <a:endParaRPr lang="en-GB" sz="1000" b="0" i="0" u="none" strike="noStrike" kern="1200" baseline="0" noProof="0" dirty="0">
              <a:latin typeface="Arial" panose="020B0604020202020204" pitchFamily="34" charset="0"/>
              <a:cs typeface="Arial" panose="020B0604020202020204" pitchFamily="34" charset="0"/>
            </a:endParaRPr>
          </a:p>
          <a:p>
            <a:pPr marL="0" marR="0" lvl="0" indent="0" algn="l" defTabSz="910377" rtl="0" eaLnBrk="0" fontAlgn="base" latinLnBrk="0" hangingPunct="0">
              <a:lnSpc>
                <a:spcPct val="100000"/>
              </a:lnSpc>
              <a:spcBef>
                <a:spcPts val="0"/>
              </a:spcBef>
              <a:spcAft>
                <a:spcPts val="0"/>
              </a:spcAft>
              <a:buClrTx/>
              <a:buSzTx/>
              <a:buFont typeface="Arial" pitchFamily="34" charset="0"/>
              <a:buNone/>
              <a:tabLst>
                <a:tab pos="1257300" algn="l"/>
              </a:tabLst>
              <a:defRPr/>
            </a:pPr>
            <a:r>
              <a:rPr lang="en-GB" altLang="en-US" sz="1000" noProof="0" dirty="0">
                <a:latin typeface="Arial" panose="020B0604020202020204" pitchFamily="34" charset="0"/>
                <a:ea typeface="ＭＳ Ｐゴシック" pitchFamily="34" charset="-128"/>
                <a:cs typeface="Arial" panose="020B0604020202020204" pitchFamily="34" charset="0"/>
              </a:rPr>
              <a:t>All-cause mortality	 	0.91 (0.80–1.03); P=0.13</a:t>
            </a:r>
          </a:p>
          <a:p>
            <a:pPr marL="0" marR="0" indent="0" algn="l" defTabSz="910377" rtl="0" eaLnBrk="0" fontAlgn="base" latinLnBrk="0" hangingPunct="0">
              <a:lnSpc>
                <a:spcPct val="100000"/>
              </a:lnSpc>
              <a:spcBef>
                <a:spcPts val="0"/>
              </a:spcBef>
              <a:spcAft>
                <a:spcPts val="0"/>
              </a:spcAft>
              <a:buClrTx/>
              <a:buSzTx/>
              <a:buFont typeface="Arial" pitchFamily="34" charset="0"/>
              <a:buNone/>
              <a:tabLst>
                <a:tab pos="1257300" algn="l"/>
              </a:tabLst>
              <a:defRPr/>
            </a:pPr>
            <a:endParaRPr lang="en-GB" altLang="en-US" sz="1000" noProof="0" dirty="0">
              <a:latin typeface="Arial" panose="020B0604020202020204" pitchFamily="34" charset="0"/>
              <a:ea typeface="ＭＳ Ｐゴシック" pitchFamily="34" charset="-128"/>
              <a:cs typeface="Arial" panose="020B0604020202020204" pitchFamily="34" charset="0"/>
            </a:endParaRPr>
          </a:p>
          <a:p>
            <a:pPr marL="0" marR="0" indent="0" algn="l" defTabSz="910377" rtl="0" eaLnBrk="0" fontAlgn="base" latinLnBrk="0" hangingPunct="0">
              <a:lnSpc>
                <a:spcPct val="100000"/>
              </a:lnSpc>
              <a:spcBef>
                <a:spcPts val="0"/>
              </a:spcBef>
              <a:spcAft>
                <a:spcPts val="0"/>
              </a:spcAft>
              <a:buClrTx/>
              <a:buSzTx/>
              <a:buFont typeface="Arial" pitchFamily="34" charset="0"/>
              <a:buNone/>
              <a:tabLst>
                <a:tab pos="1257300" algn="l"/>
              </a:tabLst>
              <a:defRPr/>
            </a:pPr>
            <a:r>
              <a:rPr lang="en-GB" altLang="en-US" sz="1000" noProof="0" dirty="0">
                <a:latin typeface="Arial" panose="020B0604020202020204" pitchFamily="34" charset="0"/>
                <a:ea typeface="ＭＳ Ｐゴシック" pitchFamily="34" charset="-128"/>
                <a:cs typeface="Arial" panose="020B0604020202020204" pitchFamily="34" charset="0"/>
              </a:rPr>
              <a:t>Haemorrhagic stroke		</a:t>
            </a:r>
            <a:r>
              <a:rPr lang="en-GB" sz="1000" noProof="0" dirty="0">
                <a:latin typeface="Arial" pitchFamily="34" charset="0"/>
                <a:cs typeface="Arial" pitchFamily="34" charset="0"/>
              </a:rPr>
              <a:t>0.31 </a:t>
            </a:r>
            <a:r>
              <a:rPr lang="en-GB" sz="1000" b="0" noProof="0" dirty="0">
                <a:latin typeface="Arial" panose="020B0604020202020204" pitchFamily="34" charset="0"/>
                <a:cs typeface="Arial" panose="020B0604020202020204" pitchFamily="34" charset="0"/>
              </a:rPr>
              <a:t>(0.17–0.56); P&lt;0.001</a:t>
            </a:r>
            <a:endParaRPr lang="en-GB" sz="1000" b="0" i="0" u="none" strike="noStrike" kern="1200" baseline="0" noProof="0" dirty="0">
              <a:latin typeface="Arial" panose="020B0604020202020204" pitchFamily="34" charset="0"/>
              <a:cs typeface="Arial" panose="020B0604020202020204" pitchFamily="34" charset="0"/>
            </a:endParaRPr>
          </a:p>
          <a:p>
            <a:pPr marL="0" marR="0" lvl="0" indent="0" algn="l" defTabSz="910377" rtl="0" eaLnBrk="1" fontAlgn="base" latinLnBrk="0" hangingPunct="1">
              <a:lnSpc>
                <a:spcPct val="100000"/>
              </a:lnSpc>
              <a:spcBef>
                <a:spcPts val="0"/>
              </a:spcBef>
              <a:spcAft>
                <a:spcPts val="0"/>
              </a:spcAft>
              <a:buClrTx/>
              <a:buSzTx/>
              <a:buFontTx/>
              <a:buNone/>
              <a:tabLst>
                <a:tab pos="1162050" algn="l"/>
              </a:tabLst>
              <a:defRPr/>
            </a:pPr>
            <a:r>
              <a:rPr lang="en-GB" altLang="en-US" sz="1000" noProof="0" dirty="0">
                <a:latin typeface="Arial" panose="020B0604020202020204" pitchFamily="34" charset="0"/>
                <a:ea typeface="ＭＳ Ｐゴシック" pitchFamily="34" charset="-128"/>
                <a:cs typeface="Arial" panose="020B0604020202020204" pitchFamily="34" charset="0"/>
              </a:rPr>
              <a:t>CV mortality 		0.90 (0.77–1.06); P=0.21</a:t>
            </a:r>
            <a:endParaRPr lang="en-GB" sz="1000" b="0" i="0" u="none" strike="noStrike" kern="1200" baseline="0" noProof="0" dirty="0">
              <a:latin typeface="Arial" panose="020B0604020202020204" pitchFamily="34" charset="0"/>
              <a:cs typeface="Arial" panose="020B0604020202020204" pitchFamily="34" charset="0"/>
            </a:endParaRPr>
          </a:p>
          <a:p>
            <a:pPr marL="0" marR="0" indent="0" algn="l" defTabSz="910377" rtl="0" eaLnBrk="1" fontAlgn="base" latinLnBrk="0" hangingPunct="1">
              <a:buClrTx/>
              <a:buSzTx/>
              <a:buNone/>
              <a:tabLst>
                <a:tab pos="1162050" algn="l"/>
              </a:tabLst>
              <a:defRPr/>
            </a:pPr>
            <a:r>
              <a:rPr lang="en-GB" altLang="en-US" sz="1000" b="0" noProof="0" dirty="0">
                <a:latin typeface="Arial" panose="020B0604020202020204" pitchFamily="34" charset="0"/>
                <a:ea typeface="ＭＳ Ｐゴシック" pitchFamily="34" charset="-128"/>
                <a:cs typeface="Arial" panose="020B0604020202020204" pitchFamily="34" charset="0"/>
              </a:rPr>
              <a:t>Hospitalization 		0.92 (0.87–0.97); P=0.003</a:t>
            </a:r>
            <a:endParaRPr lang="en-GB" altLang="en-US" sz="1000" noProof="0" dirty="0">
              <a:latin typeface="Arial" panose="020B0604020202020204" pitchFamily="34" charset="0"/>
              <a:ea typeface="ＭＳ Ｐゴシック" pitchFamily="34" charset="-128"/>
              <a:cs typeface="Arial" panose="020B0604020202020204" pitchFamily="34" charset="0"/>
            </a:endParaRPr>
          </a:p>
          <a:p>
            <a:pPr marL="0" indent="0" defTabSz="910377" fontAlgn="base">
              <a:lnSpc>
                <a:spcPct val="85000"/>
              </a:lnSpc>
              <a:spcBef>
                <a:spcPts val="199"/>
              </a:spcBef>
              <a:spcAft>
                <a:spcPts val="199"/>
              </a:spcAft>
              <a:buNone/>
              <a:tabLst>
                <a:tab pos="1162050" algn="l"/>
              </a:tabLst>
              <a:defRPr/>
            </a:pPr>
            <a:endParaRPr lang="en-GB" sz="1000" b="1" noProof="0" dirty="0">
              <a:latin typeface="Arial" panose="020B0604020202020204" pitchFamily="34" charset="0"/>
              <a:cs typeface="Arial" panose="020B0604020202020204" pitchFamily="34" charset="0"/>
            </a:endParaRPr>
          </a:p>
          <a:p>
            <a:pPr marL="0" indent="0">
              <a:buNone/>
            </a:pPr>
            <a:r>
              <a:rPr lang="en-GB" sz="1000" b="1" noProof="0" dirty="0">
                <a:latin typeface="Arial" panose="020B0604020202020204" pitchFamily="34" charset="0"/>
                <a:cs typeface="Arial" panose="020B0604020202020204" pitchFamily="34" charset="0"/>
              </a:rPr>
              <a:t>References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kern="1200" noProof="0" dirty="0">
                <a:effectLst/>
                <a:latin typeface="Arial" panose="020B0604020202020204" pitchFamily="34" charset="0"/>
                <a:cs typeface="Arial" panose="020B0604020202020204" pitchFamily="34" charset="0"/>
              </a:rPr>
              <a:t>Connolly </a:t>
            </a:r>
            <a:r>
              <a:rPr lang="en-GB" sz="1000" i="0" kern="1200" noProof="0" dirty="0">
                <a:effectLst/>
                <a:latin typeface="Arial" panose="020B0604020202020204" pitchFamily="34" charset="0"/>
                <a:cs typeface="Arial" panose="020B0604020202020204" pitchFamily="34" charset="0"/>
              </a:rPr>
              <a:t>et al.</a:t>
            </a:r>
            <a:r>
              <a:rPr lang="en-GB" sz="1000" kern="1200" noProof="0" dirty="0">
                <a:effectLst/>
                <a:latin typeface="Arial" panose="020B0604020202020204" pitchFamily="34" charset="0"/>
                <a:cs typeface="Arial" panose="020B0604020202020204" pitchFamily="34" charset="0"/>
              </a:rPr>
              <a:t> </a:t>
            </a:r>
            <a:r>
              <a:rPr lang="en-GB" sz="1000" i="0" kern="1200" noProof="0" dirty="0">
                <a:effectLst/>
                <a:latin typeface="Arial" panose="020B0604020202020204" pitchFamily="34" charset="0"/>
                <a:cs typeface="Arial" panose="020B0604020202020204" pitchFamily="34" charset="0"/>
              </a:rPr>
              <a:t>NEJM </a:t>
            </a:r>
            <a:r>
              <a:rPr lang="en-GB" sz="1000" kern="1200" noProof="0" dirty="0">
                <a:effectLst/>
                <a:latin typeface="Arial" panose="020B0604020202020204" pitchFamily="34" charset="0"/>
                <a:cs typeface="Arial" panose="020B0604020202020204" pitchFamily="34" charset="0"/>
              </a:rPr>
              <a:t>2010;363:1875</a:t>
            </a:r>
            <a:endParaRPr lang="en-GB" sz="1000" noProof="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kern="1200" noProof="0" dirty="0">
                <a:effectLst/>
                <a:latin typeface="Arial" panose="020B0604020202020204" pitchFamily="34" charset="0"/>
                <a:cs typeface="Arial" panose="020B0604020202020204" pitchFamily="34" charset="0"/>
              </a:rPr>
              <a:t>Connolly</a:t>
            </a:r>
            <a:r>
              <a:rPr lang="en-GB" sz="1000" kern="1200" baseline="0" noProof="0" dirty="0">
                <a:effectLst/>
                <a:latin typeface="Arial" panose="020B0604020202020204" pitchFamily="34" charset="0"/>
                <a:cs typeface="Arial" panose="020B0604020202020204" pitchFamily="34" charset="0"/>
              </a:rPr>
              <a:t> et al</a:t>
            </a:r>
            <a:r>
              <a:rPr lang="en-GB" sz="1000" kern="1200" noProof="0" dirty="0">
                <a:effectLst/>
                <a:latin typeface="Arial" panose="020B0604020202020204" pitchFamily="34" charset="0"/>
                <a:cs typeface="Arial" panose="020B0604020202020204" pitchFamily="34" charset="0"/>
              </a:rPr>
              <a:t>.</a:t>
            </a:r>
            <a:r>
              <a:rPr lang="en-GB" sz="1000" i="0" kern="1200" noProof="0" dirty="0">
                <a:effectLst/>
                <a:latin typeface="Arial" panose="020B0604020202020204" pitchFamily="34" charset="0"/>
                <a:cs typeface="Arial" panose="020B0604020202020204" pitchFamily="34" charset="0"/>
              </a:rPr>
              <a:t> NEJM </a:t>
            </a:r>
            <a:r>
              <a:rPr lang="en-GB" sz="1000" kern="1200" noProof="0" dirty="0">
                <a:effectLst/>
                <a:latin typeface="Arial" panose="020B0604020202020204" pitchFamily="34" charset="0"/>
                <a:cs typeface="Arial" panose="020B0604020202020204" pitchFamily="34" charset="0"/>
              </a:rPr>
              <a:t>2014;371:1464</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noProof="0" dirty="0"/>
              <a:t>Pradaxa SPC, 2021</a:t>
            </a:r>
            <a:endParaRPr lang="en-GB" sz="1000" noProof="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B8B981E-1FF5-8347-B91A-08243D0B7EB2}" type="slidenum">
              <a:rPr lang="en-US" smtClean="0"/>
              <a:pPr/>
              <a:t>26</a:t>
            </a:fld>
            <a:endParaRPr lang="en-US" dirty="0"/>
          </a:p>
        </p:txBody>
      </p:sp>
    </p:spTree>
    <p:extLst>
      <p:ext uri="{BB962C8B-B14F-4D97-AF65-F5344CB8AC3E}">
        <p14:creationId xmlns:p14="http://schemas.microsoft.com/office/powerpoint/2010/main" val="1356945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B981E-1FF5-8347-B91A-08243D0B7EB2}" type="slidenum">
              <a:rPr lang="en-US" smtClean="0"/>
              <a:pPr/>
              <a:t>27</a:t>
            </a:fld>
            <a:endParaRPr lang="en-US" dirty="0"/>
          </a:p>
        </p:txBody>
      </p:sp>
    </p:spTree>
    <p:extLst>
      <p:ext uri="{BB962C8B-B14F-4D97-AF65-F5344CB8AC3E}">
        <p14:creationId xmlns:p14="http://schemas.microsoft.com/office/powerpoint/2010/main" val="2899065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6B8B981E-1FF5-8347-B91A-08243D0B7EB2}" type="slidenum">
              <a:rPr lang="en-US" smtClean="0"/>
              <a:pPr/>
              <a:t>28</a:t>
            </a:fld>
            <a:endParaRPr lang="en-US" dirty="0"/>
          </a:p>
        </p:txBody>
      </p:sp>
    </p:spTree>
    <p:extLst>
      <p:ext uri="{BB962C8B-B14F-4D97-AF65-F5344CB8AC3E}">
        <p14:creationId xmlns:p14="http://schemas.microsoft.com/office/powerpoint/2010/main" val="625139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67995000-CE6F-42CD-B467-E8FB0DB8ECB6}" type="slidenum">
              <a:rPr lang="en-GB" noProof="0" smtClean="0"/>
              <a:pPr lvl="0"/>
              <a:t>29</a:t>
            </a:fld>
            <a:endParaRPr lang="en-GB" noProof="0" dirty="0"/>
          </a:p>
        </p:txBody>
      </p:sp>
      <p:sp>
        <p:nvSpPr>
          <p:cNvPr id="7" name="Slide Image Placeholder 6">
            <a:extLst>
              <a:ext uri="{FF2B5EF4-FFF2-40B4-BE49-F238E27FC236}">
                <a16:creationId xmlns:a16="http://schemas.microsoft.com/office/drawing/2014/main" id="{E0EA12C6-E157-4EF4-8A10-095F07AD52B9}"/>
              </a:ext>
            </a:extLst>
          </p:cNvPr>
          <p:cNvSpPr>
            <a:spLocks noGrp="1" noRot="1" noChangeAspect="1"/>
          </p:cNvSpPr>
          <p:nvPr>
            <p:ph type="sldImg"/>
          </p:nvPr>
        </p:nvSpPr>
        <p:spPr/>
      </p:sp>
    </p:spTree>
    <p:extLst>
      <p:ext uri="{BB962C8B-B14F-4D97-AF65-F5344CB8AC3E}">
        <p14:creationId xmlns:p14="http://schemas.microsoft.com/office/powerpoint/2010/main" val="109434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3</a:t>
            </a:fld>
            <a:endParaRPr lang="en-US" dirty="0"/>
          </a:p>
        </p:txBody>
      </p:sp>
    </p:spTree>
    <p:extLst>
      <p:ext uri="{BB962C8B-B14F-4D97-AF65-F5344CB8AC3E}">
        <p14:creationId xmlns:p14="http://schemas.microsoft.com/office/powerpoint/2010/main" val="386809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30</a:t>
            </a:fld>
            <a:endParaRPr lang="en-US" dirty="0"/>
          </a:p>
        </p:txBody>
      </p:sp>
    </p:spTree>
    <p:extLst>
      <p:ext uri="{BB962C8B-B14F-4D97-AF65-F5344CB8AC3E}">
        <p14:creationId xmlns:p14="http://schemas.microsoft.com/office/powerpoint/2010/main" val="4213251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B8B981E-1FF5-8347-B91A-08243D0B7EB2}" type="slidenum">
              <a:rPr lang="en-US" smtClean="0"/>
              <a:pPr/>
              <a:t>31</a:t>
            </a:fld>
            <a:endParaRPr lang="en-US" dirty="0"/>
          </a:p>
        </p:txBody>
      </p:sp>
    </p:spTree>
    <p:extLst>
      <p:ext uri="{BB962C8B-B14F-4D97-AF65-F5344CB8AC3E}">
        <p14:creationId xmlns:p14="http://schemas.microsoft.com/office/powerpoint/2010/main" val="4024547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kern="0" baseline="0" dirty="0">
              <a:latin typeface="Arial" panose="020B0604020202020204"/>
            </a:endParaRPr>
          </a:p>
        </p:txBody>
      </p:sp>
      <p:sp>
        <p:nvSpPr>
          <p:cNvPr id="4" name="Slide Number Placeholder 3"/>
          <p:cNvSpPr>
            <a:spLocks noGrp="1"/>
          </p:cNvSpPr>
          <p:nvPr>
            <p:ph type="sldNum" sz="quarter" idx="10"/>
          </p:nvPr>
        </p:nvSpPr>
        <p:spPr/>
        <p:txBody>
          <a:bodyPr/>
          <a:lstStyle/>
          <a:p>
            <a:fld id="{6B8B981E-1FF5-8347-B91A-08243D0B7EB2}" type="slidenum">
              <a:rPr lang="en-US" smtClean="0"/>
              <a:pPr/>
              <a:t>32</a:t>
            </a:fld>
            <a:endParaRPr lang="en-US" dirty="0"/>
          </a:p>
        </p:txBody>
      </p:sp>
    </p:spTree>
    <p:extLst>
      <p:ext uri="{BB962C8B-B14F-4D97-AF65-F5344CB8AC3E}">
        <p14:creationId xmlns:p14="http://schemas.microsoft.com/office/powerpoint/2010/main" val="3592922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0F5C6415-1257-C940-8E42-D9A7FF4103C5}" type="slidenum">
              <a:rPr lang="en-US" noProof="0" smtClean="0"/>
              <a:pPr lvl="0"/>
              <a:t>33</a:t>
            </a:fld>
            <a:endParaRPr lang="en-US" noProof="0" dirty="0"/>
          </a:p>
        </p:txBody>
      </p:sp>
      <p:sp>
        <p:nvSpPr>
          <p:cNvPr id="6" name="Slide Image Placeholder 5">
            <a:extLst>
              <a:ext uri="{FF2B5EF4-FFF2-40B4-BE49-F238E27FC236}">
                <a16:creationId xmlns:a16="http://schemas.microsoft.com/office/drawing/2014/main" id="{103E86AF-1C40-416B-970D-53046BBEFEF0}"/>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7E8D1A8-1BCC-4726-B3F8-DC272D0BFE1A}"/>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6765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8B981E-1FF5-8347-B91A-08243D0B7EB2}" type="slidenum">
              <a:rPr lang="en-US" smtClean="0"/>
              <a:pPr/>
              <a:t>34</a:t>
            </a:fld>
            <a:endParaRPr lang="en-US" dirty="0"/>
          </a:p>
        </p:txBody>
      </p:sp>
    </p:spTree>
    <p:extLst>
      <p:ext uri="{BB962C8B-B14F-4D97-AF65-F5344CB8AC3E}">
        <p14:creationId xmlns:p14="http://schemas.microsoft.com/office/powerpoint/2010/main" val="812034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8B981E-1FF5-8347-B91A-08243D0B7EB2}" type="slidenum">
              <a:rPr lang="en-US" smtClean="0"/>
              <a:pPr/>
              <a:t>35</a:t>
            </a:fld>
            <a:endParaRPr lang="en-US" dirty="0"/>
          </a:p>
        </p:txBody>
      </p:sp>
      <p:sp>
        <p:nvSpPr>
          <p:cNvPr id="6" name="Slide Image Placeholder 5">
            <a:extLst>
              <a:ext uri="{FF2B5EF4-FFF2-40B4-BE49-F238E27FC236}">
                <a16:creationId xmlns:a16="http://schemas.microsoft.com/office/drawing/2014/main" id="{60A300F3-B1A2-4DEF-A60A-23904111BEDC}"/>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CA1F43B1-C5E7-47DC-BF27-86B56BB10AFA}"/>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9084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cs typeface="Tahoma" panose="020B0604030504040204" pitchFamily="34" charset="0"/>
              </a:rPr>
              <a:t>Anticoagulation in patients with AF is usually lifelong and individuals may require multiple procedures.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cs typeface="Tahoma" panose="020B0604030504040204" pitchFamily="34" charset="0"/>
              </a:rPr>
              <a:t>A specific reversal agent can remove the anticoagulant effect, but other measures (e.g. surgery, fluid replacement) would still be required to correct the underlying cause of the bleed (e.g. vessel rupture) and its consequences (e.g. shock).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cs typeface="Tahoma" panose="020B0604030504040204" pitchFamily="34" charset="0"/>
              </a:rPr>
              <a:t>Reference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cs typeface="Tahoma" panose="020B0604030504040204" pitchFamily="34" charset="0"/>
              </a:rPr>
              <a:t>Levy et al. J Thromb Haemost 2016;14:623 </a:t>
            </a:r>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36</a:t>
            </a:fld>
            <a:endParaRPr lang="en-US" dirty="0"/>
          </a:p>
        </p:txBody>
      </p:sp>
    </p:spTree>
    <p:extLst>
      <p:ext uri="{BB962C8B-B14F-4D97-AF65-F5344CB8AC3E}">
        <p14:creationId xmlns:p14="http://schemas.microsoft.com/office/powerpoint/2010/main" val="1695803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1450">
              <a:spcBef>
                <a:spcPts val="600"/>
              </a:spcBef>
            </a:pPr>
            <a:r>
              <a:rPr lang="en-GB" dirty="0"/>
              <a:t>Idarucizumab is a humanized antibody fragment that binds to dabigatran with a more than 350-fold higher affinity than dabigatran does to thrombin, thus preventing dabigatran from binding to thrombin and so reversing its anticoagulant effects. Humanization of the antibody fragment and the removal of the Fc region reduce the immunogenic potential of the molecule. </a:t>
            </a:r>
          </a:p>
          <a:p>
            <a:pPr indent="-171450">
              <a:spcBef>
                <a:spcPts val="600"/>
              </a:spcBef>
            </a:pPr>
            <a:r>
              <a:rPr lang="en-GB" dirty="0"/>
              <a:t>The antibody fragment does not bind to known thrombin substrates and has no activity in coagulation tests or platelet aggregation, and thus has no procoagulant or anticoagulant effects on its own.</a:t>
            </a:r>
          </a:p>
          <a:p>
            <a:pPr indent="-171450">
              <a:spcBef>
                <a:spcPts val="600"/>
              </a:spcBef>
            </a:pPr>
            <a:r>
              <a:rPr lang="en-GB" dirty="0"/>
              <a:t>Idarucizumab binds rapidly to dabigatran and the idarucizumab–dabigatran complex is eliminated quickly. This potentially allows a patient to resume dabigatran treatment soon after the bleeding event has been resolved.</a:t>
            </a:r>
          </a:p>
          <a:p>
            <a:pPr indent="-171450">
              <a:spcBef>
                <a:spcPts val="600"/>
              </a:spcBef>
            </a:pPr>
            <a:r>
              <a:rPr lang="en-GB" dirty="0"/>
              <a:t>Idarucizumab has no known endogenous targets. It is highly specific to dabigatran, which has no naturally occurring homologues in the human body.</a:t>
            </a:r>
          </a:p>
          <a:p>
            <a:pPr indent="-171450">
              <a:spcBef>
                <a:spcPts val="600"/>
              </a:spcBef>
            </a:pPr>
            <a:r>
              <a:rPr lang="en-US" dirty="0"/>
              <a:t>Due to its intravenous application route, idarucizumab has a fast onset of action. </a:t>
            </a:r>
          </a:p>
          <a:p>
            <a:pPr marL="0" indent="0">
              <a:buNone/>
            </a:pPr>
            <a:endParaRPr lang="en-GB" dirty="0"/>
          </a:p>
          <a:p>
            <a:pPr marL="0" indent="0">
              <a:buNone/>
            </a:pPr>
            <a:r>
              <a:rPr lang="en-GB" b="1" dirty="0"/>
              <a:t>References</a:t>
            </a:r>
          </a:p>
          <a:p>
            <a:pPr marL="0" indent="0">
              <a:buFont typeface="+mj-lt"/>
              <a:buNone/>
            </a:pPr>
            <a:r>
              <a:rPr lang="en-GB" dirty="0"/>
              <a:t>Schiele et al. Blood 2013;121:3554</a:t>
            </a:r>
          </a:p>
          <a:p>
            <a:pPr marL="0" marR="0" indent="0" algn="l" defTabSz="457200" rtl="0" eaLnBrk="1" fontAlgn="auto" latinLnBrk="0" hangingPunct="1">
              <a:lnSpc>
                <a:spcPct val="100000"/>
              </a:lnSpc>
              <a:spcBef>
                <a:spcPts val="0"/>
              </a:spcBef>
              <a:spcAft>
                <a:spcPts val="0"/>
              </a:spcAft>
              <a:buClrTx/>
              <a:buSzTx/>
              <a:buFont typeface="+mj-lt"/>
              <a:buNone/>
              <a:tabLst/>
              <a:defRPr/>
            </a:pPr>
            <a:r>
              <a:rPr lang="da-DK" dirty="0"/>
              <a:t>Schmohl et al. Thromb Haemost 2017;117:269</a:t>
            </a:r>
          </a:p>
          <a:p>
            <a:pPr marL="0" marR="0" indent="0" algn="l" defTabSz="457200" rtl="0" eaLnBrk="1" fontAlgn="auto" latinLnBrk="0" hangingPunct="1">
              <a:lnSpc>
                <a:spcPct val="100000"/>
              </a:lnSpc>
              <a:spcBef>
                <a:spcPts val="0"/>
              </a:spcBef>
              <a:spcAft>
                <a:spcPts val="0"/>
              </a:spcAft>
              <a:buClrTx/>
              <a:buSzTx/>
              <a:buFont typeface="+mj-lt"/>
              <a:buNone/>
              <a:tabLst/>
              <a:defRPr/>
            </a:pPr>
            <a:r>
              <a:rPr lang="en-GB" dirty="0"/>
              <a:t>Praxbind SPC, 2020</a:t>
            </a: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365913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8B981E-1FF5-8347-B91A-08243D0B7EB2}" type="slidenum">
              <a:rPr lang="en-US" smtClean="0"/>
              <a:pPr/>
              <a:t>38</a:t>
            </a:fld>
            <a:endParaRPr lang="en-US" dirty="0"/>
          </a:p>
        </p:txBody>
      </p:sp>
    </p:spTree>
    <p:extLst>
      <p:ext uri="{BB962C8B-B14F-4D97-AF65-F5344CB8AC3E}">
        <p14:creationId xmlns:p14="http://schemas.microsoft.com/office/powerpoint/2010/main" val="1063216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ea typeface="Geneva"/>
              </a:rPr>
              <a:t>The authors provided the following information regarding non-assessable ICH: ‘The time to the cessation of bleeding could not be assessed in the 98 patients with intracranial bleeding, because there is dissociation between the clinical course and the extent of bleeding. Although hematoma expansion on early follow-up imaging studies of the head can be used as a surrogate for the determination of the time to bleeding cessation, such imaging studies were not mandated.’</a:t>
            </a:r>
            <a:endParaRPr lang="en-GB" altLang="en-US" b="0" dirty="0">
              <a:ea typeface="Geneva"/>
            </a:endParaRPr>
          </a:p>
          <a:p>
            <a:endParaRPr lang="en-GB" altLang="en-US" b="0" dirty="0">
              <a:ea typeface="Geneva"/>
            </a:endParaRPr>
          </a:p>
          <a:p>
            <a:r>
              <a:rPr lang="en-US" altLang="en-US" b="1" dirty="0">
                <a:ea typeface="Geneva"/>
              </a:rPr>
              <a:t>Reference</a:t>
            </a:r>
          </a:p>
          <a:p>
            <a:r>
              <a:rPr lang="da-DK" altLang="en-US" dirty="0">
                <a:ea typeface="Geneva"/>
              </a:rPr>
              <a:t>Pollack et al. NEJM 2017;377:431 </a:t>
            </a:r>
            <a:endParaRPr lang="en-GB" dirty="0"/>
          </a:p>
        </p:txBody>
      </p:sp>
      <p:sp>
        <p:nvSpPr>
          <p:cNvPr id="4" name="Slide Number Placeholder 3"/>
          <p:cNvSpPr>
            <a:spLocks noGrp="1"/>
          </p:cNvSpPr>
          <p:nvPr>
            <p:ph type="sldNum" sz="quarter" idx="10"/>
          </p:nvPr>
        </p:nvSpPr>
        <p:spPr/>
        <p:txBody>
          <a:bodyPr/>
          <a:lstStyle/>
          <a:p>
            <a:fld id="{6B8B981E-1FF5-8347-B91A-08243D0B7EB2}" type="slidenum">
              <a:rPr lang="en-US" smtClean="0"/>
              <a:pPr/>
              <a:t>39</a:t>
            </a:fld>
            <a:endParaRPr lang="en-US" dirty="0"/>
          </a:p>
        </p:txBody>
      </p:sp>
    </p:spTree>
    <p:extLst>
      <p:ext uri="{BB962C8B-B14F-4D97-AF65-F5344CB8AC3E}">
        <p14:creationId xmlns:p14="http://schemas.microsoft.com/office/powerpoint/2010/main" val="237847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4</a:t>
            </a:fld>
            <a:endParaRPr lang="en-US" dirty="0"/>
          </a:p>
        </p:txBody>
      </p:sp>
    </p:spTree>
    <p:extLst>
      <p:ext uri="{BB962C8B-B14F-4D97-AF65-F5344CB8AC3E}">
        <p14:creationId xmlns:p14="http://schemas.microsoft.com/office/powerpoint/2010/main" val="1859641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8B981E-1FF5-8347-B91A-08243D0B7EB2}" type="slidenum">
              <a:rPr lang="en-US" smtClean="0"/>
              <a:pPr/>
              <a:t>40</a:t>
            </a:fld>
            <a:endParaRPr lang="en-US" dirty="0"/>
          </a:p>
        </p:txBody>
      </p:sp>
    </p:spTree>
    <p:extLst>
      <p:ext uri="{BB962C8B-B14F-4D97-AF65-F5344CB8AC3E}">
        <p14:creationId xmlns:p14="http://schemas.microsoft.com/office/powerpoint/2010/main" val="63484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41</a:t>
            </a:fld>
            <a:endParaRPr lang="en-US" dirty="0"/>
          </a:p>
        </p:txBody>
      </p:sp>
    </p:spTree>
    <p:extLst>
      <p:ext uri="{BB962C8B-B14F-4D97-AF65-F5344CB8AC3E}">
        <p14:creationId xmlns:p14="http://schemas.microsoft.com/office/powerpoint/2010/main" val="212881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current estimated prevalence of AF in adults is between 2 and 4%, and a 2.3-fold rise is expected, owing to extended longevity in the general population and intensifying search for undiagnosed AF. The age-adjusted incidence, prevalence, and lifetime risk of AF are lower in women vs men and in non-Caucasian vs Caucasian cohorts. A previous lifetime AF risk estimate of 1 in 4 individuals was recently revised to 1 in 3 individuals of European ancestry at index age of 55 years.</a:t>
            </a:r>
          </a:p>
          <a:p>
            <a:endParaRPr lang="en-GB" dirty="0"/>
          </a:p>
          <a:p>
            <a:r>
              <a:rPr lang="en-GB" b="1" dirty="0"/>
              <a:t>Reference</a:t>
            </a:r>
          </a:p>
          <a:p>
            <a:r>
              <a:rPr lang="da-DK" dirty="0"/>
              <a:t>Hindricks et al. Eur Heart J 2020; doi:10.1093/eurheartj/ehaa612</a:t>
            </a:r>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5</a:t>
            </a:fld>
            <a:endParaRPr lang="en-US" dirty="0"/>
          </a:p>
        </p:txBody>
      </p:sp>
    </p:spTree>
    <p:extLst>
      <p:ext uri="{BB962C8B-B14F-4D97-AF65-F5344CB8AC3E}">
        <p14:creationId xmlns:p14="http://schemas.microsoft.com/office/powerpoint/2010/main" val="78889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6</a:t>
            </a:fld>
            <a:endParaRPr lang="en-US" dirty="0"/>
          </a:p>
        </p:txBody>
      </p:sp>
    </p:spTree>
    <p:extLst>
      <p:ext uri="{BB962C8B-B14F-4D97-AF65-F5344CB8AC3E}">
        <p14:creationId xmlns:p14="http://schemas.microsoft.com/office/powerpoint/2010/main" val="220486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Modifiable risk factors are potent contributors to AF development and progression. The AF lifetime risk depends on age, genetic, and (sub)clinical factors. The observed impact of clinical risk factor burden/multiple comorbidity on AF risk suggests that an early intervention and modifiable risk factor control could reduce incident AF.</a:t>
            </a:r>
          </a:p>
          <a:p>
            <a:endParaRPr lang="en-GB" dirty="0"/>
          </a:p>
          <a:p>
            <a:r>
              <a:rPr lang="en-GB" b="1" dirty="0"/>
              <a:t>Reference</a:t>
            </a:r>
          </a:p>
          <a:p>
            <a:r>
              <a:rPr lang="da-DK" dirty="0"/>
              <a:t>Hindricks et al. Eur Heart J 2020; doi:10.1093/eurheartj/ehaa612</a:t>
            </a:r>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7</a:t>
            </a:fld>
            <a:endParaRPr lang="en-US" dirty="0"/>
          </a:p>
        </p:txBody>
      </p:sp>
    </p:spTree>
    <p:extLst>
      <p:ext uri="{BB962C8B-B14F-4D97-AF65-F5344CB8AC3E}">
        <p14:creationId xmlns:p14="http://schemas.microsoft.com/office/powerpoint/2010/main" val="427775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paradigm shift from classification towards a structured characterization of AF, addressing specific domains with treatment and prognostic implications, has been recently proposed. This 4S-AF scheme aims to streamline the assessment of AF patients at any healthcare level, thus facilitating communication among physicians, treatment decision-making, and optimal management of AF patients, and should become a standard in clinical practice when reporting an AF case.</a:t>
            </a:r>
          </a:p>
          <a:p>
            <a:endParaRPr lang="en-GB" dirty="0"/>
          </a:p>
          <a:p>
            <a:r>
              <a:rPr lang="en-GB" dirty="0"/>
              <a:t>The proposed scheme includes four AF-related domains. </a:t>
            </a:r>
          </a:p>
          <a:p>
            <a:pPr marL="171450" indent="-171450">
              <a:buFont typeface="Arial" panose="020B0604020202020204" pitchFamily="34" charset="0"/>
              <a:buChar char="•"/>
            </a:pPr>
            <a:r>
              <a:rPr lang="en-GB" b="1" dirty="0"/>
              <a:t>Stroke risk</a:t>
            </a:r>
            <a:r>
              <a:rPr lang="en-GB" dirty="0"/>
              <a:t>: </a:t>
            </a:r>
          </a:p>
          <a:p>
            <a:pPr marL="628650" lvl="1" indent="-171450">
              <a:buFont typeface="Arial" panose="020B0604020202020204" pitchFamily="34" charset="0"/>
              <a:buChar char="•"/>
            </a:pPr>
            <a:r>
              <a:rPr lang="en-GB" dirty="0"/>
              <a:t>Truly low risk of stroke – Yes/No</a:t>
            </a:r>
          </a:p>
          <a:p>
            <a:pPr marL="171450" indent="-171450">
              <a:buFont typeface="Arial" panose="020B0604020202020204" pitchFamily="34" charset="0"/>
              <a:buChar char="•"/>
            </a:pPr>
            <a:r>
              <a:rPr lang="en-GB" b="1" dirty="0"/>
              <a:t>Symptom severity</a:t>
            </a:r>
            <a:r>
              <a:rPr lang="en-GB" dirty="0"/>
              <a:t>:</a:t>
            </a:r>
          </a:p>
          <a:p>
            <a:pPr marL="628650" lvl="1" indent="-171450">
              <a:buFont typeface="Arial" panose="020B0604020202020204" pitchFamily="34" charset="0"/>
              <a:buChar char="•"/>
            </a:pPr>
            <a:r>
              <a:rPr lang="en-GB" dirty="0"/>
              <a:t>Asymptomatic/mildly symptomatic</a:t>
            </a:r>
          </a:p>
          <a:p>
            <a:pPr marL="628650" lvl="1" indent="-171450">
              <a:buFont typeface="Arial" panose="020B0604020202020204" pitchFamily="34" charset="0"/>
              <a:buChar char="•"/>
            </a:pPr>
            <a:r>
              <a:rPr lang="en-GB" dirty="0"/>
              <a:t>Moderate</a:t>
            </a:r>
          </a:p>
          <a:p>
            <a:pPr marL="628650" lvl="1" indent="-171450">
              <a:buFont typeface="Arial" panose="020B0604020202020204" pitchFamily="34" charset="0"/>
              <a:buChar char="•"/>
            </a:pPr>
            <a:r>
              <a:rPr lang="en-GB" dirty="0"/>
              <a:t>Severe or disabling</a:t>
            </a:r>
          </a:p>
          <a:p>
            <a:pPr marL="171450" indent="-171450">
              <a:buFont typeface="Arial" panose="020B0604020202020204" pitchFamily="34" charset="0"/>
              <a:buChar char="•"/>
            </a:pPr>
            <a:r>
              <a:rPr lang="en-GB" b="1" dirty="0"/>
              <a:t>Severity of AF burden</a:t>
            </a:r>
            <a:r>
              <a:rPr lang="en-GB" dirty="0"/>
              <a:t>:</a:t>
            </a:r>
          </a:p>
          <a:p>
            <a:pPr marL="628650" lvl="1" indent="-171450">
              <a:buFont typeface="Arial" panose="020B0604020202020204" pitchFamily="34" charset="0"/>
              <a:buChar char="•"/>
            </a:pPr>
            <a:r>
              <a:rPr lang="en-GB" dirty="0"/>
              <a:t>Spontaneously terminating </a:t>
            </a:r>
          </a:p>
          <a:p>
            <a:pPr marL="628650" lvl="1" indent="-171450">
              <a:buFont typeface="Arial" panose="020B0604020202020204" pitchFamily="34" charset="0"/>
              <a:buChar char="•"/>
            </a:pPr>
            <a:r>
              <a:rPr lang="en-GB" dirty="0"/>
              <a:t>AF duration and density of episodes per unit of time</a:t>
            </a:r>
          </a:p>
          <a:p>
            <a:pPr marL="171450" indent="-171450">
              <a:buFont typeface="Arial" panose="020B0604020202020204" pitchFamily="34" charset="0"/>
              <a:buChar char="•"/>
            </a:pPr>
            <a:r>
              <a:rPr lang="en-GB" b="1" dirty="0"/>
              <a:t>Substrate severity</a:t>
            </a:r>
            <a:r>
              <a:rPr lang="en-GB" dirty="0"/>
              <a:t>: </a:t>
            </a:r>
          </a:p>
          <a:p>
            <a:pPr marL="628650" lvl="1" indent="-171450">
              <a:buFont typeface="Arial" panose="020B0604020202020204" pitchFamily="34" charset="0"/>
              <a:buChar char="•"/>
            </a:pPr>
            <a:r>
              <a:rPr lang="en-GB" dirty="0"/>
              <a:t>Comorbidities/CV risk factors</a:t>
            </a:r>
          </a:p>
          <a:p>
            <a:pPr marL="628650" lvl="1" indent="-171450">
              <a:buFont typeface="Arial" panose="020B0604020202020204" pitchFamily="34" charset="0"/>
              <a:buChar char="•"/>
            </a:pPr>
            <a:r>
              <a:rPr lang="en-GB" dirty="0"/>
              <a:t>Atrial cardiomyopathy (atrial enlargement/dysfunction/fibrosis)</a:t>
            </a:r>
          </a:p>
          <a:p>
            <a:endParaRPr lang="en-GB" dirty="0"/>
          </a:p>
          <a:p>
            <a:r>
              <a:rPr lang="en-GB" b="1" dirty="0"/>
              <a:t>Reference</a:t>
            </a:r>
          </a:p>
          <a:p>
            <a:r>
              <a:rPr lang="da-DK" dirty="0"/>
              <a:t>Hindricks et al. Eur Heart J 2020; doi:10.1093/eurheartj/ehaa612</a:t>
            </a:r>
            <a:endParaRPr lang="en-GB" dirty="0"/>
          </a:p>
          <a:p>
            <a:endParaRPr lang="en-GB" dirty="0"/>
          </a:p>
        </p:txBody>
      </p:sp>
      <p:sp>
        <p:nvSpPr>
          <p:cNvPr id="4" name="Slide Number Placeholder 3"/>
          <p:cNvSpPr>
            <a:spLocks noGrp="1"/>
          </p:cNvSpPr>
          <p:nvPr>
            <p:ph type="sldNum" sz="quarter" idx="5"/>
          </p:nvPr>
        </p:nvSpPr>
        <p:spPr/>
        <p:txBody>
          <a:bodyPr/>
          <a:lstStyle/>
          <a:p>
            <a:fld id="{6B8B981E-1FF5-8347-B91A-08243D0B7EB2}" type="slidenum">
              <a:rPr lang="en-US" smtClean="0"/>
              <a:pPr/>
              <a:t>8</a:t>
            </a:fld>
            <a:endParaRPr lang="en-US" dirty="0"/>
          </a:p>
        </p:txBody>
      </p:sp>
    </p:spTree>
    <p:extLst>
      <p:ext uri="{BB962C8B-B14F-4D97-AF65-F5344CB8AC3E}">
        <p14:creationId xmlns:p14="http://schemas.microsoft.com/office/powerpoint/2010/main" val="16353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38856"/>
            <a:ext cx="6096000" cy="5005143"/>
          </a:xfrm>
        </p:spPr>
        <p:txBody>
          <a:bodyPr/>
          <a:lstStyle/>
          <a:p>
            <a:r>
              <a:rPr lang="en-GB" sz="850" kern="1200" dirty="0">
                <a:solidFill>
                  <a:schemeClr val="tx1"/>
                </a:solidFill>
                <a:latin typeface="Arial" panose="020B0604020202020204" pitchFamily="34" charset="0"/>
                <a:ea typeface="+mn-ea"/>
                <a:cs typeface="Arial" panose="020B0604020202020204" pitchFamily="34" charset="0"/>
              </a:rPr>
              <a:t>Stroke risk assessment with CHA</a:t>
            </a:r>
            <a:r>
              <a:rPr lang="en-GB" sz="850" kern="1200" baseline="-25000" dirty="0">
                <a:solidFill>
                  <a:schemeClr val="tx1"/>
                </a:solidFill>
                <a:latin typeface="Arial" panose="020B0604020202020204" pitchFamily="34" charset="0"/>
                <a:ea typeface="+mn-ea"/>
                <a:cs typeface="Arial" panose="020B0604020202020204" pitchFamily="34" charset="0"/>
              </a:rPr>
              <a:t>2</a:t>
            </a:r>
            <a:r>
              <a:rPr lang="en-GB" sz="850" kern="1200" dirty="0">
                <a:solidFill>
                  <a:schemeClr val="tx1"/>
                </a:solidFill>
                <a:latin typeface="Arial" panose="020B0604020202020204" pitchFamily="34" charset="0"/>
                <a:ea typeface="+mn-ea"/>
                <a:cs typeface="Arial" panose="020B0604020202020204" pitchFamily="34" charset="0"/>
              </a:rPr>
              <a:t>DS</a:t>
            </a:r>
            <a:r>
              <a:rPr lang="en-GB" sz="850" kern="1200" baseline="-25000" dirty="0">
                <a:solidFill>
                  <a:schemeClr val="tx1"/>
                </a:solidFill>
                <a:latin typeface="Arial" panose="020B0604020202020204" pitchFamily="34" charset="0"/>
                <a:ea typeface="+mn-ea"/>
                <a:cs typeface="Arial" panose="020B0604020202020204" pitchFamily="34" charset="0"/>
              </a:rPr>
              <a:t>2</a:t>
            </a:r>
            <a:r>
              <a:rPr lang="en-GB" sz="850" kern="1200" dirty="0">
                <a:solidFill>
                  <a:schemeClr val="tx1"/>
                </a:solidFill>
                <a:latin typeface="Arial" panose="020B0604020202020204" pitchFamily="34" charset="0"/>
                <a:ea typeface="+mn-ea"/>
                <a:cs typeface="Arial" panose="020B0604020202020204" pitchFamily="34" charset="0"/>
              </a:rPr>
              <a:t>-VASc: congestive heart failure, hypertension, age ≥75 years (2 points), diabetes, stroke</a:t>
            </a:r>
            <a:r>
              <a:rPr lang="en-GB" sz="850" dirty="0"/>
              <a:t>/transient ischaemic attack/</a:t>
            </a:r>
            <a:r>
              <a:rPr lang="en-GB" sz="850" kern="1200" dirty="0">
                <a:solidFill>
                  <a:schemeClr val="tx1"/>
                </a:solidFill>
                <a:latin typeface="Arial" panose="020B0604020202020204" pitchFamily="34" charset="0"/>
                <a:ea typeface="+mn-ea"/>
                <a:cs typeface="Arial" panose="020B0604020202020204" pitchFamily="34" charset="0"/>
              </a:rPr>
              <a:t>thromboembolism (2 points), vascular disease, age 65–74 years, sex category (female). Maximum score: 9 points.</a:t>
            </a:r>
            <a:r>
              <a:rPr lang="en-GB" sz="850" kern="1200" baseline="30000" dirty="0">
                <a:solidFill>
                  <a:schemeClr val="tx1"/>
                </a:solidFill>
                <a:latin typeface="Arial" panose="020B0604020202020204" pitchFamily="34" charset="0"/>
                <a:ea typeface="+mn-ea"/>
                <a:cs typeface="Arial" panose="020B0604020202020204" pitchFamily="34" charset="0"/>
              </a:rPr>
              <a:t>1.2</a:t>
            </a:r>
            <a:r>
              <a:rPr lang="en-GB" sz="850" kern="1200" dirty="0">
                <a:solidFill>
                  <a:schemeClr val="tx1"/>
                </a:solidFill>
                <a:latin typeface="Arial" panose="020B0604020202020204" pitchFamily="34" charset="0"/>
                <a:ea typeface="+mn-ea"/>
                <a:cs typeface="Arial" panose="020B0604020202020204" pitchFamily="34" charset="0"/>
              </a:rPr>
              <a:t> </a:t>
            </a:r>
          </a:p>
          <a:p>
            <a:r>
              <a:rPr lang="en-GB" sz="850" kern="1200" dirty="0">
                <a:solidFill>
                  <a:schemeClr val="tx1"/>
                </a:solidFill>
                <a:latin typeface="Arial" panose="020B0604020202020204" pitchFamily="34" charset="0"/>
                <a:ea typeface="+mn-ea"/>
                <a:cs typeface="Arial" panose="020B0604020202020204" pitchFamily="34" charset="0"/>
              </a:rPr>
              <a:t>Bleeding risk assessment with HAS-BLED: (uncontrolled) hypertension, abnormal renal and/or liver function, stroke, bleeding history or predisposition, labile INR, elderly (age &gt;65 years or extreme frailty), drugs or excessive alcohol. Maximum score: 9 points.</a:t>
            </a:r>
            <a:r>
              <a:rPr lang="en-GB" sz="850" kern="1200" baseline="30000" dirty="0">
                <a:solidFill>
                  <a:schemeClr val="tx1"/>
                </a:solidFill>
                <a:latin typeface="Arial" panose="020B0604020202020204" pitchFamily="34" charset="0"/>
                <a:ea typeface="+mn-ea"/>
                <a:cs typeface="Arial" panose="020B0604020202020204" pitchFamily="34" charset="0"/>
              </a:rPr>
              <a:t>1,2</a:t>
            </a:r>
          </a:p>
          <a:p>
            <a:endParaRPr lang="en-GB" sz="850" kern="1200" dirty="0">
              <a:solidFill>
                <a:schemeClr val="tx1"/>
              </a:solidFill>
              <a:latin typeface="Arial" panose="020B0604020202020204" pitchFamily="34" charset="0"/>
              <a:ea typeface="+mn-ea"/>
              <a:cs typeface="Arial" panose="020B0604020202020204" pitchFamily="34" charset="0"/>
            </a:endParaRPr>
          </a:p>
          <a:p>
            <a:r>
              <a:rPr lang="en-GB" sz="850" kern="1200" dirty="0">
                <a:solidFill>
                  <a:schemeClr val="tx1"/>
                </a:solidFill>
                <a:latin typeface="Arial" panose="020B0604020202020204" pitchFamily="34" charset="0"/>
                <a:ea typeface="+mn-ea"/>
                <a:cs typeface="Arial" panose="020B0604020202020204" pitchFamily="34" charset="0"/>
              </a:rPr>
              <a:t>Hindricks et al. Eur Heart J 2020, Section 10: t</a:t>
            </a:r>
            <a:r>
              <a:rPr lang="en-GB" sz="850" dirty="0"/>
              <a:t>he simple Atrial fibrillation Better Care (ABC) holistic pathway (‘A’ Anticoagulation/Avoid stroke; ‘B’ Better symptom management; ‘C’ Cardiovascular and Comorbidity optimization) streamlines integrated care of AF patients across all healthcare levels and among different specialties. Compared with usual care, implementation of the ABC pathway has been significantly associated with lower risk of all-cause death, composite outcome of stroke/major bleeding/CV death and first hospitalization, lower rates of CV events, and lower health-related costs.</a:t>
            </a:r>
            <a:r>
              <a:rPr lang="en-GB" sz="850" baseline="30000" dirty="0"/>
              <a:t>1,3</a:t>
            </a:r>
          </a:p>
          <a:p>
            <a:endParaRPr lang="en-GB" sz="850" dirty="0"/>
          </a:p>
          <a:p>
            <a:r>
              <a:rPr lang="en-GB" sz="850" b="1" i="0" dirty="0"/>
              <a:t>NOACs</a:t>
            </a:r>
          </a:p>
          <a:p>
            <a:pPr lvl="0">
              <a:defRPr/>
            </a:pPr>
            <a:r>
              <a:rPr lang="en-GB" sz="850" dirty="0"/>
              <a:t>In a meta-analysis of the pivotal randomized controlled trials, NOACs were associated with a 19% significant stroke/systemic embolism (SE) risk reduction, a 51% reduction in haemorrhagic stroke, and similar ischaemic stroke risk reduction compared with VKAs, but NOACs were associated with a significant 10% reduction in all-cause mortality. There was a non-significant 14% reduction in major bleeding risk, significant 52% reduction in intracranial haemorrhage (ICH), and 25% increase in gastrointestinal bleeding with NOACs vs warfarin.</a:t>
            </a:r>
            <a:r>
              <a:rPr lang="en-GB" sz="850" baseline="30000" dirty="0"/>
              <a:t>1,4</a:t>
            </a:r>
            <a:endParaRPr lang="en-GB" sz="850" baseline="0" dirty="0"/>
          </a:p>
          <a:p>
            <a:endParaRPr lang="en-GB" sz="850" baseline="0" dirty="0"/>
          </a:p>
          <a:p>
            <a:r>
              <a:rPr lang="en-GB" sz="850" baseline="0" dirty="0"/>
              <a:t>In RE-LY, both dabigatran doses (150 and 110 mg BID) were fully randomized vs well-controlled warfarin. The rate of stroke/SE was significantly reduced with dabigatran 150 mg BID vs warfarin, with comparable rates of major bleeding, while the rate of stroke/SE was similar with dabigatran 110 mg BID vs warfarin, with significantly lower rates of major bleeding:</a:t>
            </a:r>
            <a:r>
              <a:rPr lang="en-GB" sz="850" baseline="30000" dirty="0"/>
              <a:t>5</a:t>
            </a:r>
            <a:r>
              <a:rPr lang="en-GB" sz="850" baseline="0" dirty="0"/>
              <a:t> </a:t>
            </a:r>
          </a:p>
          <a:p>
            <a:endParaRPr lang="en-GB" sz="850" baseline="0" dirty="0"/>
          </a:p>
          <a:p>
            <a:r>
              <a:rPr lang="en-GB" sz="850" dirty="0"/>
              <a:t>Relative risk (RR) </a:t>
            </a:r>
            <a:r>
              <a:rPr lang="en-GB" sz="850" baseline="0" dirty="0"/>
              <a:t>(95% CI) for dabigatran 150 mg BID</a:t>
            </a:r>
          </a:p>
          <a:p>
            <a:r>
              <a:rPr lang="en-GB" sz="850" baseline="0" dirty="0"/>
              <a:t>Stroke/SE	0.65 (0.52–0.81); P&lt;0.001</a:t>
            </a:r>
          </a:p>
          <a:p>
            <a:r>
              <a:rPr lang="en-GB" sz="850" baseline="0" dirty="0"/>
              <a:t>Major bleeding	0.94 (0.82–1.08); P=0.41</a:t>
            </a:r>
          </a:p>
          <a:p>
            <a:endParaRPr lang="en-GB" sz="850" baseline="0" dirty="0"/>
          </a:p>
          <a:p>
            <a:r>
              <a:rPr lang="en-GB" sz="850" baseline="0" dirty="0"/>
              <a:t>RR (95% CI) for dabigatran 110 mg BID</a:t>
            </a:r>
          </a:p>
          <a:p>
            <a:r>
              <a:rPr lang="en-GB" sz="850" baseline="0" dirty="0"/>
              <a:t>Stroke/SE	0.89 (0.73–1.09); P=0.27</a:t>
            </a:r>
          </a:p>
          <a:p>
            <a:r>
              <a:rPr lang="en-GB" sz="850" baseline="0" dirty="0"/>
              <a:t>Major bleeding 	0.080 (0.70–0.93); P=0.003</a:t>
            </a:r>
          </a:p>
          <a:p>
            <a:endParaRPr lang="en-GB" sz="850" baseline="0" dirty="0"/>
          </a:p>
          <a:p>
            <a:r>
              <a:rPr lang="en-GB" sz="850" baseline="0" dirty="0"/>
              <a:t>Of note, dabigatran 150 mg BID was the only NOAC dose tested to significantly reduce the risk of ischaemic stroke vs warfarin: HR 0.76 (95% CI: 0.59–0.98), P=0.0351.</a:t>
            </a:r>
            <a:r>
              <a:rPr lang="en-GB" sz="850" baseline="30000" dirty="0"/>
              <a:t>6</a:t>
            </a:r>
            <a:r>
              <a:rPr lang="en-GB" sz="850" baseline="0" dirty="0"/>
              <a:t> </a:t>
            </a:r>
          </a:p>
          <a:p>
            <a:endParaRPr lang="en-GB" sz="850" baseline="0" dirty="0"/>
          </a:p>
          <a:p>
            <a:r>
              <a:rPr lang="en-GB" sz="850" b="1" dirty="0"/>
              <a:t>References</a:t>
            </a:r>
          </a:p>
          <a:p>
            <a:pPr marL="228600" indent="-228600">
              <a:buFont typeface="+mj-lt"/>
              <a:buAutoNum type="arabicPeriod"/>
            </a:pPr>
            <a:r>
              <a:rPr lang="da-DK" sz="850" dirty="0"/>
              <a:t>Hindricks et al. Eur Heart J 2020; doi:10.1093/eurheartj/ehaa612</a:t>
            </a:r>
          </a:p>
          <a:p>
            <a:pPr marL="228600" indent="-228600">
              <a:buFont typeface="+mj-lt"/>
              <a:buAutoNum type="arabicPeriod"/>
            </a:pPr>
            <a:r>
              <a:rPr lang="en-GB" sz="850" dirty="0"/>
              <a:t>Lane, Lip. Eur Heart J Suppl 2020;22(Suppl O):O14</a:t>
            </a:r>
            <a:endParaRPr lang="da-DK" sz="850" dirty="0"/>
          </a:p>
          <a:p>
            <a:pPr marL="228600" indent="-228600">
              <a:buFont typeface="+mj-lt"/>
              <a:buAutoNum type="arabicPeriod"/>
            </a:pPr>
            <a:r>
              <a:rPr lang="en-GB" sz="850" kern="1200" dirty="0">
                <a:solidFill>
                  <a:schemeClr val="tx1"/>
                </a:solidFill>
                <a:latin typeface="Arial" panose="020B0604020202020204" pitchFamily="34" charset="0"/>
                <a:ea typeface="+mn-ea"/>
                <a:cs typeface="Arial" panose="020B0604020202020204" pitchFamily="34" charset="0"/>
              </a:rPr>
              <a:t>Lip. Nat Rev Cardiol 2017;14:627</a:t>
            </a:r>
          </a:p>
          <a:p>
            <a:pPr marL="228600" indent="-228600">
              <a:buFont typeface="+mj-lt"/>
              <a:buAutoNum type="arabicPeriod"/>
            </a:pPr>
            <a:r>
              <a:rPr lang="da-DK" sz="850" kern="1200" dirty="0">
                <a:solidFill>
                  <a:schemeClr val="tx1"/>
                </a:solidFill>
                <a:latin typeface="Arial" panose="020B0604020202020204" pitchFamily="34" charset="0"/>
                <a:ea typeface="+mn-ea"/>
                <a:cs typeface="Arial" panose="020B0604020202020204" pitchFamily="34" charset="0"/>
              </a:rPr>
              <a:t>Ruff et al. Lancet 2014;383:955</a:t>
            </a:r>
            <a:endParaRPr lang="en-GB" sz="850" kern="1200" dirty="0">
              <a:solidFill>
                <a:schemeClr val="tx1"/>
              </a:solidFill>
              <a:latin typeface="Arial" panose="020B0604020202020204" pitchFamily="34" charset="0"/>
              <a:ea typeface="+mn-ea"/>
              <a:cs typeface="Arial" panose="020B0604020202020204" pitchFamily="34" charset="0"/>
            </a:endParaRPr>
          </a:p>
          <a:p>
            <a:pPr marL="228600" indent="-228600">
              <a:buFont typeface="+mj-lt"/>
              <a:buAutoNum type="arabicPeriod"/>
            </a:pPr>
            <a:r>
              <a:rPr lang="en-GB" sz="850" baseline="0" dirty="0"/>
              <a:t>Connolly et al. NEJM 2014;371:1464</a:t>
            </a:r>
          </a:p>
          <a:p>
            <a:pPr marL="228600" indent="-228600">
              <a:buFont typeface="+mj-lt"/>
              <a:buAutoNum type="arabicPeriod"/>
            </a:pPr>
            <a:r>
              <a:rPr lang="en-GB" sz="850" baseline="0" dirty="0"/>
              <a:t>Pradaxa, SPC 2021</a:t>
            </a:r>
          </a:p>
        </p:txBody>
      </p:sp>
      <p:sp>
        <p:nvSpPr>
          <p:cNvPr id="4" name="Slide Number Placeholder 3"/>
          <p:cNvSpPr>
            <a:spLocks noGrp="1"/>
          </p:cNvSpPr>
          <p:nvPr>
            <p:ph type="sldNum" sz="quarter" idx="5"/>
          </p:nvPr>
        </p:nvSpPr>
        <p:spPr/>
        <p:txBody>
          <a:bodyPr/>
          <a:lstStyle/>
          <a:p>
            <a:fld id="{6B8B981E-1FF5-8347-B91A-08243D0B7EB2}" type="slidenum">
              <a:rPr lang="en-US" smtClean="0"/>
              <a:pPr/>
              <a:t>9</a:t>
            </a:fld>
            <a:endParaRPr lang="en-US" dirty="0"/>
          </a:p>
        </p:txBody>
      </p:sp>
    </p:spTree>
    <p:extLst>
      <p:ext uri="{BB962C8B-B14F-4D97-AF65-F5344CB8AC3E}">
        <p14:creationId xmlns:p14="http://schemas.microsoft.com/office/powerpoint/2010/main" val="2925567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737600" y="6403367"/>
            <a:ext cx="2844800" cy="326211"/>
          </a:xfrm>
        </p:spPr>
        <p:txBody>
          <a:bodyPr/>
          <a:lstStyle>
            <a:lvl1pPr>
              <a:defRPr sz="800"/>
            </a:lvl1pPr>
          </a:lstStyle>
          <a:p>
            <a:fld id="{017236E0-EA9F-5F42-BA6F-65D07869A041}" type="datetime1">
              <a:rPr lang="en-GB" noProof="0" smtClean="0"/>
              <a:pPr/>
              <a:t>10/03/2021</a:t>
            </a:fld>
            <a:endParaRPr lang="en-GB" noProof="0" dirty="0"/>
          </a:p>
        </p:txBody>
      </p:sp>
      <p:sp>
        <p:nvSpPr>
          <p:cNvPr id="5" name="Footer Placeholder 4"/>
          <p:cNvSpPr>
            <a:spLocks noGrp="1"/>
          </p:cNvSpPr>
          <p:nvPr>
            <p:ph type="ftr" sz="quarter" idx="11"/>
          </p:nvPr>
        </p:nvSpPr>
        <p:spPr>
          <a:xfrm>
            <a:off x="914400" y="6410492"/>
            <a:ext cx="7823200" cy="319087"/>
          </a:xfrm>
        </p:spPr>
        <p:txBody>
          <a:bodyPr/>
          <a:lstStyle>
            <a:lvl1pPr algn="l">
              <a:defRPr sz="800"/>
            </a:lvl1pPr>
          </a:lstStyle>
          <a:p>
            <a:endParaRPr lang="en-GB" noProof="0" dirty="0"/>
          </a:p>
        </p:txBody>
      </p:sp>
      <p:sp>
        <p:nvSpPr>
          <p:cNvPr id="6" name="Slide Number Placeholder 5"/>
          <p:cNvSpPr>
            <a:spLocks noGrp="1"/>
          </p:cNvSpPr>
          <p:nvPr>
            <p:ph type="sldNum" sz="quarter" idx="12"/>
          </p:nvPr>
        </p:nvSpPr>
        <p:spPr>
          <a:xfrm>
            <a:off x="11582400" y="6402390"/>
            <a:ext cx="609600" cy="319087"/>
          </a:xfrm>
        </p:spPr>
        <p:txBody>
          <a:bodyPr/>
          <a:lstStyle>
            <a:lvl1pPr>
              <a:defRPr sz="800"/>
            </a:lvl1pPr>
          </a:lstStyle>
          <a:p>
            <a:fld id="{AF88E988-FB04-AB4E-BE5A-59F242AF7F7A}" type="slidenum">
              <a:rPr lang="en-GB" noProof="0" smtClean="0"/>
              <a:pPr/>
              <a:t>‹#›</a:t>
            </a:fld>
            <a:endParaRPr lang="en-GB" noProof="0" dirty="0"/>
          </a:p>
        </p:txBody>
      </p:sp>
      <p:sp>
        <p:nvSpPr>
          <p:cNvPr id="11" name="Rectangle 10"/>
          <p:cNvSpPr/>
          <p:nvPr userDrawn="1"/>
        </p:nvSpPr>
        <p:spPr>
          <a:xfrm>
            <a:off x="0" y="-207818"/>
            <a:ext cx="12192000" cy="3499735"/>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12" name="Rectangle 11"/>
          <p:cNvSpPr/>
          <p:nvPr userDrawn="1"/>
        </p:nvSpPr>
        <p:spPr>
          <a:xfrm>
            <a:off x="0" y="3285869"/>
            <a:ext cx="12192000" cy="115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solidFill>
                <a:schemeClr val="accent5"/>
              </a:solidFill>
            </a:endParaRPr>
          </a:p>
        </p:txBody>
      </p:sp>
      <p:pic>
        <p:nvPicPr>
          <p:cNvPr id="10" name="Picture 9"/>
          <p:cNvPicPr>
            <a:picLocks noChangeAspect="1"/>
          </p:cNvPicPr>
          <p:nvPr userDrawn="1"/>
        </p:nvPicPr>
        <p:blipFill>
          <a:blip r:embed="rId2"/>
          <a:srcRect/>
          <a:stretch/>
        </p:blipFill>
        <p:spPr>
          <a:xfrm>
            <a:off x="964800" y="5637276"/>
            <a:ext cx="1760547" cy="540000"/>
          </a:xfrm>
          <a:prstGeom prst="rect">
            <a:avLst/>
          </a:prstGeom>
        </p:spPr>
      </p:pic>
      <p:sp>
        <p:nvSpPr>
          <p:cNvPr id="13" name="Text Placeholder 2"/>
          <p:cNvSpPr>
            <a:spLocks noGrp="1"/>
          </p:cNvSpPr>
          <p:nvPr>
            <p:ph type="body" idx="1" hasCustomPrompt="1"/>
          </p:nvPr>
        </p:nvSpPr>
        <p:spPr>
          <a:xfrm>
            <a:off x="963084" y="3469081"/>
            <a:ext cx="10363200" cy="1500187"/>
          </a:xfrm>
        </p:spPr>
        <p:txBody>
          <a:bodyPr anchor="ctr">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add subtitle</a:t>
            </a:r>
          </a:p>
        </p:txBody>
      </p:sp>
      <p:sp>
        <p:nvSpPr>
          <p:cNvPr id="14" name="Title 1"/>
          <p:cNvSpPr>
            <a:spLocks noGrp="1"/>
          </p:cNvSpPr>
          <p:nvPr>
            <p:ph type="title"/>
          </p:nvPr>
        </p:nvSpPr>
        <p:spPr>
          <a:xfrm>
            <a:off x="963084" y="1918800"/>
            <a:ext cx="10363200" cy="1362075"/>
          </a:xfrm>
        </p:spPr>
        <p:txBody>
          <a:bodyPr anchor="ctr">
            <a:noAutofit/>
          </a:bodyPr>
          <a:lstStyle>
            <a:lvl1pPr algn="l">
              <a:defRPr sz="4000" b="1" cap="none"/>
            </a:lvl1pPr>
          </a:lstStyle>
          <a:p>
            <a:r>
              <a:rPr lang="en-US" noProof="0"/>
              <a:t>Click to edit Master title style</a:t>
            </a:r>
            <a:endParaRPr lang="en-GB" noProof="0" dirty="0"/>
          </a:p>
        </p:txBody>
      </p:sp>
      <p:sp>
        <p:nvSpPr>
          <p:cNvPr id="15" name="TextBox 14">
            <a:extLst>
              <a:ext uri="{FF2B5EF4-FFF2-40B4-BE49-F238E27FC236}">
                <a16:creationId xmlns:a16="http://schemas.microsoft.com/office/drawing/2014/main" id="{5E45E3F1-61FD-4AB0-9D1F-AF27BC1C6147}"/>
              </a:ext>
            </a:extLst>
          </p:cNvPr>
          <p:cNvSpPr txBox="1"/>
          <p:nvPr userDrawn="1"/>
        </p:nvSpPr>
        <p:spPr>
          <a:xfrm>
            <a:off x="9347197" y="6444477"/>
            <a:ext cx="1979088" cy="276999"/>
          </a:xfrm>
          <a:prstGeom prst="rect">
            <a:avLst/>
          </a:prstGeom>
          <a:noFill/>
        </p:spPr>
        <p:txBody>
          <a:bodyPr wrap="square" rtlCol="0">
            <a:spAutoFit/>
          </a:bodyPr>
          <a:lstStyle/>
          <a:p>
            <a:r>
              <a:rPr lang="en-GB" sz="1200" dirty="0"/>
              <a:t>SC-VN-01214</a:t>
            </a:r>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rdiover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Slide Number Placeholder 4"/>
          <p:cNvSpPr>
            <a:spLocks noGrp="1"/>
          </p:cNvSpPr>
          <p:nvPr>
            <p:ph type="sldNum" sz="quarter" idx="12"/>
          </p:nvPr>
        </p:nvSpPr>
        <p:spPr/>
        <p:txBody>
          <a:bodyPr/>
          <a:lstStyle>
            <a:lvl1pPr>
              <a:defRPr sz="800"/>
            </a:lvl1pPr>
          </a:lstStyle>
          <a:p>
            <a:fld id="{2066355A-084C-D24E-9AD2-7E4FC41EA627}" type="slidenum">
              <a:rPr lang="en-GB" noProof="0" smtClean="0"/>
              <a:pPr/>
              <a:t>‹#›</a:t>
            </a:fld>
            <a:endParaRPr lang="en-GB" noProof="0" dirty="0"/>
          </a:p>
        </p:txBody>
      </p:sp>
      <p:sp>
        <p:nvSpPr>
          <p:cNvPr id="7" name="Text Placeholder 7"/>
          <p:cNvSpPr>
            <a:spLocks noGrp="1"/>
          </p:cNvSpPr>
          <p:nvPr>
            <p:ph type="body" sz="quarter" idx="13" hasCustomPrompt="1"/>
          </p:nvPr>
        </p:nvSpPr>
        <p:spPr>
          <a:xfrm>
            <a:off x="480483" y="6444477"/>
            <a:ext cx="11101916"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
        <p:nvSpPr>
          <p:cNvPr id="6" name="Content Placeholder 3">
            <a:extLst>
              <a:ext uri="{FF2B5EF4-FFF2-40B4-BE49-F238E27FC236}">
                <a16:creationId xmlns:a16="http://schemas.microsoft.com/office/drawing/2014/main" id="{8ED85955-D328-4DD0-951E-03DBEC3AB1A8}"/>
              </a:ext>
            </a:extLst>
          </p:cNvPr>
          <p:cNvSpPr txBox="1">
            <a:spLocks/>
          </p:cNvSpPr>
          <p:nvPr userDrawn="1"/>
        </p:nvSpPr>
        <p:spPr>
          <a:xfrm flipH="1">
            <a:off x="10551600" y="704851"/>
            <a:ext cx="1645200" cy="444199"/>
          </a:xfrm>
          <a:prstGeom prst="round1Rect">
            <a:avLst/>
          </a:prstGeom>
          <a:solidFill>
            <a:schemeClr val="accent1"/>
          </a:solidFill>
        </p:spPr>
        <p:txBody>
          <a:bodyPr lIns="0" tIns="0" rIns="0" bIns="0" anchor="ctr">
            <a:noAutofit/>
          </a:bodyPr>
          <a:lstStyle>
            <a:lvl1pPr marL="0" indent="0" algn="ctr" defTabSz="457200" rtl="0" eaLnBrk="1" latinLnBrk="0" hangingPunct="1">
              <a:spcBef>
                <a:spcPct val="20000"/>
              </a:spcBef>
              <a:buClr>
                <a:schemeClr val="tx1"/>
              </a:buClr>
              <a:buFont typeface="Arial"/>
              <a:buNone/>
              <a:defRPr sz="1800" b="1" kern="1200">
                <a:solidFill>
                  <a:schemeClr val="bg1"/>
                </a:solidFill>
                <a:latin typeface="Arial Narrow" panose="020B0606020202030204" pitchFamily="34" charset="0"/>
                <a:ea typeface="+mn-ea"/>
                <a:cs typeface="+mn-cs"/>
              </a:defRPr>
            </a:lvl1pPr>
            <a:lvl2pPr marL="515938" indent="-28575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2pPr>
            <a:lvl3pPr marL="688975" indent="-174625" algn="l" defTabSz="457200" rtl="0" eaLnBrk="1" latinLnBrk="0" hangingPunct="1">
              <a:spcBef>
                <a:spcPct val="20000"/>
              </a:spcBef>
              <a:buClr>
                <a:schemeClr val="accent5"/>
              </a:buClr>
              <a:buFont typeface="Arial"/>
              <a:buChar char="•"/>
              <a:defRPr sz="1800" kern="1200">
                <a:solidFill>
                  <a:schemeClr val="tx1"/>
                </a:solidFill>
                <a:latin typeface="+mn-lt"/>
                <a:ea typeface="+mn-ea"/>
                <a:cs typeface="+mn-cs"/>
              </a:defRPr>
            </a:lvl3pPr>
            <a:lvl4pPr marL="919163" indent="-228600" algn="l" defTabSz="457200" rtl="0" eaLnBrk="1" latinLnBrk="0" hangingPunct="1">
              <a:spcBef>
                <a:spcPct val="20000"/>
              </a:spcBef>
              <a:buClr>
                <a:schemeClr val="accent5"/>
              </a:buClr>
              <a:buFont typeface="Arial"/>
              <a:buChar char="–"/>
              <a:defRPr sz="1600" kern="1200">
                <a:solidFill>
                  <a:schemeClr val="tx1"/>
                </a:solidFill>
                <a:latin typeface="+mn-lt"/>
                <a:ea typeface="+mn-ea"/>
                <a:cs typeface="+mn-cs"/>
              </a:defRPr>
            </a:lvl4pPr>
            <a:lvl5pPr marL="1025525" indent="-112713" algn="l" defTabSz="457200" rtl="0" eaLnBrk="1" latinLnBrk="0" hangingPunct="1">
              <a:spcBef>
                <a:spcPct val="20000"/>
              </a:spcBef>
              <a:buClr>
                <a:schemeClr val="accent5"/>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a:t>CARDIOVERSION</a:t>
            </a:r>
          </a:p>
        </p:txBody>
      </p:sp>
    </p:spTree>
    <p:extLst>
      <p:ext uri="{BB962C8B-B14F-4D97-AF65-F5344CB8AC3E}">
        <p14:creationId xmlns:p14="http://schemas.microsoft.com/office/powerpoint/2010/main" val="105071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st-P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Slide Number Placeholder 4"/>
          <p:cNvSpPr>
            <a:spLocks noGrp="1"/>
          </p:cNvSpPr>
          <p:nvPr>
            <p:ph type="sldNum" sz="quarter" idx="12"/>
          </p:nvPr>
        </p:nvSpPr>
        <p:spPr/>
        <p:txBody>
          <a:bodyPr/>
          <a:lstStyle>
            <a:lvl1pPr>
              <a:defRPr sz="800"/>
            </a:lvl1pPr>
          </a:lstStyle>
          <a:p>
            <a:fld id="{2066355A-084C-D24E-9AD2-7E4FC41EA627}" type="slidenum">
              <a:rPr lang="en-GB" noProof="0" smtClean="0"/>
              <a:pPr/>
              <a:t>‹#›</a:t>
            </a:fld>
            <a:endParaRPr lang="en-GB" noProof="0" dirty="0"/>
          </a:p>
        </p:txBody>
      </p:sp>
      <p:sp>
        <p:nvSpPr>
          <p:cNvPr id="7" name="Text Placeholder 7"/>
          <p:cNvSpPr>
            <a:spLocks noGrp="1"/>
          </p:cNvSpPr>
          <p:nvPr>
            <p:ph type="body" sz="quarter" idx="13" hasCustomPrompt="1"/>
          </p:nvPr>
        </p:nvSpPr>
        <p:spPr>
          <a:xfrm>
            <a:off x="480483" y="6444477"/>
            <a:ext cx="11101916"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
        <p:nvSpPr>
          <p:cNvPr id="6" name="Content Placeholder 3">
            <a:extLst>
              <a:ext uri="{FF2B5EF4-FFF2-40B4-BE49-F238E27FC236}">
                <a16:creationId xmlns:a16="http://schemas.microsoft.com/office/drawing/2014/main" id="{8ED85955-D328-4DD0-951E-03DBEC3AB1A8}"/>
              </a:ext>
            </a:extLst>
          </p:cNvPr>
          <p:cNvSpPr txBox="1">
            <a:spLocks/>
          </p:cNvSpPr>
          <p:nvPr userDrawn="1"/>
        </p:nvSpPr>
        <p:spPr>
          <a:xfrm flipH="1">
            <a:off x="10551600" y="704851"/>
            <a:ext cx="1645200" cy="444199"/>
          </a:xfrm>
          <a:prstGeom prst="round1Rect">
            <a:avLst/>
          </a:prstGeom>
          <a:solidFill>
            <a:srgbClr val="C00000"/>
          </a:solidFill>
        </p:spPr>
        <p:txBody>
          <a:bodyPr lIns="0" tIns="0" rIns="0" bIns="0" anchor="ctr">
            <a:noAutofit/>
          </a:bodyPr>
          <a:lstStyle>
            <a:lvl1pPr marL="0" indent="0" algn="ctr" defTabSz="457200" rtl="0" eaLnBrk="1" latinLnBrk="0" hangingPunct="1">
              <a:spcBef>
                <a:spcPct val="20000"/>
              </a:spcBef>
              <a:buClr>
                <a:schemeClr val="tx1"/>
              </a:buClr>
              <a:buFont typeface="Arial"/>
              <a:buNone/>
              <a:defRPr sz="1800" b="1" kern="1200">
                <a:solidFill>
                  <a:schemeClr val="bg1"/>
                </a:solidFill>
                <a:latin typeface="Arial Narrow" panose="020B0606020202030204" pitchFamily="34" charset="0"/>
                <a:ea typeface="+mn-ea"/>
                <a:cs typeface="+mn-cs"/>
              </a:defRPr>
            </a:lvl1pPr>
            <a:lvl2pPr marL="515938" indent="-28575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2pPr>
            <a:lvl3pPr marL="688975" indent="-174625" algn="l" defTabSz="457200" rtl="0" eaLnBrk="1" latinLnBrk="0" hangingPunct="1">
              <a:spcBef>
                <a:spcPct val="20000"/>
              </a:spcBef>
              <a:buClr>
                <a:schemeClr val="accent5"/>
              </a:buClr>
              <a:buFont typeface="Arial"/>
              <a:buChar char="•"/>
              <a:defRPr sz="1800" kern="1200">
                <a:solidFill>
                  <a:schemeClr val="tx1"/>
                </a:solidFill>
                <a:latin typeface="+mn-lt"/>
                <a:ea typeface="+mn-ea"/>
                <a:cs typeface="+mn-cs"/>
              </a:defRPr>
            </a:lvl3pPr>
            <a:lvl4pPr marL="919163" indent="-228600" algn="l" defTabSz="457200" rtl="0" eaLnBrk="1" latinLnBrk="0" hangingPunct="1">
              <a:spcBef>
                <a:spcPct val="20000"/>
              </a:spcBef>
              <a:buClr>
                <a:schemeClr val="accent5"/>
              </a:buClr>
              <a:buFont typeface="Arial"/>
              <a:buChar char="–"/>
              <a:defRPr sz="1600" kern="1200">
                <a:solidFill>
                  <a:schemeClr val="tx1"/>
                </a:solidFill>
                <a:latin typeface="+mn-lt"/>
                <a:ea typeface="+mn-ea"/>
                <a:cs typeface="+mn-cs"/>
              </a:defRPr>
            </a:lvl4pPr>
            <a:lvl5pPr marL="1025525" indent="-112713" algn="l" defTabSz="457200" rtl="0" eaLnBrk="1" latinLnBrk="0" hangingPunct="1">
              <a:spcBef>
                <a:spcPct val="20000"/>
              </a:spcBef>
              <a:buClr>
                <a:schemeClr val="accent5"/>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a:t>CAD/POST-PCI</a:t>
            </a:r>
          </a:p>
        </p:txBody>
      </p:sp>
    </p:spTree>
    <p:extLst>
      <p:ext uri="{BB962C8B-B14F-4D97-AF65-F5344CB8AC3E}">
        <p14:creationId xmlns:p14="http://schemas.microsoft.com/office/powerpoint/2010/main" val="62138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vers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Slide Number Placeholder 4"/>
          <p:cNvSpPr>
            <a:spLocks noGrp="1"/>
          </p:cNvSpPr>
          <p:nvPr>
            <p:ph type="sldNum" sz="quarter" idx="12"/>
          </p:nvPr>
        </p:nvSpPr>
        <p:spPr/>
        <p:txBody>
          <a:bodyPr/>
          <a:lstStyle>
            <a:lvl1pPr>
              <a:defRPr sz="800"/>
            </a:lvl1pPr>
          </a:lstStyle>
          <a:p>
            <a:fld id="{2066355A-084C-D24E-9AD2-7E4FC41EA627}" type="slidenum">
              <a:rPr lang="en-GB" noProof="0" smtClean="0"/>
              <a:pPr/>
              <a:t>‹#›</a:t>
            </a:fld>
            <a:endParaRPr lang="en-GB" noProof="0" dirty="0"/>
          </a:p>
        </p:txBody>
      </p:sp>
      <p:sp>
        <p:nvSpPr>
          <p:cNvPr id="7" name="Text Placeholder 7"/>
          <p:cNvSpPr>
            <a:spLocks noGrp="1"/>
          </p:cNvSpPr>
          <p:nvPr>
            <p:ph type="body" sz="quarter" idx="13" hasCustomPrompt="1"/>
          </p:nvPr>
        </p:nvSpPr>
        <p:spPr>
          <a:xfrm>
            <a:off x="480483" y="6444477"/>
            <a:ext cx="11101916"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
        <p:nvSpPr>
          <p:cNvPr id="6" name="Content Placeholder 3">
            <a:extLst>
              <a:ext uri="{FF2B5EF4-FFF2-40B4-BE49-F238E27FC236}">
                <a16:creationId xmlns:a16="http://schemas.microsoft.com/office/drawing/2014/main" id="{8ED85955-D328-4DD0-951E-03DBEC3AB1A8}"/>
              </a:ext>
            </a:extLst>
          </p:cNvPr>
          <p:cNvSpPr txBox="1">
            <a:spLocks/>
          </p:cNvSpPr>
          <p:nvPr userDrawn="1"/>
        </p:nvSpPr>
        <p:spPr>
          <a:xfrm flipH="1">
            <a:off x="10551600" y="704851"/>
            <a:ext cx="1645200" cy="444199"/>
          </a:xfrm>
          <a:prstGeom prst="round1Rect">
            <a:avLst/>
          </a:prstGeom>
          <a:solidFill>
            <a:srgbClr val="0C7F39"/>
          </a:solidFill>
        </p:spPr>
        <p:txBody>
          <a:bodyPr lIns="0" tIns="0" rIns="0" bIns="0" anchor="ctr">
            <a:noAutofit/>
          </a:bodyPr>
          <a:lstStyle>
            <a:lvl1pPr marL="0" indent="0" algn="ctr" defTabSz="457200" rtl="0" eaLnBrk="1" latinLnBrk="0" hangingPunct="1">
              <a:spcBef>
                <a:spcPct val="20000"/>
              </a:spcBef>
              <a:buClr>
                <a:schemeClr val="tx1"/>
              </a:buClr>
              <a:buFont typeface="Arial"/>
              <a:buNone/>
              <a:defRPr sz="1800" b="1" kern="1200">
                <a:solidFill>
                  <a:schemeClr val="bg1"/>
                </a:solidFill>
                <a:latin typeface="Arial Narrow" panose="020B0606020202030204" pitchFamily="34" charset="0"/>
                <a:ea typeface="+mn-ea"/>
                <a:cs typeface="+mn-cs"/>
              </a:defRPr>
            </a:lvl1pPr>
            <a:lvl2pPr marL="515938" indent="-28575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2pPr>
            <a:lvl3pPr marL="688975" indent="-174625" algn="l" defTabSz="457200" rtl="0" eaLnBrk="1" latinLnBrk="0" hangingPunct="1">
              <a:spcBef>
                <a:spcPct val="20000"/>
              </a:spcBef>
              <a:buClr>
                <a:schemeClr val="accent5"/>
              </a:buClr>
              <a:buFont typeface="Arial"/>
              <a:buChar char="•"/>
              <a:defRPr sz="1800" kern="1200">
                <a:solidFill>
                  <a:schemeClr val="tx1"/>
                </a:solidFill>
                <a:latin typeface="+mn-lt"/>
                <a:ea typeface="+mn-ea"/>
                <a:cs typeface="+mn-cs"/>
              </a:defRPr>
            </a:lvl3pPr>
            <a:lvl4pPr marL="919163" indent="-228600" algn="l" defTabSz="457200" rtl="0" eaLnBrk="1" latinLnBrk="0" hangingPunct="1">
              <a:spcBef>
                <a:spcPct val="20000"/>
              </a:spcBef>
              <a:buClr>
                <a:schemeClr val="accent5"/>
              </a:buClr>
              <a:buFont typeface="Arial"/>
              <a:buChar char="–"/>
              <a:defRPr sz="1600" kern="1200">
                <a:solidFill>
                  <a:schemeClr val="tx1"/>
                </a:solidFill>
                <a:latin typeface="+mn-lt"/>
                <a:ea typeface="+mn-ea"/>
                <a:cs typeface="+mn-cs"/>
              </a:defRPr>
            </a:lvl4pPr>
            <a:lvl5pPr marL="1025525" indent="-112713" algn="l" defTabSz="457200" rtl="0" eaLnBrk="1" latinLnBrk="0" hangingPunct="1">
              <a:spcBef>
                <a:spcPct val="20000"/>
              </a:spcBef>
              <a:buClr>
                <a:schemeClr val="accent5"/>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a:t>REVERSAL</a:t>
            </a:r>
          </a:p>
        </p:txBody>
      </p:sp>
    </p:spTree>
    <p:extLst>
      <p:ext uri="{BB962C8B-B14F-4D97-AF65-F5344CB8AC3E}">
        <p14:creationId xmlns:p14="http://schemas.microsoft.com/office/powerpoint/2010/main" val="207746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_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85600" y="1382796"/>
            <a:ext cx="11032784" cy="4703679"/>
          </a:xfrm>
        </p:spPr>
        <p:txBody>
          <a:bodyPr lIns="0">
            <a:noAutofit/>
          </a:bodyPr>
          <a:lstStyle>
            <a:lvl1pPr marL="342900" marR="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sz="2400" baseline="0">
                <a:solidFill>
                  <a:schemeClr val="tx1"/>
                </a:solidFill>
                <a:latin typeface="Arial" pitchFamily="34" charset="0"/>
                <a:cs typeface="Arial" pitchFamily="34" charset="0"/>
              </a:defRPr>
            </a:lvl1pPr>
            <a:lvl2pPr marL="800100" indent="-342900" algn="l">
              <a:lnSpc>
                <a:spcPct val="100000"/>
              </a:lnSpc>
              <a:spcBef>
                <a:spcPts val="600"/>
              </a:spcBef>
              <a:spcAft>
                <a:spcPts val="0"/>
              </a:spcAft>
              <a:buFont typeface="Arial" panose="020B0604020202020204" pitchFamily="34" charset="0"/>
              <a:buChar char="–"/>
              <a:defRPr sz="2000" baseline="0">
                <a:solidFill>
                  <a:schemeClr val="tx1"/>
                </a:solidFill>
                <a:latin typeface="Arial" pitchFamily="34" charset="0"/>
                <a:cs typeface="Arial" pitchFamily="34" charset="0"/>
              </a:defRPr>
            </a:lvl2pPr>
            <a:lvl3pPr marL="1200150" indent="-285750" algn="l">
              <a:lnSpc>
                <a:spcPct val="100000"/>
              </a:lnSpc>
              <a:spcBef>
                <a:spcPts val="600"/>
              </a:spcBef>
              <a:spcAft>
                <a:spcPts val="0"/>
              </a:spcAft>
              <a:buFont typeface="Arial" panose="020B0604020202020204" pitchFamily="34" charset="0"/>
              <a:buChar char="•"/>
              <a:defRPr sz="1800">
                <a:solidFill>
                  <a:schemeClr val="tx1"/>
                </a:solidFill>
                <a:latin typeface="Arial" pitchFamily="34" charset="0"/>
                <a:cs typeface="Arial" pitchFamily="34" charset="0"/>
              </a:defRPr>
            </a:lvl3pPr>
            <a:lvl4pPr marL="1657350" indent="-285750" algn="l">
              <a:lnSpc>
                <a:spcPct val="100000"/>
              </a:lnSpc>
              <a:spcBef>
                <a:spcPts val="600"/>
              </a:spcBef>
              <a:spcAft>
                <a:spcPts val="0"/>
              </a:spcAft>
              <a:buFont typeface="Arial" panose="020B0604020202020204" pitchFamily="34" charset="0"/>
              <a:buChar char="–"/>
              <a:defRPr sz="1600">
                <a:solidFill>
                  <a:schemeClr val="tx1"/>
                </a:solidFill>
                <a:latin typeface="Arial" pitchFamily="34" charset="0"/>
                <a:cs typeface="Arial" pitchFamily="34" charset="0"/>
              </a:defRPr>
            </a:lvl4pPr>
            <a:lvl5pPr marL="1828800" indent="0" algn="ctr">
              <a:buNone/>
              <a:defRPr>
                <a:solidFill>
                  <a:srgbClr val="07061C"/>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a:t> Click to edit Master text styles</a:t>
            </a:r>
          </a:p>
          <a:p>
            <a:pPr lvl="1"/>
            <a:r>
              <a:rPr lang="en-US" noProof="0"/>
              <a:t> Second level</a:t>
            </a:r>
          </a:p>
          <a:p>
            <a:pPr lvl="2"/>
            <a:r>
              <a:rPr lang="en-US" noProof="0"/>
              <a:t> Third level</a:t>
            </a:r>
          </a:p>
          <a:p>
            <a:pPr lvl="3"/>
            <a:r>
              <a:rPr lang="en-US" noProof="0"/>
              <a:t> Fourth level</a:t>
            </a:r>
          </a:p>
        </p:txBody>
      </p:sp>
      <p:sp>
        <p:nvSpPr>
          <p:cNvPr id="8" name="Text Placeholder 7"/>
          <p:cNvSpPr>
            <a:spLocks noGrp="1"/>
          </p:cNvSpPr>
          <p:nvPr>
            <p:ph type="body" sz="quarter" idx="10" hasCustomPrompt="1"/>
          </p:nvPr>
        </p:nvSpPr>
        <p:spPr>
          <a:xfrm>
            <a:off x="585601" y="6143626"/>
            <a:ext cx="10973489" cy="581025"/>
          </a:xfrm>
        </p:spPr>
        <p:txBody>
          <a:bodyPr lIns="0" anchor="b">
            <a:noAutofit/>
          </a:bodyPr>
          <a:lstStyle>
            <a:lvl1pPr marL="0" indent="0">
              <a:buNone/>
              <a:defRPr sz="1100">
                <a:solidFill>
                  <a:schemeClr val="tx1"/>
                </a:solidFill>
                <a:latin typeface="Arial" pitchFamily="34" charset="0"/>
                <a:cs typeface="Arial" pitchFamily="34" charset="0"/>
              </a:defRPr>
            </a:lvl1pPr>
          </a:lstStyle>
          <a:p>
            <a:pPr lvl="0"/>
            <a:r>
              <a:rPr lang="en-US" noProof="0"/>
              <a:t>Click to edit notes style</a:t>
            </a:r>
          </a:p>
        </p:txBody>
      </p:sp>
      <p:cxnSp>
        <p:nvCxnSpPr>
          <p:cNvPr id="6" name="Straight Connector 5"/>
          <p:cNvCxnSpPr/>
          <p:nvPr userDrawn="1"/>
        </p:nvCxnSpPr>
        <p:spPr>
          <a:xfrm>
            <a:off x="576000" y="1165152"/>
            <a:ext cx="11040000" cy="0"/>
          </a:xfrm>
          <a:prstGeom prst="line">
            <a:avLst/>
          </a:prstGeom>
          <a:ln w="31750">
            <a:gradFill flip="none" rotWithShape="1">
              <a:gsLst>
                <a:gs pos="0">
                  <a:schemeClr val="tx2"/>
                </a:gs>
                <a:gs pos="50000">
                  <a:srgbClr val="016BB6"/>
                </a:gs>
                <a:gs pos="100000">
                  <a:schemeClr val="tx1">
                    <a:lumMod val="20000"/>
                    <a:lumOff val="80000"/>
                  </a:schemeClr>
                </a:gs>
              </a:gsLst>
              <a:lin ang="0" scaled="1"/>
              <a:tileRect/>
            </a:gra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0" name="Title Placeholder 1"/>
          <p:cNvSpPr>
            <a:spLocks noGrp="1"/>
          </p:cNvSpPr>
          <p:nvPr>
            <p:ph type="title"/>
          </p:nvPr>
        </p:nvSpPr>
        <p:spPr>
          <a:xfrm>
            <a:off x="575733" y="256709"/>
            <a:ext cx="11042651" cy="774233"/>
          </a:xfrm>
          <a:prstGeom prst="rect">
            <a:avLst/>
          </a:prstGeom>
        </p:spPr>
        <p:txBody>
          <a:bodyPr vert="horz" lIns="0" tIns="0" rIns="0" bIns="0" rtlCol="0" anchor="b" anchorCtr="0">
            <a:normAutofit/>
          </a:bodyPr>
          <a:lstStyle>
            <a:lvl1pPr>
              <a:defRPr lang="en-US" sz="2400" b="1" dirty="0">
                <a:solidFill>
                  <a:schemeClr val="tx1"/>
                </a:solidFill>
                <a:ea typeface="+mn-ea"/>
              </a:defRPr>
            </a:lvl1pPr>
          </a:lstStyle>
          <a:p>
            <a:pPr marL="0" lvl="0" indent="0" algn="l">
              <a:spcBef>
                <a:spcPct val="20000"/>
              </a:spcBef>
              <a:buFont typeface="Arial"/>
            </a:pPr>
            <a:r>
              <a:rPr lang="en-US" noProof="0"/>
              <a:t>Click to edit Master title style</a:t>
            </a:r>
          </a:p>
        </p:txBody>
      </p:sp>
    </p:spTree>
    <p:extLst>
      <p:ext uri="{BB962C8B-B14F-4D97-AF65-F5344CB8AC3E}">
        <p14:creationId xmlns:p14="http://schemas.microsoft.com/office/powerpoint/2010/main" val="2264131058"/>
      </p:ext>
    </p:extLst>
  </p:cSld>
  <p:clrMapOvr>
    <a:masterClrMapping/>
  </p:clrMapOvr>
  <p:extLst>
    <p:ext uri="{DCECCB84-F9BA-43D5-87BE-67443E8EF086}">
      <p15:sldGuideLst xmlns:p15="http://schemas.microsoft.com/office/powerpoint/2012/main">
        <p15:guide id="1" orient="horz" pos="4190">
          <p15:clr>
            <a:srgbClr val="FBAE40"/>
          </p15:clr>
        </p15:guide>
        <p15:guide id="2" pos="363">
          <p15:clr>
            <a:srgbClr val="FBAE40"/>
          </p15:clr>
        </p15:guide>
        <p15:guide id="3" pos="7319">
          <p15:clr>
            <a:srgbClr val="FBAE40"/>
          </p15:clr>
        </p15:guide>
        <p15:guide id="4" orient="horz" pos="864">
          <p15:clr>
            <a:srgbClr val="FBAE40"/>
          </p15:clr>
        </p15:guide>
        <p15:guide id="5" orient="horz" pos="3834">
          <p15:clr>
            <a:srgbClr val="FBAE40"/>
          </p15:clr>
        </p15:guide>
        <p15:guide id="6" pos="3832">
          <p15:clr>
            <a:srgbClr val="FBAE40"/>
          </p15:clr>
        </p15:guide>
        <p15:guide id="7" orient="horz" pos="5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3469081"/>
            <a:ext cx="10363200" cy="1500187"/>
          </a:xfrm>
        </p:spPr>
        <p:txBody>
          <a:bodyPr anchor="ct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add subtitle</a:t>
            </a:r>
          </a:p>
        </p:txBody>
      </p:sp>
      <p:sp>
        <p:nvSpPr>
          <p:cNvPr id="7" name="Rectangle 6"/>
          <p:cNvSpPr/>
          <p:nvPr userDrawn="1"/>
        </p:nvSpPr>
        <p:spPr>
          <a:xfrm>
            <a:off x="0" y="-207818"/>
            <a:ext cx="12192000" cy="7065818"/>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12" name="Slide Number Placeholder 5"/>
          <p:cNvSpPr>
            <a:spLocks noGrp="1"/>
          </p:cNvSpPr>
          <p:nvPr>
            <p:ph type="sldNum" sz="quarter" idx="12"/>
          </p:nvPr>
        </p:nvSpPr>
        <p:spPr>
          <a:xfrm>
            <a:off x="11582400" y="6402390"/>
            <a:ext cx="609600" cy="319087"/>
          </a:xfrm>
        </p:spPr>
        <p:txBody>
          <a:bodyPr/>
          <a:lstStyle>
            <a:lvl1pPr>
              <a:defRPr sz="800"/>
            </a:lvl1pPr>
          </a:lstStyle>
          <a:p>
            <a:fld id="{AF88E988-FB04-AB4E-BE5A-59F242AF7F7A}" type="slidenum">
              <a:rPr lang="en-GB" noProof="0" smtClean="0"/>
              <a:pPr/>
              <a:t>‹#›</a:t>
            </a:fld>
            <a:endParaRPr lang="en-GB" noProof="0" dirty="0"/>
          </a:p>
        </p:txBody>
      </p:sp>
      <p:pic>
        <p:nvPicPr>
          <p:cNvPr id="5" name="Picture 2"/>
          <p:cNvPicPr>
            <a:picLocks noChangeAspect="1" noChangeArrowheads="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222601" y="1366571"/>
            <a:ext cx="9769544" cy="5011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67EE6FC3-22C7-467B-8517-3EEDF2331432}"/>
              </a:ext>
            </a:extLst>
          </p:cNvPr>
          <p:cNvSpPr>
            <a:spLocks noGrp="1"/>
          </p:cNvSpPr>
          <p:nvPr>
            <p:ph type="body" idx="13" hasCustomPrompt="1"/>
          </p:nvPr>
        </p:nvSpPr>
        <p:spPr>
          <a:xfrm>
            <a:off x="2743198" y="2775317"/>
            <a:ext cx="6728347" cy="1500187"/>
          </a:xfrm>
        </p:spPr>
        <p:txBody>
          <a:bodyPr anchor="ctr">
            <a:normAutofit/>
          </a:bodyPr>
          <a:lstStyle>
            <a:lvl1pPr marL="0" indent="0" algn="ctr">
              <a:buNone/>
              <a:defRPr sz="4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add subtitle</a:t>
            </a:r>
          </a:p>
        </p:txBody>
      </p:sp>
    </p:spTree>
    <p:extLst>
      <p:ext uri="{BB962C8B-B14F-4D97-AF65-F5344CB8AC3E}">
        <p14:creationId xmlns:p14="http://schemas.microsoft.com/office/powerpoint/2010/main" val="112239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lus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Slide Number Placeholder 4"/>
          <p:cNvSpPr>
            <a:spLocks noGrp="1"/>
          </p:cNvSpPr>
          <p:nvPr>
            <p:ph type="sldNum" sz="quarter" idx="12"/>
          </p:nvPr>
        </p:nvSpPr>
        <p:spPr/>
        <p:txBody>
          <a:bodyPr/>
          <a:lstStyle/>
          <a:p>
            <a:fld id="{2066355A-084C-D24E-9AD2-7E4FC41EA627}" type="slidenum">
              <a:rPr lang="en-GB" noProof="0" smtClean="0"/>
              <a:pPr/>
              <a:t>‹#›</a:t>
            </a:fld>
            <a:endParaRPr lang="en-GB" noProof="0" dirty="0"/>
          </a:p>
        </p:txBody>
      </p:sp>
      <p:sp>
        <p:nvSpPr>
          <p:cNvPr id="6" name="Content Placeholder 2"/>
          <p:cNvSpPr>
            <a:spLocks noGrp="1"/>
          </p:cNvSpPr>
          <p:nvPr>
            <p:ph idx="1"/>
          </p:nvPr>
        </p:nvSpPr>
        <p:spPr>
          <a:xfrm>
            <a:off x="480485" y="1600202"/>
            <a:ext cx="11237383" cy="45259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a:xfrm>
            <a:off x="480485" y="6444477"/>
            <a:ext cx="11101916"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Tree>
    <p:extLst>
      <p:ext uri="{BB962C8B-B14F-4D97-AF65-F5344CB8AC3E}">
        <p14:creationId xmlns:p14="http://schemas.microsoft.com/office/powerpoint/2010/main" val="46287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noProof="0" dirty="0"/>
              <a:t>Click to edit Master title style</a:t>
            </a:r>
            <a:endParaRPr lang="en-GB" noProof="0" dirty="0"/>
          </a:p>
        </p:txBody>
      </p:sp>
      <p:sp>
        <p:nvSpPr>
          <p:cNvPr id="3" name="Content Placeholder 2"/>
          <p:cNvSpPr>
            <a:spLocks noGrp="1"/>
          </p:cNvSpPr>
          <p:nvPr>
            <p:ph sz="half" idx="1"/>
          </p:nvPr>
        </p:nvSpPr>
        <p:spPr>
          <a:xfrm>
            <a:off x="480485" y="1600202"/>
            <a:ext cx="5513916" cy="4525963"/>
          </a:xfrm>
        </p:spPr>
        <p:txBody>
          <a:bodyPr>
            <a:norm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197600" y="1600202"/>
            <a:ext cx="5520267" cy="4525963"/>
          </a:xfrm>
        </p:spPr>
        <p:txBody>
          <a:bodyPr>
            <a:norm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Slide Number Placeholder 6"/>
          <p:cNvSpPr>
            <a:spLocks noGrp="1"/>
          </p:cNvSpPr>
          <p:nvPr>
            <p:ph type="sldNum" sz="quarter" idx="12"/>
          </p:nvPr>
        </p:nvSpPr>
        <p:spPr/>
        <p:txBody>
          <a:bodyPr/>
          <a:lstStyle>
            <a:lvl1pPr>
              <a:defRPr sz="800"/>
            </a:lvl1pPr>
          </a:lstStyle>
          <a:p>
            <a:fld id="{2066355A-084C-D24E-9AD2-7E4FC41EA627}" type="slidenum">
              <a:rPr lang="en-GB" noProof="0" smtClean="0"/>
              <a:pPr/>
              <a:t>‹#›</a:t>
            </a:fld>
            <a:endParaRPr lang="en-GB" noProof="0" dirty="0"/>
          </a:p>
        </p:txBody>
      </p:sp>
      <p:sp>
        <p:nvSpPr>
          <p:cNvPr id="8" name="Text Placeholder 7"/>
          <p:cNvSpPr>
            <a:spLocks noGrp="1"/>
          </p:cNvSpPr>
          <p:nvPr>
            <p:ph type="body" sz="quarter" idx="13" hasCustomPrompt="1"/>
          </p:nvPr>
        </p:nvSpPr>
        <p:spPr>
          <a:xfrm>
            <a:off x="484366" y="6444477"/>
            <a:ext cx="11120405"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480483" y="1535114"/>
            <a:ext cx="5516035" cy="6397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80483" y="2174875"/>
            <a:ext cx="551603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 Placeholder 4"/>
          <p:cNvSpPr>
            <a:spLocks noGrp="1"/>
          </p:cNvSpPr>
          <p:nvPr>
            <p:ph type="body" sz="quarter" idx="3"/>
          </p:nvPr>
        </p:nvSpPr>
        <p:spPr>
          <a:xfrm>
            <a:off x="6193370" y="1535114"/>
            <a:ext cx="5524497" cy="6397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193370" y="2174875"/>
            <a:ext cx="552449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Slide Number Placeholder 8"/>
          <p:cNvSpPr>
            <a:spLocks noGrp="1"/>
          </p:cNvSpPr>
          <p:nvPr>
            <p:ph type="sldNum" sz="quarter" idx="12"/>
          </p:nvPr>
        </p:nvSpPr>
        <p:spPr/>
        <p:txBody>
          <a:bodyPr/>
          <a:lstStyle>
            <a:lvl1pPr>
              <a:defRPr sz="800"/>
            </a:lvl1pPr>
          </a:lstStyle>
          <a:p>
            <a:fld id="{2066355A-084C-D24E-9AD2-7E4FC41EA627}" type="slidenum">
              <a:rPr lang="en-GB" noProof="0" smtClean="0"/>
              <a:pPr/>
              <a:t>‹#›</a:t>
            </a:fld>
            <a:endParaRPr lang="en-GB" noProof="0" dirty="0"/>
          </a:p>
        </p:txBody>
      </p:sp>
      <p:sp>
        <p:nvSpPr>
          <p:cNvPr id="10" name="Text Placeholder 7"/>
          <p:cNvSpPr>
            <a:spLocks noGrp="1"/>
          </p:cNvSpPr>
          <p:nvPr>
            <p:ph type="body" sz="quarter" idx="13" hasCustomPrompt="1"/>
          </p:nvPr>
        </p:nvSpPr>
        <p:spPr>
          <a:xfrm>
            <a:off x="480483" y="6444477"/>
            <a:ext cx="11101916"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endParaRPr lang="en-GB" noProof="0" dirty="0"/>
          </a:p>
        </p:txBody>
      </p:sp>
      <p:sp>
        <p:nvSpPr>
          <p:cNvPr id="5" name="Slide Number Placeholder 4"/>
          <p:cNvSpPr>
            <a:spLocks noGrp="1"/>
          </p:cNvSpPr>
          <p:nvPr>
            <p:ph type="sldNum" sz="quarter" idx="12"/>
          </p:nvPr>
        </p:nvSpPr>
        <p:spPr/>
        <p:txBody>
          <a:bodyPr/>
          <a:lstStyle>
            <a:lvl1pPr>
              <a:defRPr sz="800"/>
            </a:lvl1pPr>
          </a:lstStyle>
          <a:p>
            <a:fld id="{2066355A-084C-D24E-9AD2-7E4FC41EA627}" type="slidenum">
              <a:rPr lang="en-GB" noProof="0" smtClean="0"/>
              <a:pPr/>
              <a:t>‹#›</a:t>
            </a:fld>
            <a:endParaRPr lang="en-GB" noProof="0" dirty="0"/>
          </a:p>
        </p:txBody>
      </p:sp>
      <p:sp>
        <p:nvSpPr>
          <p:cNvPr id="7" name="Text Placeholder 7"/>
          <p:cNvSpPr>
            <a:spLocks noGrp="1"/>
          </p:cNvSpPr>
          <p:nvPr>
            <p:ph type="body" sz="quarter" idx="13" hasCustomPrompt="1"/>
          </p:nvPr>
        </p:nvSpPr>
        <p:spPr>
          <a:xfrm>
            <a:off x="480483" y="6444477"/>
            <a:ext cx="11101916"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737600" y="6403367"/>
            <a:ext cx="2844800" cy="326211"/>
          </a:xfrm>
        </p:spPr>
        <p:txBody>
          <a:bodyPr/>
          <a:lstStyle>
            <a:lvl1pPr>
              <a:defRPr sz="800"/>
            </a:lvl1pPr>
          </a:lstStyle>
          <a:p>
            <a:fld id="{017236E0-EA9F-5F42-BA6F-65D07869A041}" type="datetime1">
              <a:rPr lang="en-GB" noProof="0" smtClean="0"/>
              <a:pPr/>
              <a:t>10/03/2021</a:t>
            </a:fld>
            <a:endParaRPr lang="en-GB" noProof="0" dirty="0"/>
          </a:p>
        </p:txBody>
      </p:sp>
      <p:sp>
        <p:nvSpPr>
          <p:cNvPr id="5" name="Footer Placeholder 4"/>
          <p:cNvSpPr>
            <a:spLocks noGrp="1"/>
          </p:cNvSpPr>
          <p:nvPr>
            <p:ph type="ftr" sz="quarter" idx="11"/>
          </p:nvPr>
        </p:nvSpPr>
        <p:spPr>
          <a:xfrm>
            <a:off x="914400" y="6410492"/>
            <a:ext cx="7823200" cy="319087"/>
          </a:xfrm>
        </p:spPr>
        <p:txBody>
          <a:bodyPr/>
          <a:lstStyle>
            <a:lvl1pPr algn="l">
              <a:defRPr sz="800"/>
            </a:lvl1pPr>
          </a:lstStyle>
          <a:p>
            <a:endParaRPr lang="en-GB" noProof="0" dirty="0"/>
          </a:p>
        </p:txBody>
      </p:sp>
      <p:sp>
        <p:nvSpPr>
          <p:cNvPr id="6" name="Slide Number Placeholder 5"/>
          <p:cNvSpPr>
            <a:spLocks noGrp="1"/>
          </p:cNvSpPr>
          <p:nvPr>
            <p:ph type="sldNum" sz="quarter" idx="12"/>
          </p:nvPr>
        </p:nvSpPr>
        <p:spPr>
          <a:xfrm>
            <a:off x="11582400" y="6402390"/>
            <a:ext cx="609600" cy="319087"/>
          </a:xfrm>
        </p:spPr>
        <p:txBody>
          <a:bodyPr/>
          <a:lstStyle>
            <a:lvl1pPr>
              <a:defRPr sz="800"/>
            </a:lvl1pPr>
          </a:lstStyle>
          <a:p>
            <a:fld id="{AF88E988-FB04-AB4E-BE5A-59F242AF7F7A}" type="slidenum">
              <a:rPr lang="en-GB" noProof="0" smtClean="0"/>
              <a:pPr/>
              <a:t>‹#›</a:t>
            </a:fld>
            <a:endParaRPr lang="en-GB" noProof="0" dirty="0"/>
          </a:p>
        </p:txBody>
      </p:sp>
      <p:sp>
        <p:nvSpPr>
          <p:cNvPr id="11" name="Rectangle 10"/>
          <p:cNvSpPr/>
          <p:nvPr userDrawn="1"/>
        </p:nvSpPr>
        <p:spPr>
          <a:xfrm>
            <a:off x="0" y="-207818"/>
            <a:ext cx="12192000" cy="3499735"/>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12" name="Rectangle 11"/>
          <p:cNvSpPr/>
          <p:nvPr userDrawn="1"/>
        </p:nvSpPr>
        <p:spPr>
          <a:xfrm>
            <a:off x="0" y="3285869"/>
            <a:ext cx="12192000" cy="115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solidFill>
                <a:schemeClr val="accent5"/>
              </a:solidFill>
            </a:endParaRPr>
          </a:p>
        </p:txBody>
      </p:sp>
      <p:pic>
        <p:nvPicPr>
          <p:cNvPr id="10" name="Picture 9"/>
          <p:cNvPicPr>
            <a:picLocks noChangeAspect="1"/>
          </p:cNvPicPr>
          <p:nvPr userDrawn="1"/>
        </p:nvPicPr>
        <p:blipFill>
          <a:blip r:embed="rId2"/>
          <a:srcRect/>
          <a:stretch/>
        </p:blipFill>
        <p:spPr>
          <a:xfrm>
            <a:off x="964800" y="5637276"/>
            <a:ext cx="1760547" cy="540000"/>
          </a:xfrm>
          <a:prstGeom prst="rect">
            <a:avLst/>
          </a:prstGeom>
        </p:spPr>
      </p:pic>
      <p:sp>
        <p:nvSpPr>
          <p:cNvPr id="13" name="Text Placeholder 2"/>
          <p:cNvSpPr>
            <a:spLocks noGrp="1"/>
          </p:cNvSpPr>
          <p:nvPr>
            <p:ph type="body" idx="1" hasCustomPrompt="1"/>
          </p:nvPr>
        </p:nvSpPr>
        <p:spPr>
          <a:xfrm>
            <a:off x="963084" y="3469081"/>
            <a:ext cx="10363200" cy="1500187"/>
          </a:xfrm>
        </p:spPr>
        <p:txBody>
          <a:bodyPr anchor="ctr">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add subtitle</a:t>
            </a:r>
          </a:p>
        </p:txBody>
      </p:sp>
      <p:sp>
        <p:nvSpPr>
          <p:cNvPr id="14" name="Title 1"/>
          <p:cNvSpPr>
            <a:spLocks noGrp="1"/>
          </p:cNvSpPr>
          <p:nvPr>
            <p:ph type="title"/>
          </p:nvPr>
        </p:nvSpPr>
        <p:spPr>
          <a:xfrm>
            <a:off x="963084" y="2083262"/>
            <a:ext cx="10363200" cy="1362075"/>
          </a:xfrm>
        </p:spPr>
        <p:txBody>
          <a:bodyPr anchor="ctr">
            <a:noAutofit/>
          </a:bodyPr>
          <a:lstStyle>
            <a:lvl1pPr algn="l">
              <a:defRPr sz="4000" b="1" cap="none"/>
            </a:lvl1pPr>
          </a:lstStyle>
          <a:p>
            <a:r>
              <a:rPr lang="en-US" noProof="0"/>
              <a:t>Click to edit Master title style</a:t>
            </a:r>
            <a:endParaRPr lang="en-GB" noProof="0" dirty="0"/>
          </a:p>
        </p:txBody>
      </p:sp>
    </p:spTree>
    <p:extLst>
      <p:ext uri="{BB962C8B-B14F-4D97-AF65-F5344CB8AC3E}">
        <p14:creationId xmlns:p14="http://schemas.microsoft.com/office/powerpoint/2010/main" val="414690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Slide Number Placeholder 4"/>
          <p:cNvSpPr>
            <a:spLocks noGrp="1"/>
          </p:cNvSpPr>
          <p:nvPr>
            <p:ph type="sldNum" sz="quarter" idx="12"/>
          </p:nvPr>
        </p:nvSpPr>
        <p:spPr/>
        <p:txBody>
          <a:bodyPr/>
          <a:lstStyle/>
          <a:p>
            <a:fld id="{2066355A-084C-D24E-9AD2-7E4FC41EA627}" type="slidenum">
              <a:rPr lang="en-GB" noProof="0" smtClean="0"/>
              <a:pPr/>
              <a:t>‹#›</a:t>
            </a:fld>
            <a:endParaRPr lang="en-GB" noProof="0" dirty="0"/>
          </a:p>
        </p:txBody>
      </p:sp>
      <p:sp>
        <p:nvSpPr>
          <p:cNvPr id="8" name="Text Placeholder 7"/>
          <p:cNvSpPr>
            <a:spLocks noGrp="1"/>
          </p:cNvSpPr>
          <p:nvPr>
            <p:ph type="body" sz="quarter" idx="13" hasCustomPrompt="1"/>
          </p:nvPr>
        </p:nvSpPr>
        <p:spPr>
          <a:xfrm>
            <a:off x="480485" y="6444477"/>
            <a:ext cx="11101916"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
        <p:nvSpPr>
          <p:cNvPr id="7" name="Content Placeholder 3">
            <a:extLst>
              <a:ext uri="{FF2B5EF4-FFF2-40B4-BE49-F238E27FC236}">
                <a16:creationId xmlns:a16="http://schemas.microsoft.com/office/drawing/2014/main" id="{DBC54959-7DF5-4717-8754-A1E08AEFE6FB}"/>
              </a:ext>
            </a:extLst>
          </p:cNvPr>
          <p:cNvSpPr txBox="1">
            <a:spLocks/>
          </p:cNvSpPr>
          <p:nvPr userDrawn="1"/>
        </p:nvSpPr>
        <p:spPr>
          <a:xfrm flipH="1">
            <a:off x="10549718" y="704851"/>
            <a:ext cx="1643697" cy="444199"/>
          </a:xfrm>
          <a:prstGeom prst="round1Rect">
            <a:avLst/>
          </a:prstGeom>
          <a:solidFill>
            <a:srgbClr val="FF9900"/>
          </a:solidFill>
        </p:spPr>
        <p:txBody>
          <a:bodyPr lIns="0" tIns="0" rIns="0" bIns="0" anchor="ctr">
            <a:noAutofit/>
          </a:bodyPr>
          <a:lstStyle>
            <a:lvl1pPr marL="0" indent="0" algn="ctr" defTabSz="457200" rtl="0" eaLnBrk="1" latinLnBrk="0" hangingPunct="1">
              <a:spcBef>
                <a:spcPct val="20000"/>
              </a:spcBef>
              <a:buClr>
                <a:schemeClr val="tx1"/>
              </a:buClr>
              <a:buFont typeface="Arial"/>
              <a:buNone/>
              <a:defRPr sz="1800" b="1" kern="1200">
                <a:solidFill>
                  <a:schemeClr val="bg1"/>
                </a:solidFill>
                <a:latin typeface="Arial Narrow" panose="020B0606020202030204" pitchFamily="34" charset="0"/>
                <a:ea typeface="+mn-ea"/>
                <a:cs typeface="+mn-cs"/>
              </a:defRPr>
            </a:lvl1pPr>
            <a:lvl2pPr marL="515938" indent="-28575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2pPr>
            <a:lvl3pPr marL="688975" indent="-174625" algn="l" defTabSz="457200" rtl="0" eaLnBrk="1" latinLnBrk="0" hangingPunct="1">
              <a:spcBef>
                <a:spcPct val="20000"/>
              </a:spcBef>
              <a:buClr>
                <a:schemeClr val="accent5"/>
              </a:buClr>
              <a:buFont typeface="Arial"/>
              <a:buChar char="•"/>
              <a:defRPr sz="1800" kern="1200">
                <a:solidFill>
                  <a:schemeClr val="tx1"/>
                </a:solidFill>
                <a:latin typeface="+mn-lt"/>
                <a:ea typeface="+mn-ea"/>
                <a:cs typeface="+mn-cs"/>
              </a:defRPr>
            </a:lvl3pPr>
            <a:lvl4pPr marL="919163" indent="-228600" algn="l" defTabSz="457200" rtl="0" eaLnBrk="1" latinLnBrk="0" hangingPunct="1">
              <a:spcBef>
                <a:spcPct val="20000"/>
              </a:spcBef>
              <a:buClr>
                <a:schemeClr val="accent5"/>
              </a:buClr>
              <a:buFont typeface="Arial"/>
              <a:buChar char="–"/>
              <a:defRPr sz="1600" kern="1200">
                <a:solidFill>
                  <a:schemeClr val="tx1"/>
                </a:solidFill>
                <a:latin typeface="+mn-lt"/>
                <a:ea typeface="+mn-ea"/>
                <a:cs typeface="+mn-cs"/>
              </a:defRPr>
            </a:lvl4pPr>
            <a:lvl5pPr marL="1025525" indent="-112713" algn="l" defTabSz="457200" rtl="0" eaLnBrk="1" latinLnBrk="0" hangingPunct="1">
              <a:spcBef>
                <a:spcPct val="20000"/>
              </a:spcBef>
              <a:buClr>
                <a:schemeClr val="accent5"/>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a:t>SPAF</a:t>
            </a:r>
          </a:p>
        </p:txBody>
      </p:sp>
    </p:spTree>
    <p:extLst>
      <p:ext uri="{BB962C8B-B14F-4D97-AF65-F5344CB8AC3E}">
        <p14:creationId xmlns:p14="http://schemas.microsoft.com/office/powerpoint/2010/main" val="115052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l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Slide Number Placeholder 4"/>
          <p:cNvSpPr>
            <a:spLocks noGrp="1"/>
          </p:cNvSpPr>
          <p:nvPr>
            <p:ph type="sldNum" sz="quarter" idx="12"/>
          </p:nvPr>
        </p:nvSpPr>
        <p:spPr/>
        <p:txBody>
          <a:bodyPr/>
          <a:lstStyle>
            <a:lvl1pPr>
              <a:defRPr sz="800"/>
            </a:lvl1pPr>
          </a:lstStyle>
          <a:p>
            <a:fld id="{2066355A-084C-D24E-9AD2-7E4FC41EA627}" type="slidenum">
              <a:rPr lang="en-GB" noProof="0" smtClean="0"/>
              <a:pPr/>
              <a:t>‹#›</a:t>
            </a:fld>
            <a:endParaRPr lang="en-GB" noProof="0" dirty="0"/>
          </a:p>
        </p:txBody>
      </p:sp>
      <p:sp>
        <p:nvSpPr>
          <p:cNvPr id="7" name="Text Placeholder 7"/>
          <p:cNvSpPr>
            <a:spLocks noGrp="1"/>
          </p:cNvSpPr>
          <p:nvPr>
            <p:ph type="body" sz="quarter" idx="13" hasCustomPrompt="1"/>
          </p:nvPr>
        </p:nvSpPr>
        <p:spPr>
          <a:xfrm>
            <a:off x="480483" y="6444477"/>
            <a:ext cx="11101916" cy="276999"/>
          </a:xfrm>
        </p:spPr>
        <p:txBody>
          <a:bodyPr wrap="square" anchor="b">
            <a:spAutoFit/>
          </a:bodyPr>
          <a:lstStyle>
            <a:lvl1pPr marL="0" indent="0">
              <a:buNone/>
              <a:defRPr sz="1200"/>
            </a:lvl1pPr>
            <a:lvl2pPr marL="230188" indent="0">
              <a:buNone/>
              <a:defRPr/>
            </a:lvl2pPr>
            <a:lvl3pPr marL="514350" indent="0">
              <a:buNone/>
              <a:defRPr/>
            </a:lvl3pPr>
            <a:lvl4pPr marL="690563" indent="0">
              <a:buNone/>
              <a:defRPr/>
            </a:lvl4pPr>
            <a:lvl5pPr marL="912812" indent="0">
              <a:buNone/>
              <a:defRPr/>
            </a:lvl5pPr>
          </a:lstStyle>
          <a:p>
            <a:pPr lvl="0"/>
            <a:r>
              <a:rPr lang="en-GB" noProof="0" dirty="0"/>
              <a:t>Click to edit reference text styles</a:t>
            </a:r>
          </a:p>
        </p:txBody>
      </p:sp>
      <p:sp>
        <p:nvSpPr>
          <p:cNvPr id="6" name="Content Placeholder 3">
            <a:extLst>
              <a:ext uri="{FF2B5EF4-FFF2-40B4-BE49-F238E27FC236}">
                <a16:creationId xmlns:a16="http://schemas.microsoft.com/office/drawing/2014/main" id="{8ED85955-D328-4DD0-951E-03DBEC3AB1A8}"/>
              </a:ext>
            </a:extLst>
          </p:cNvPr>
          <p:cNvSpPr txBox="1">
            <a:spLocks/>
          </p:cNvSpPr>
          <p:nvPr userDrawn="1"/>
        </p:nvSpPr>
        <p:spPr>
          <a:xfrm flipH="1">
            <a:off x="10551600" y="704851"/>
            <a:ext cx="1645200" cy="444199"/>
          </a:xfrm>
          <a:prstGeom prst="round1Rect">
            <a:avLst/>
          </a:prstGeom>
          <a:solidFill>
            <a:schemeClr val="accent2"/>
          </a:solidFill>
        </p:spPr>
        <p:txBody>
          <a:bodyPr lIns="0" tIns="0" rIns="0" bIns="0" anchor="ctr">
            <a:noAutofit/>
          </a:bodyPr>
          <a:lstStyle>
            <a:lvl1pPr marL="0" indent="0" algn="ctr" defTabSz="457200" rtl="0" eaLnBrk="1" latinLnBrk="0" hangingPunct="1">
              <a:spcBef>
                <a:spcPct val="20000"/>
              </a:spcBef>
              <a:buClr>
                <a:schemeClr val="tx1"/>
              </a:buClr>
              <a:buFont typeface="Arial"/>
              <a:buNone/>
              <a:defRPr sz="1800" b="1" kern="1200">
                <a:solidFill>
                  <a:schemeClr val="bg1"/>
                </a:solidFill>
                <a:latin typeface="Arial Narrow" panose="020B0606020202030204" pitchFamily="34" charset="0"/>
                <a:ea typeface="+mn-ea"/>
                <a:cs typeface="+mn-cs"/>
              </a:defRPr>
            </a:lvl1pPr>
            <a:lvl2pPr marL="515938" indent="-28575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2pPr>
            <a:lvl3pPr marL="688975" indent="-174625" algn="l" defTabSz="457200" rtl="0" eaLnBrk="1" latinLnBrk="0" hangingPunct="1">
              <a:spcBef>
                <a:spcPct val="20000"/>
              </a:spcBef>
              <a:buClr>
                <a:schemeClr val="accent5"/>
              </a:buClr>
              <a:buFont typeface="Arial"/>
              <a:buChar char="•"/>
              <a:defRPr sz="1800" kern="1200">
                <a:solidFill>
                  <a:schemeClr val="tx1"/>
                </a:solidFill>
                <a:latin typeface="+mn-lt"/>
                <a:ea typeface="+mn-ea"/>
                <a:cs typeface="+mn-cs"/>
              </a:defRPr>
            </a:lvl3pPr>
            <a:lvl4pPr marL="919163" indent="-228600" algn="l" defTabSz="457200" rtl="0" eaLnBrk="1" latinLnBrk="0" hangingPunct="1">
              <a:spcBef>
                <a:spcPct val="20000"/>
              </a:spcBef>
              <a:buClr>
                <a:schemeClr val="accent5"/>
              </a:buClr>
              <a:buFont typeface="Arial"/>
              <a:buChar char="–"/>
              <a:defRPr sz="1600" kern="1200">
                <a:solidFill>
                  <a:schemeClr val="tx1"/>
                </a:solidFill>
                <a:latin typeface="+mn-lt"/>
                <a:ea typeface="+mn-ea"/>
                <a:cs typeface="+mn-cs"/>
              </a:defRPr>
            </a:lvl4pPr>
            <a:lvl5pPr marL="1025525" indent="-112713" algn="l" defTabSz="457200" rtl="0" eaLnBrk="1" latinLnBrk="0" hangingPunct="1">
              <a:spcBef>
                <a:spcPct val="20000"/>
              </a:spcBef>
              <a:buClr>
                <a:schemeClr val="accent5"/>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a:t>ABLATION</a:t>
            </a:r>
          </a:p>
        </p:txBody>
      </p:sp>
    </p:spTree>
    <p:extLst>
      <p:ext uri="{BB962C8B-B14F-4D97-AF65-F5344CB8AC3E}">
        <p14:creationId xmlns:p14="http://schemas.microsoft.com/office/powerpoint/2010/main" val="26341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1"/>
            <a:ext cx="12192000" cy="1149049"/>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461995" y="1"/>
            <a:ext cx="11255872" cy="1149048"/>
          </a:xfrm>
          <a:prstGeom prst="rect">
            <a:avLst/>
          </a:prstGeom>
        </p:spPr>
        <p:txBody>
          <a:bodyPr vert="horz" lIns="91440" tIns="45720" rIns="91440" bIns="45720" rtlCol="0" anchor="ctr">
            <a:norm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480485" y="1600202"/>
            <a:ext cx="11237383" cy="45259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8737600" y="6356352"/>
            <a:ext cx="28448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85F70DDF-765F-0A47-A7C8-B75B056D4BDA}" type="datetime1">
              <a:rPr lang="en-GB" noProof="0" smtClean="0"/>
              <a:pPr/>
              <a:t>10/03/2021</a:t>
            </a:fld>
            <a:endParaRPr lang="en-GB" noProof="0" dirty="0"/>
          </a:p>
        </p:txBody>
      </p:sp>
      <p:sp>
        <p:nvSpPr>
          <p:cNvPr id="5" name="Footer Placeholder 4"/>
          <p:cNvSpPr>
            <a:spLocks noGrp="1"/>
          </p:cNvSpPr>
          <p:nvPr>
            <p:ph type="ftr" sz="quarter" idx="3"/>
          </p:nvPr>
        </p:nvSpPr>
        <p:spPr>
          <a:xfrm>
            <a:off x="609600" y="6356352"/>
            <a:ext cx="81280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GB" noProof="0" dirty="0"/>
          </a:p>
        </p:txBody>
      </p:sp>
      <p:sp>
        <p:nvSpPr>
          <p:cNvPr id="6" name="Slide Number Placeholder 5"/>
          <p:cNvSpPr>
            <a:spLocks noGrp="1"/>
          </p:cNvSpPr>
          <p:nvPr>
            <p:ph type="sldNum" sz="quarter" idx="4"/>
          </p:nvPr>
        </p:nvSpPr>
        <p:spPr>
          <a:xfrm>
            <a:off x="11582400" y="6356352"/>
            <a:ext cx="609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2066355A-084C-D24E-9AD2-7E4FC41EA627}" type="slidenum">
              <a:rPr lang="en-GB" noProof="0" smtClean="0"/>
              <a:pPr/>
              <a:t>‹#›</a:t>
            </a:fld>
            <a:endParaRPr lang="en-GB" noProof="0" dirty="0"/>
          </a:p>
        </p:txBody>
      </p:sp>
      <p:sp>
        <p:nvSpPr>
          <p:cNvPr id="8" name="Rectangle 7"/>
          <p:cNvSpPr/>
          <p:nvPr userDrawn="1"/>
        </p:nvSpPr>
        <p:spPr>
          <a:xfrm>
            <a:off x="0" y="1143001"/>
            <a:ext cx="12192000" cy="115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solidFill>
                <a:schemeClr val="accent5"/>
              </a:solidFill>
            </a:endParaRP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8" r:id="rId2"/>
    <p:sldLayoutId id="2147493463" r:id="rId3"/>
    <p:sldLayoutId id="2147493459" r:id="rId4"/>
    <p:sldLayoutId id="2147493460" r:id="rId5"/>
    <p:sldLayoutId id="2147493461" r:id="rId6"/>
    <p:sldLayoutId id="2147493464" r:id="rId7"/>
    <p:sldLayoutId id="2147493470" r:id="rId8"/>
    <p:sldLayoutId id="2147493483" r:id="rId9"/>
    <p:sldLayoutId id="2147493485" r:id="rId10"/>
    <p:sldLayoutId id="2147493487" r:id="rId11"/>
    <p:sldLayoutId id="2147493488" r:id="rId12"/>
    <p:sldLayoutId id="2147493499" r:id="rId13"/>
  </p:sldLayoutIdLst>
  <p:hf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173038" indent="-173038" algn="l" defTabSz="457200" rtl="0" eaLnBrk="1" latinLnBrk="0" hangingPunct="1">
        <a:spcBef>
          <a:spcPct val="20000"/>
        </a:spcBef>
        <a:buClr>
          <a:schemeClr val="tx1"/>
        </a:buClr>
        <a:buFont typeface="Arial"/>
        <a:buChar char="•"/>
        <a:defRPr sz="2400" kern="1200">
          <a:solidFill>
            <a:schemeClr val="tx1"/>
          </a:solidFill>
          <a:latin typeface="+mn-lt"/>
          <a:ea typeface="+mn-ea"/>
          <a:cs typeface="+mn-cs"/>
        </a:defRPr>
      </a:lvl1pPr>
      <a:lvl2pPr marL="515938" indent="-28575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2pPr>
      <a:lvl3pPr marL="688975" indent="-174625" algn="l" defTabSz="457200" rtl="0" eaLnBrk="1" latinLnBrk="0" hangingPunct="1">
        <a:spcBef>
          <a:spcPct val="20000"/>
        </a:spcBef>
        <a:buClr>
          <a:schemeClr val="accent5"/>
        </a:buClr>
        <a:buFont typeface="Arial"/>
        <a:buChar char="•"/>
        <a:defRPr sz="1800" kern="1200">
          <a:solidFill>
            <a:schemeClr val="tx1"/>
          </a:solidFill>
          <a:latin typeface="+mn-lt"/>
          <a:ea typeface="+mn-ea"/>
          <a:cs typeface="+mn-cs"/>
        </a:defRPr>
      </a:lvl3pPr>
      <a:lvl4pPr marL="919163" indent="-228600" algn="l" defTabSz="457200" rtl="0" eaLnBrk="1" latinLnBrk="0" hangingPunct="1">
        <a:spcBef>
          <a:spcPct val="20000"/>
        </a:spcBef>
        <a:buClr>
          <a:schemeClr val="accent5"/>
        </a:buClr>
        <a:buFont typeface="Arial"/>
        <a:buChar char="–"/>
        <a:defRPr sz="1600" kern="1200">
          <a:solidFill>
            <a:schemeClr val="tx1"/>
          </a:solidFill>
          <a:latin typeface="+mn-lt"/>
          <a:ea typeface="+mn-ea"/>
          <a:cs typeface="+mn-cs"/>
        </a:defRPr>
      </a:lvl4pPr>
      <a:lvl5pPr marL="1025525" indent="-112713" algn="l" defTabSz="457200" rtl="0" eaLnBrk="1" latinLnBrk="0" hangingPunct="1">
        <a:spcBef>
          <a:spcPct val="20000"/>
        </a:spcBef>
        <a:buClr>
          <a:schemeClr val="accent5"/>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slide" Target="slide26.xml"/><Relationship Id="rId4" Type="http://schemas.openxmlformats.org/officeDocument/2006/relationships/slide" Target="slide2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slide" Target="slide2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slide" Target="slide28.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slide" Target="slide1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slide" Target="slide30.xml"/></Relationships>
</file>

<file path=ppt/slides/_rels/slide1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slide" Target="slide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chart" Target="../charts/char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slide" Target="slide11.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slide" Target="slide14.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slide" Target="slide15.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chart" Target="../charts/chart16.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slide" Target="slide16.xml"/><Relationship Id="rId4" Type="http://schemas.openxmlformats.org/officeDocument/2006/relationships/chart" Target="../charts/char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chart" Target="../charts/char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slide" Target="slide17.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1AF2B4D-6B12-4EDF-87BB-2B55CECB6611}" type="slidenum">
              <a:rPr lang="en-US" smtClean="0"/>
              <a:pPr/>
              <a:t>1</a:t>
            </a:fld>
            <a:endParaRPr lang="en-US" dirty="0"/>
          </a:p>
        </p:txBody>
      </p:sp>
      <p:sp>
        <p:nvSpPr>
          <p:cNvPr id="5" name="Text Placeholder 4"/>
          <p:cNvSpPr>
            <a:spLocks noGrp="1"/>
          </p:cNvSpPr>
          <p:nvPr>
            <p:ph type="body" idx="1"/>
          </p:nvPr>
        </p:nvSpPr>
        <p:spPr/>
        <p:txBody>
          <a:bodyPr>
            <a:normAutofit/>
          </a:bodyPr>
          <a:lstStyle/>
          <a:p>
            <a:r>
              <a:rPr lang="en-US" dirty="0"/>
              <a:t>Focus on OACs for stroke prevention in AF</a:t>
            </a:r>
          </a:p>
        </p:txBody>
      </p:sp>
      <p:sp>
        <p:nvSpPr>
          <p:cNvPr id="4" name="Title 3"/>
          <p:cNvSpPr>
            <a:spLocks noGrp="1"/>
          </p:cNvSpPr>
          <p:nvPr>
            <p:ph type="title"/>
          </p:nvPr>
        </p:nvSpPr>
        <p:spPr/>
        <p:txBody>
          <a:bodyPr/>
          <a:lstStyle/>
          <a:p>
            <a:r>
              <a:rPr lang="en-US" dirty="0"/>
              <a:t>ESC guidelines </a:t>
            </a:r>
            <a:r>
              <a:rPr lang="en-GB" dirty="0"/>
              <a:t>for management of patients with AF</a:t>
            </a:r>
            <a:endParaRPr lang="en-US" b="1" dirty="0"/>
          </a:p>
        </p:txBody>
      </p:sp>
      <p:sp>
        <p:nvSpPr>
          <p:cNvPr id="7" name="Text Placeholder 4"/>
          <p:cNvSpPr txBox="1">
            <a:spLocks/>
          </p:cNvSpPr>
          <p:nvPr/>
        </p:nvSpPr>
        <p:spPr>
          <a:xfrm>
            <a:off x="963084" y="6444479"/>
            <a:ext cx="9647229" cy="276999"/>
          </a:xfrm>
          <a:prstGeom prst="rect">
            <a:avLst/>
          </a:prstGeom>
        </p:spPr>
        <p:txBody>
          <a:bodyPr/>
          <a:lstStyle>
            <a:lvl1pPr marL="173038" indent="-173038" algn="l" defTabSz="457200" rtl="0" eaLnBrk="1" latinLnBrk="0" hangingPunct="1">
              <a:spcBef>
                <a:spcPct val="20000"/>
              </a:spcBef>
              <a:buClr>
                <a:schemeClr val="accent5"/>
              </a:buClr>
              <a:buFont typeface="Arial"/>
              <a:buChar char="•"/>
              <a:defRPr sz="2400" kern="1200">
                <a:solidFill>
                  <a:schemeClr val="tx1"/>
                </a:solidFill>
                <a:latin typeface="+mn-lt"/>
                <a:ea typeface="+mn-ea"/>
                <a:cs typeface="+mn-cs"/>
              </a:defRPr>
            </a:lvl1pPr>
            <a:lvl2pPr marL="515938" indent="-28575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2pPr>
            <a:lvl3pPr marL="688975" indent="-174625" algn="l" defTabSz="457200" rtl="0" eaLnBrk="1" latinLnBrk="0" hangingPunct="1">
              <a:spcBef>
                <a:spcPct val="20000"/>
              </a:spcBef>
              <a:buClr>
                <a:schemeClr val="accent5"/>
              </a:buClr>
              <a:buFont typeface="Arial"/>
              <a:buChar char="•"/>
              <a:defRPr sz="1800" kern="1200">
                <a:solidFill>
                  <a:schemeClr val="tx1"/>
                </a:solidFill>
                <a:latin typeface="+mn-lt"/>
                <a:ea typeface="+mn-ea"/>
                <a:cs typeface="+mn-cs"/>
              </a:defRPr>
            </a:lvl3pPr>
            <a:lvl4pPr marL="919163" indent="-228600" algn="l" defTabSz="457200" rtl="0" eaLnBrk="1" latinLnBrk="0" hangingPunct="1">
              <a:spcBef>
                <a:spcPct val="20000"/>
              </a:spcBef>
              <a:buClr>
                <a:schemeClr val="accent5"/>
              </a:buClr>
              <a:buFont typeface="Arial"/>
              <a:buChar char="–"/>
              <a:defRPr sz="1600" kern="1200">
                <a:solidFill>
                  <a:schemeClr val="tx1"/>
                </a:solidFill>
                <a:latin typeface="+mn-lt"/>
                <a:ea typeface="+mn-ea"/>
                <a:cs typeface="+mn-cs"/>
              </a:defRPr>
            </a:lvl4pPr>
            <a:lvl5pPr marL="1025525" indent="-112713" algn="l" defTabSz="457200" rtl="0" eaLnBrk="1" latinLnBrk="0" hangingPunct="1">
              <a:spcBef>
                <a:spcPct val="20000"/>
              </a:spcBef>
              <a:buClr>
                <a:schemeClr val="accent5"/>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t>February 2021</a:t>
            </a:r>
          </a:p>
        </p:txBody>
      </p:sp>
    </p:spTree>
    <p:extLst>
      <p:ext uri="{BB962C8B-B14F-4D97-AF65-F5344CB8AC3E}">
        <p14:creationId xmlns:p14="http://schemas.microsoft.com/office/powerpoint/2010/main" val="426741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0C205F0-BB65-4A5B-8426-23AE2785DB8F}"/>
              </a:ext>
            </a:extLst>
          </p:cNvPr>
          <p:cNvSpPr/>
          <p:nvPr/>
        </p:nvSpPr>
        <p:spPr>
          <a:xfrm>
            <a:off x="461995" y="1536048"/>
            <a:ext cx="11255872" cy="3313448"/>
          </a:xfrm>
          <a:prstGeom prst="rect">
            <a:avLst/>
          </a:prstGeom>
          <a:noFill/>
          <a:ln>
            <a:solidFill>
              <a:schemeClr val="accent6">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7AF1D9B-FDCD-44AA-A48A-AA13EDF590AF}"/>
              </a:ext>
            </a:extLst>
          </p:cNvPr>
          <p:cNvSpPr>
            <a:spLocks noGrp="1"/>
          </p:cNvSpPr>
          <p:nvPr>
            <p:ph type="title"/>
          </p:nvPr>
        </p:nvSpPr>
        <p:spPr/>
        <p:txBody>
          <a:bodyPr/>
          <a:lstStyle/>
          <a:p>
            <a:r>
              <a:rPr lang="en-US" dirty="0"/>
              <a:t>Prevention of thromboembolic events in AF</a:t>
            </a:r>
            <a:endParaRPr lang="en-GB" dirty="0"/>
          </a:p>
        </p:txBody>
      </p:sp>
      <p:sp>
        <p:nvSpPr>
          <p:cNvPr id="3" name="Slide Number Placeholder 2">
            <a:extLst>
              <a:ext uri="{FF2B5EF4-FFF2-40B4-BE49-F238E27FC236}">
                <a16:creationId xmlns:a16="http://schemas.microsoft.com/office/drawing/2014/main" id="{68EA5ED2-6BF7-433C-B237-0C386E8CD432}"/>
              </a:ext>
            </a:extLst>
          </p:cNvPr>
          <p:cNvSpPr>
            <a:spLocks noGrp="1"/>
          </p:cNvSpPr>
          <p:nvPr>
            <p:ph type="sldNum" sz="quarter" idx="12"/>
          </p:nvPr>
        </p:nvSpPr>
        <p:spPr/>
        <p:txBody>
          <a:bodyPr/>
          <a:lstStyle/>
          <a:p>
            <a:fld id="{2066355A-084C-D24E-9AD2-7E4FC41EA627}" type="slidenum">
              <a:rPr lang="en-GB" noProof="0" smtClean="0"/>
              <a:pPr/>
              <a:t>10</a:t>
            </a:fld>
            <a:endParaRPr lang="en-GB" noProof="0" dirty="0"/>
          </a:p>
        </p:txBody>
      </p:sp>
      <p:sp>
        <p:nvSpPr>
          <p:cNvPr id="9" name="Text Placeholder 8">
            <a:extLst>
              <a:ext uri="{FF2B5EF4-FFF2-40B4-BE49-F238E27FC236}">
                <a16:creationId xmlns:a16="http://schemas.microsoft.com/office/drawing/2014/main" id="{E7027825-A7C1-4F1B-8B22-9F19C99F6507}"/>
              </a:ext>
            </a:extLst>
          </p:cNvPr>
          <p:cNvSpPr>
            <a:spLocks noGrp="1"/>
          </p:cNvSpPr>
          <p:nvPr>
            <p:ph type="body" sz="quarter" idx="13"/>
          </p:nvPr>
        </p:nvSpPr>
        <p:spPr>
          <a:xfrm>
            <a:off x="480485" y="6444477"/>
            <a:ext cx="11101916" cy="276999"/>
          </a:xfrm>
        </p:spPr>
        <p:txBody>
          <a:bodyPr/>
          <a:lstStyle/>
          <a:p>
            <a:r>
              <a:rPr lang="en-GB" dirty="0"/>
              <a:t>Hindricks et al. Eur Heart J 2020; doi:10.1093/eurheartj/ehaa612; </a:t>
            </a:r>
            <a:r>
              <a:rPr lang="en-GB" dirty="0">
                <a:ea typeface="Geneva"/>
              </a:rPr>
              <a:t>Connolly et al. NEJM 2009;361:1139</a:t>
            </a:r>
          </a:p>
        </p:txBody>
      </p:sp>
      <p:sp>
        <p:nvSpPr>
          <p:cNvPr id="43" name="Rectangle 42">
            <a:extLst>
              <a:ext uri="{FF2B5EF4-FFF2-40B4-BE49-F238E27FC236}">
                <a16:creationId xmlns:a16="http://schemas.microsoft.com/office/drawing/2014/main" id="{B4D896E2-B36E-4153-ADE8-9F13513553FE}"/>
              </a:ext>
            </a:extLst>
          </p:cNvPr>
          <p:cNvSpPr/>
          <p:nvPr/>
        </p:nvSpPr>
        <p:spPr>
          <a:xfrm>
            <a:off x="646172" y="1891282"/>
            <a:ext cx="9590715" cy="414524"/>
          </a:xfrm>
          <a:prstGeom prst="rect">
            <a:avLst/>
          </a:prstGeom>
          <a:noFill/>
          <a:ln w="9525" cap="flat" cmpd="sng" algn="ctr">
            <a:noFill/>
            <a:prstDash val="solid"/>
          </a:ln>
          <a:effectLst/>
        </p:spPr>
        <p:txBody>
          <a:bodyPr rtlCol="0" anchor="ctr"/>
          <a:lstStyle/>
          <a:p>
            <a:pPr>
              <a:defRPr/>
            </a:pPr>
            <a:r>
              <a:rPr lang="en-US" b="1" kern="0" dirty="0">
                <a:solidFill>
                  <a:srgbClr val="03497C"/>
                </a:solidFill>
                <a:latin typeface="Arial"/>
              </a:rPr>
              <a:t>AF 3-step pathway: </a:t>
            </a:r>
            <a:r>
              <a:rPr lang="en-GB" b="1" kern="0" dirty="0">
                <a:solidFill>
                  <a:srgbClr val="03497C"/>
                </a:solidFill>
              </a:rPr>
              <a:t>stroke risk stratification and anticoagulation to avoid stroke</a:t>
            </a:r>
            <a:endParaRPr lang="en-GB" b="1" kern="0" dirty="0">
              <a:solidFill>
                <a:srgbClr val="03497C"/>
              </a:solidFill>
              <a:latin typeface="Arial"/>
            </a:endParaRPr>
          </a:p>
        </p:txBody>
      </p:sp>
      <p:sp>
        <p:nvSpPr>
          <p:cNvPr id="29" name="Rectangle: Rounded Corners 28">
            <a:extLst>
              <a:ext uri="{FF2B5EF4-FFF2-40B4-BE49-F238E27FC236}">
                <a16:creationId xmlns:a16="http://schemas.microsoft.com/office/drawing/2014/main" id="{F605C15D-FC82-4EA1-B5F5-F18EBDF17D3B}"/>
              </a:ext>
            </a:extLst>
          </p:cNvPr>
          <p:cNvSpPr/>
          <p:nvPr/>
        </p:nvSpPr>
        <p:spPr>
          <a:xfrm>
            <a:off x="646172" y="2365830"/>
            <a:ext cx="1173104" cy="462775"/>
          </a:xfrm>
          <a:prstGeom prst="roundRect">
            <a:avLst>
              <a:gd name="adj" fmla="val 0"/>
            </a:avLst>
          </a:prstGeom>
          <a:solidFill>
            <a:schemeClr val="tx1"/>
          </a:solidFill>
          <a:ln w="9525" cap="flat" cmpd="sng" algn="ctr">
            <a:noFill/>
            <a:prstDash val="solid"/>
          </a:ln>
          <a:effectLst/>
        </p:spPr>
        <p:txBody>
          <a:bodyPr rtlCol="0" anchor="ctr"/>
          <a:lstStyle/>
          <a:p>
            <a:pPr algn="ctr">
              <a:defRPr/>
            </a:pPr>
            <a:r>
              <a:rPr lang="en-US" sz="1400" b="1" kern="0" dirty="0">
                <a:solidFill>
                  <a:prstClr val="white"/>
                </a:solidFill>
                <a:latin typeface="Arial"/>
              </a:rPr>
              <a:t>Step 1</a:t>
            </a:r>
            <a:endParaRPr lang="en-GB" sz="1400" b="1" kern="0" dirty="0">
              <a:solidFill>
                <a:prstClr val="white"/>
              </a:solidFill>
              <a:latin typeface="Arial"/>
            </a:endParaRPr>
          </a:p>
        </p:txBody>
      </p:sp>
      <p:sp>
        <p:nvSpPr>
          <p:cNvPr id="30" name="Rectangle 29">
            <a:extLst>
              <a:ext uri="{FF2B5EF4-FFF2-40B4-BE49-F238E27FC236}">
                <a16:creationId xmlns:a16="http://schemas.microsoft.com/office/drawing/2014/main" id="{ACFDB3AF-1C53-429B-B767-E806AD6CF15B}"/>
              </a:ext>
            </a:extLst>
          </p:cNvPr>
          <p:cNvSpPr/>
          <p:nvPr/>
        </p:nvSpPr>
        <p:spPr bwMode="auto">
          <a:xfrm>
            <a:off x="1990726" y="2375099"/>
            <a:ext cx="7856955" cy="452460"/>
          </a:xfrm>
          <a:prstGeom prst="rect">
            <a:avLst/>
          </a:prstGeom>
          <a:solidFill>
            <a:schemeClr val="bg1">
              <a:lumMod val="95000"/>
            </a:schemeClr>
          </a:solidFill>
          <a:ln w="19050" cap="flat" cmpd="sng" algn="ctr">
            <a:solidFill>
              <a:srgbClr val="92D05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eaLnBrk="0" hangingPunct="0">
              <a:lnSpc>
                <a:spcPct val="85000"/>
              </a:lnSpc>
              <a:defRPr/>
            </a:pPr>
            <a:r>
              <a:rPr lang="en-US" altLang="en-US" sz="1400" dirty="0">
                <a:solidFill>
                  <a:srgbClr val="03497C"/>
                </a:solidFill>
                <a:latin typeface="Arial"/>
              </a:rPr>
              <a:t>Identify low-risk </a:t>
            </a:r>
            <a:r>
              <a:rPr lang="en-US" altLang="en-US" sz="1400" dirty="0">
                <a:solidFill>
                  <a:srgbClr val="03497C"/>
                </a:solidFill>
              </a:rPr>
              <a:t>patients who do not need antithrombotic therapy </a:t>
            </a:r>
            <a:br>
              <a:rPr lang="en-US" altLang="en-US" sz="1400" dirty="0">
                <a:solidFill>
                  <a:srgbClr val="03497C"/>
                </a:solidFill>
              </a:rPr>
            </a:br>
            <a:r>
              <a:rPr lang="en-US" altLang="en-US" sz="1400" dirty="0">
                <a:solidFill>
                  <a:srgbClr val="03497C"/>
                </a:solidFill>
              </a:rPr>
              <a:t>(</a:t>
            </a:r>
            <a:r>
              <a:rPr lang="en-US" altLang="en-US" sz="1400" kern="0" dirty="0">
                <a:solidFill>
                  <a:srgbClr val="03497C"/>
                </a:solidFill>
              </a:rPr>
              <a:t>CHA</a:t>
            </a:r>
            <a:r>
              <a:rPr lang="en-US" altLang="en-US" sz="1400" kern="0" baseline="-25000" dirty="0">
                <a:solidFill>
                  <a:srgbClr val="03497C"/>
                </a:solidFill>
              </a:rPr>
              <a:t>2</a:t>
            </a:r>
            <a:r>
              <a:rPr lang="en-US" altLang="en-US" sz="1400" kern="0" dirty="0">
                <a:solidFill>
                  <a:srgbClr val="03497C"/>
                </a:solidFill>
              </a:rPr>
              <a:t>DS</a:t>
            </a:r>
            <a:r>
              <a:rPr lang="en-US" altLang="en-US" sz="1400" kern="0" baseline="-25000" dirty="0">
                <a:solidFill>
                  <a:srgbClr val="03497C"/>
                </a:solidFill>
              </a:rPr>
              <a:t>2</a:t>
            </a:r>
            <a:r>
              <a:rPr lang="en-US" altLang="en-US" sz="1400" kern="0" dirty="0">
                <a:solidFill>
                  <a:srgbClr val="03497C"/>
                </a:solidFill>
              </a:rPr>
              <a:t>-VASc score: 0 in males, 1 in females)</a:t>
            </a:r>
            <a:endParaRPr lang="en-US" altLang="en-US" sz="1400" dirty="0">
              <a:solidFill>
                <a:srgbClr val="03497C"/>
              </a:solidFill>
              <a:latin typeface="Arial"/>
            </a:endParaRPr>
          </a:p>
        </p:txBody>
      </p:sp>
      <p:sp>
        <p:nvSpPr>
          <p:cNvPr id="32" name="Rectangle 31">
            <a:extLst>
              <a:ext uri="{FF2B5EF4-FFF2-40B4-BE49-F238E27FC236}">
                <a16:creationId xmlns:a16="http://schemas.microsoft.com/office/drawing/2014/main" id="{9AB25BD5-F5A5-44FF-8A77-02B84DC9D3D4}"/>
              </a:ext>
            </a:extLst>
          </p:cNvPr>
          <p:cNvSpPr/>
          <p:nvPr/>
        </p:nvSpPr>
        <p:spPr bwMode="auto">
          <a:xfrm>
            <a:off x="1990726" y="3032460"/>
            <a:ext cx="7856954" cy="859454"/>
          </a:xfrm>
          <a:prstGeom prst="rect">
            <a:avLst/>
          </a:prstGeom>
          <a:solidFill>
            <a:schemeClr val="bg1">
              <a:lumMod val="95000"/>
            </a:schemeClr>
          </a:solidFill>
          <a:ln w="19050" cap="flat" cmpd="sng" algn="ctr">
            <a:solidFill>
              <a:srgbClr val="92D05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609585" eaLnBrk="0" hangingPunct="0">
              <a:lnSpc>
                <a:spcPct val="85000"/>
              </a:lnSpc>
              <a:defRPr/>
            </a:pPr>
            <a:r>
              <a:rPr lang="en-US" altLang="en-US" sz="1400" dirty="0">
                <a:solidFill>
                  <a:srgbClr val="03497C"/>
                </a:solidFill>
                <a:latin typeface="Arial"/>
              </a:rPr>
              <a:t>Consider stroke prevention (i.e. OAC) in all AF patients with CHA</a:t>
            </a:r>
            <a:r>
              <a:rPr lang="en-US" altLang="en-US" sz="1400" baseline="-25000" dirty="0">
                <a:solidFill>
                  <a:srgbClr val="03497C"/>
                </a:solidFill>
                <a:latin typeface="Arial"/>
              </a:rPr>
              <a:t>2</a:t>
            </a:r>
            <a:r>
              <a:rPr lang="en-US" altLang="en-US" sz="1400" dirty="0">
                <a:solidFill>
                  <a:srgbClr val="03497C"/>
                </a:solidFill>
                <a:latin typeface="Arial"/>
              </a:rPr>
              <a:t>DS</a:t>
            </a:r>
            <a:r>
              <a:rPr lang="en-US" altLang="en-US" sz="1400" baseline="-25000" dirty="0">
                <a:solidFill>
                  <a:srgbClr val="03497C"/>
                </a:solidFill>
                <a:latin typeface="Arial"/>
              </a:rPr>
              <a:t>2</a:t>
            </a:r>
            <a:r>
              <a:rPr lang="en-US" altLang="en-US" sz="1400" dirty="0">
                <a:solidFill>
                  <a:srgbClr val="03497C"/>
                </a:solidFill>
                <a:latin typeface="Arial"/>
              </a:rPr>
              <a:t>-VASc ≥1 (male) or ≥2 (female).</a:t>
            </a:r>
            <a:r>
              <a:rPr lang="en-US" altLang="en-US" sz="1400" b="1" dirty="0">
                <a:solidFill>
                  <a:srgbClr val="03497C"/>
                </a:solidFill>
                <a:latin typeface="Arial"/>
              </a:rPr>
              <a:t> </a:t>
            </a:r>
            <a:r>
              <a:rPr lang="en-US" altLang="en-US" sz="1400" dirty="0">
                <a:solidFill>
                  <a:srgbClr val="03497C"/>
                </a:solidFill>
                <a:latin typeface="Arial"/>
              </a:rPr>
              <a:t>Address modifiable bleeding risk factors in all AF patients. Calculate the HAS-BLED score – if ≥3, address modifiable bleeding risk factors and ‘flag up’ patient for regular review and follow-up. High bleeding risk scores should not be used as a reason to withhold OAC</a:t>
            </a:r>
          </a:p>
        </p:txBody>
      </p:sp>
      <p:sp>
        <p:nvSpPr>
          <p:cNvPr id="38" name="Rectangle 37">
            <a:extLst>
              <a:ext uri="{FF2B5EF4-FFF2-40B4-BE49-F238E27FC236}">
                <a16:creationId xmlns:a16="http://schemas.microsoft.com/office/drawing/2014/main" id="{2C19DB55-CB28-4504-B66F-4318973B0F43}"/>
              </a:ext>
            </a:extLst>
          </p:cNvPr>
          <p:cNvSpPr/>
          <p:nvPr/>
        </p:nvSpPr>
        <p:spPr bwMode="auto">
          <a:xfrm>
            <a:off x="1990725" y="4053733"/>
            <a:ext cx="7856957" cy="700209"/>
          </a:xfrm>
          <a:prstGeom prst="rect">
            <a:avLst/>
          </a:prstGeom>
          <a:solidFill>
            <a:schemeClr val="bg1">
              <a:lumMod val="95000"/>
            </a:schemeClr>
          </a:solidFill>
          <a:ln w="19050" cap="flat" cmpd="sng" algn="ctr">
            <a:solidFill>
              <a:srgbClr val="92D05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eaLnBrk="0" hangingPunct="0">
              <a:lnSpc>
                <a:spcPct val="85000"/>
              </a:lnSpc>
              <a:defRPr/>
            </a:pPr>
            <a:r>
              <a:rPr lang="en-US" altLang="en-US" sz="1400" kern="0" dirty="0">
                <a:solidFill>
                  <a:srgbClr val="03497C"/>
                </a:solidFill>
                <a:latin typeface="Arial"/>
              </a:rPr>
              <a:t>Begin NOAC (or VKA with high time in therapeutic range)</a:t>
            </a:r>
          </a:p>
          <a:p>
            <a:pPr algn="ctr" defTabSz="914400" eaLnBrk="0" hangingPunct="0">
              <a:lnSpc>
                <a:spcPct val="85000"/>
              </a:lnSpc>
              <a:defRPr/>
            </a:pPr>
            <a:endParaRPr lang="en-US" altLang="en-US" sz="900" kern="0" dirty="0">
              <a:solidFill>
                <a:srgbClr val="03497C"/>
              </a:solidFill>
              <a:latin typeface="Arial"/>
            </a:endParaRPr>
          </a:p>
          <a:p>
            <a:pPr algn="ctr" defTabSz="914400" eaLnBrk="0" hangingPunct="0">
              <a:lnSpc>
                <a:spcPct val="85000"/>
              </a:lnSpc>
              <a:defRPr/>
            </a:pPr>
            <a:r>
              <a:rPr lang="en-US" altLang="en-US" sz="1400" b="1" kern="0" dirty="0">
                <a:solidFill>
                  <a:srgbClr val="03497C"/>
                </a:solidFill>
                <a:latin typeface="Arial"/>
              </a:rPr>
              <a:t>NOACs generally recommended as first-line therapy for OAC </a:t>
            </a:r>
            <a:r>
              <a:rPr lang="en-US" altLang="en-US" sz="1400" b="1" kern="0" dirty="0">
                <a:solidFill>
                  <a:srgbClr val="03497C"/>
                </a:solidFill>
              </a:rPr>
              <a:t>(Class I, Level A)</a:t>
            </a:r>
            <a:endParaRPr lang="en-US" altLang="en-US" sz="1400" kern="0" dirty="0">
              <a:solidFill>
                <a:srgbClr val="03497C"/>
              </a:solidFill>
              <a:latin typeface="Arial"/>
            </a:endParaRPr>
          </a:p>
        </p:txBody>
      </p:sp>
      <p:sp>
        <p:nvSpPr>
          <p:cNvPr id="53" name="Rectangle: Rounded Corners 52">
            <a:extLst>
              <a:ext uri="{FF2B5EF4-FFF2-40B4-BE49-F238E27FC236}">
                <a16:creationId xmlns:a16="http://schemas.microsoft.com/office/drawing/2014/main" id="{35A20923-F238-4487-B607-B8CED716C784}"/>
              </a:ext>
            </a:extLst>
          </p:cNvPr>
          <p:cNvSpPr/>
          <p:nvPr/>
        </p:nvSpPr>
        <p:spPr>
          <a:xfrm>
            <a:off x="646172" y="3004971"/>
            <a:ext cx="1173104" cy="880544"/>
          </a:xfrm>
          <a:prstGeom prst="roundRect">
            <a:avLst>
              <a:gd name="adj" fmla="val 0"/>
            </a:avLst>
          </a:prstGeom>
          <a:solidFill>
            <a:schemeClr val="tx1"/>
          </a:solidFill>
          <a:ln w="9525" cap="flat" cmpd="sng" algn="ctr">
            <a:noFill/>
            <a:prstDash val="solid"/>
          </a:ln>
          <a:effectLst/>
        </p:spPr>
        <p:txBody>
          <a:bodyPr rtlCol="0" anchor="ctr"/>
          <a:lstStyle/>
          <a:p>
            <a:pPr algn="ctr">
              <a:defRPr/>
            </a:pPr>
            <a:r>
              <a:rPr lang="en-US" sz="1400" b="1" kern="0" dirty="0">
                <a:solidFill>
                  <a:prstClr val="white"/>
                </a:solidFill>
                <a:latin typeface="Arial"/>
              </a:rPr>
              <a:t>Step 2</a:t>
            </a:r>
            <a:endParaRPr lang="en-GB" sz="1400" b="1" kern="0" dirty="0">
              <a:solidFill>
                <a:prstClr val="white"/>
              </a:solidFill>
              <a:latin typeface="Arial"/>
            </a:endParaRPr>
          </a:p>
        </p:txBody>
      </p:sp>
      <p:sp>
        <p:nvSpPr>
          <p:cNvPr id="54" name="Rectangle: Rounded Corners 53">
            <a:extLst>
              <a:ext uri="{FF2B5EF4-FFF2-40B4-BE49-F238E27FC236}">
                <a16:creationId xmlns:a16="http://schemas.microsoft.com/office/drawing/2014/main" id="{CE37531A-3D70-4A88-A0E1-3ECD40261465}"/>
              </a:ext>
            </a:extLst>
          </p:cNvPr>
          <p:cNvSpPr/>
          <p:nvPr/>
        </p:nvSpPr>
        <p:spPr>
          <a:xfrm>
            <a:off x="646172" y="4061712"/>
            <a:ext cx="1173104" cy="693708"/>
          </a:xfrm>
          <a:prstGeom prst="roundRect">
            <a:avLst>
              <a:gd name="adj" fmla="val 0"/>
            </a:avLst>
          </a:prstGeom>
          <a:solidFill>
            <a:schemeClr val="tx1"/>
          </a:solidFill>
          <a:ln w="9525" cap="flat" cmpd="sng" algn="ctr">
            <a:noFill/>
            <a:prstDash val="solid"/>
          </a:ln>
          <a:effectLst/>
        </p:spPr>
        <p:txBody>
          <a:bodyPr rtlCol="0" anchor="ctr"/>
          <a:lstStyle/>
          <a:p>
            <a:pPr algn="ctr">
              <a:defRPr/>
            </a:pPr>
            <a:r>
              <a:rPr lang="en-US" sz="1400" b="1" kern="0" dirty="0">
                <a:solidFill>
                  <a:prstClr val="white"/>
                </a:solidFill>
                <a:latin typeface="Arial"/>
              </a:rPr>
              <a:t>Step 3</a:t>
            </a:r>
            <a:endParaRPr lang="en-GB" sz="1400" b="1" kern="0" dirty="0">
              <a:solidFill>
                <a:prstClr val="white"/>
              </a:solidFill>
              <a:latin typeface="Arial"/>
            </a:endParaRPr>
          </a:p>
        </p:txBody>
      </p:sp>
      <p:cxnSp>
        <p:nvCxnSpPr>
          <p:cNvPr id="6" name="Straight Arrow Connector 5">
            <a:extLst>
              <a:ext uri="{FF2B5EF4-FFF2-40B4-BE49-F238E27FC236}">
                <a16:creationId xmlns:a16="http://schemas.microsoft.com/office/drawing/2014/main" id="{89EB2B5F-4585-4B9E-858A-F3029934E6A4}"/>
              </a:ext>
            </a:extLst>
          </p:cNvPr>
          <p:cNvCxnSpPr>
            <a:cxnSpLocks/>
          </p:cNvCxnSpPr>
          <p:nvPr/>
        </p:nvCxnSpPr>
        <p:spPr>
          <a:xfrm flipH="1">
            <a:off x="1232724" y="2781633"/>
            <a:ext cx="0" cy="250826"/>
          </a:xfrm>
          <a:prstGeom prst="straightConnector1">
            <a:avLst/>
          </a:prstGeom>
          <a:ln w="190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814A8760-2EA6-4107-994C-D0C51C0A4A41}"/>
              </a:ext>
            </a:extLst>
          </p:cNvPr>
          <p:cNvCxnSpPr>
            <a:cxnSpLocks/>
          </p:cNvCxnSpPr>
          <p:nvPr/>
        </p:nvCxnSpPr>
        <p:spPr>
          <a:xfrm flipH="1">
            <a:off x="1232724" y="3838375"/>
            <a:ext cx="0" cy="242777"/>
          </a:xfrm>
          <a:prstGeom prst="straightConnector1">
            <a:avLst/>
          </a:prstGeom>
          <a:ln w="190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AEB6E29D-A968-4DE1-93F4-9B4A3CBFD489}"/>
              </a:ext>
            </a:extLst>
          </p:cNvPr>
          <p:cNvGrpSpPr/>
          <p:nvPr/>
        </p:nvGrpSpPr>
        <p:grpSpPr>
          <a:xfrm>
            <a:off x="746679" y="1370032"/>
            <a:ext cx="5824242" cy="350213"/>
            <a:chOff x="7600254" y="4757361"/>
            <a:chExt cx="6279664" cy="350213"/>
          </a:xfrm>
        </p:grpSpPr>
        <p:sp>
          <p:nvSpPr>
            <p:cNvPr id="109" name="Rectangle 108">
              <a:extLst>
                <a:ext uri="{FF2B5EF4-FFF2-40B4-BE49-F238E27FC236}">
                  <a16:creationId xmlns:a16="http://schemas.microsoft.com/office/drawing/2014/main" id="{7C235E9A-2ECD-45AF-87DD-57911C4581A3}"/>
                </a:ext>
              </a:extLst>
            </p:cNvPr>
            <p:cNvSpPr/>
            <p:nvPr/>
          </p:nvSpPr>
          <p:spPr bwMode="auto">
            <a:xfrm>
              <a:off x="7600254" y="4757361"/>
              <a:ext cx="6113361" cy="350213"/>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530DCD8D-901E-4C77-8415-A2708C496F17}"/>
                </a:ext>
              </a:extLst>
            </p:cNvPr>
            <p:cNvSpPr txBox="1"/>
            <p:nvPr/>
          </p:nvSpPr>
          <p:spPr>
            <a:xfrm>
              <a:off x="7691967" y="4797362"/>
              <a:ext cx="6187951" cy="276999"/>
            </a:xfrm>
            <a:prstGeom prst="rect">
              <a:avLst/>
            </a:prstGeom>
            <a:noFill/>
          </p:spPr>
          <p:txBody>
            <a:bodyPr wrap="square" rtlCol="0">
              <a:spAutoFit/>
            </a:bodyPr>
            <a:lstStyle/>
            <a:p>
              <a:pPr defTabSz="914400">
                <a:defRPr/>
              </a:pPr>
              <a:r>
                <a:rPr lang="en-GB" sz="1200" b="1" kern="0" dirty="0">
                  <a:solidFill>
                    <a:schemeClr val="bg1"/>
                  </a:solidFill>
                  <a:latin typeface="Arial" panose="020B0604020202020204" pitchFamily="34" charset="0"/>
                  <a:cs typeface="Arial" panose="020B0604020202020204" pitchFamily="34" charset="0"/>
                </a:rPr>
                <a:t>Hindricks et al. Eur Heart J 2020, p. 36; see Figure 12 (p. 36) for full details</a:t>
              </a:r>
            </a:p>
          </p:txBody>
        </p:sp>
      </p:grpSp>
      <p:sp>
        <p:nvSpPr>
          <p:cNvPr id="16" name="Rectangle 15">
            <a:extLst>
              <a:ext uri="{FF2B5EF4-FFF2-40B4-BE49-F238E27FC236}">
                <a16:creationId xmlns:a16="http://schemas.microsoft.com/office/drawing/2014/main" id="{883DE18A-82D1-467C-BB22-0655C0C24163}"/>
              </a:ext>
            </a:extLst>
          </p:cNvPr>
          <p:cNvSpPr/>
          <p:nvPr/>
        </p:nvSpPr>
        <p:spPr>
          <a:xfrm>
            <a:off x="461995" y="5226283"/>
            <a:ext cx="11255871" cy="1130067"/>
          </a:xfrm>
          <a:prstGeom prst="rect">
            <a:avLst/>
          </a:prstGeom>
          <a:no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51" name="Group 50">
            <a:extLst>
              <a:ext uri="{FF2B5EF4-FFF2-40B4-BE49-F238E27FC236}">
                <a16:creationId xmlns:a16="http://schemas.microsoft.com/office/drawing/2014/main" id="{E9BF7216-5254-4FCC-ADF6-9411DEEA01AE}"/>
              </a:ext>
            </a:extLst>
          </p:cNvPr>
          <p:cNvGrpSpPr/>
          <p:nvPr/>
        </p:nvGrpSpPr>
        <p:grpSpPr>
          <a:xfrm>
            <a:off x="9423223" y="5550349"/>
            <a:ext cx="2058022" cy="479152"/>
            <a:chOff x="8860744" y="5515200"/>
            <a:chExt cx="2058022" cy="479152"/>
          </a:xfrm>
        </p:grpSpPr>
        <p:sp>
          <p:nvSpPr>
            <p:cNvPr id="152" name="TextBox 151">
              <a:extLst>
                <a:ext uri="{FF2B5EF4-FFF2-40B4-BE49-F238E27FC236}">
                  <a16:creationId xmlns:a16="http://schemas.microsoft.com/office/drawing/2014/main" id="{13FE6A63-7440-426A-9B09-8546AB48C8DE}"/>
                </a:ext>
              </a:extLst>
            </p:cNvPr>
            <p:cNvSpPr txBox="1"/>
            <p:nvPr/>
          </p:nvSpPr>
          <p:spPr>
            <a:xfrm>
              <a:off x="9244228" y="5585499"/>
              <a:ext cx="1674538" cy="307777"/>
            </a:xfrm>
            <a:prstGeom prst="rect">
              <a:avLst/>
            </a:prstGeom>
            <a:solidFill>
              <a:schemeClr val="accent6"/>
            </a:solidFill>
          </p:spPr>
          <p:txBody>
            <a:bodyPr wrap="square" lIns="144000" rtlCol="0">
              <a:spAutoFit/>
            </a:bodyPr>
            <a:lstStyle/>
            <a:p>
              <a:pPr defTabSz="914400">
                <a:defRPr/>
              </a:pPr>
              <a:r>
                <a:rPr lang="en-GB" sz="1400" b="1" kern="0" dirty="0">
                  <a:solidFill>
                    <a:schemeClr val="bg1"/>
                  </a:solidFill>
                  <a:latin typeface="Arial" panose="020B0604020202020204" pitchFamily="34" charset="0"/>
                  <a:cs typeface="Arial" panose="020B0604020202020204" pitchFamily="34" charset="0"/>
                </a:rPr>
                <a:t>Click to see data</a:t>
              </a:r>
            </a:p>
          </p:txBody>
        </p:sp>
        <p:sp>
          <p:nvSpPr>
            <p:cNvPr id="111" name="Teardrop 110">
              <a:extLst>
                <a:ext uri="{FF2B5EF4-FFF2-40B4-BE49-F238E27FC236}">
                  <a16:creationId xmlns:a16="http://schemas.microsoft.com/office/drawing/2014/main" id="{B432D891-BD5D-4F9B-AEBC-F3EDC3FD7988}"/>
                </a:ext>
              </a:extLst>
            </p:cNvPr>
            <p:cNvSpPr/>
            <p:nvPr/>
          </p:nvSpPr>
          <p:spPr>
            <a:xfrm>
              <a:off x="8860744" y="5515200"/>
              <a:ext cx="441568" cy="479152"/>
            </a:xfrm>
            <a:prstGeom prst="teardrop">
              <a:avLst/>
            </a:prstGeom>
            <a:solidFill>
              <a:schemeClr val="accent6"/>
            </a:solidFill>
            <a:ln w="38100"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a:ln>
                    <a:noFill/>
                  </a:ln>
                  <a:solidFill>
                    <a:srgbClr val="FFFFFF">
                      <a:lumMod val="20000"/>
                      <a:lumOff val="80000"/>
                    </a:srgbClr>
                  </a:solidFill>
                  <a:effectLst/>
                  <a:uLnTx/>
                  <a:uFillTx/>
                  <a:latin typeface="Lucida Sans" panose="020B0602030504090204" pitchFamily="34" charset="0"/>
                  <a:ea typeface="Batang" panose="02030600000101010101" pitchFamily="18" charset="-127"/>
                  <a:cs typeface="Arial" panose="020B0604020202020204" pitchFamily="34" charset="0"/>
                </a:rPr>
                <a:t>i</a:t>
              </a:r>
              <a:endParaRPr kumimoji="0" lang="en-GB" sz="2400" b="0" i="0" u="none" strike="noStrike" kern="0" cap="none" spc="0" normalizeH="0" baseline="0" noProof="0" dirty="0">
                <a:ln>
                  <a:noFill/>
                </a:ln>
                <a:solidFill>
                  <a:srgbClr val="FFFFFF">
                    <a:lumMod val="20000"/>
                    <a:lumOff val="80000"/>
                  </a:srgbClr>
                </a:solidFill>
                <a:effectLst/>
                <a:uLnTx/>
                <a:uFillTx/>
                <a:latin typeface="Arial"/>
                <a:ea typeface="+mn-ea"/>
                <a:cs typeface="Arial" panose="020B0604020202020204" pitchFamily="34" charset="0"/>
              </a:endParaRPr>
            </a:p>
          </p:txBody>
        </p:sp>
      </p:grpSp>
      <p:sp>
        <p:nvSpPr>
          <p:cNvPr id="222" name="Oval 221">
            <a:extLst>
              <a:ext uri="{FF2B5EF4-FFF2-40B4-BE49-F238E27FC236}">
                <a16:creationId xmlns:a16="http://schemas.microsoft.com/office/drawing/2014/main" id="{6B434BB7-421E-4B87-AF83-3461914BD5FD}"/>
              </a:ext>
            </a:extLst>
          </p:cNvPr>
          <p:cNvSpPr>
            <a:spLocks noChangeAspect="1"/>
          </p:cNvSpPr>
          <p:nvPr/>
        </p:nvSpPr>
        <p:spPr>
          <a:xfrm>
            <a:off x="220267" y="1265730"/>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223" name="Oval 222">
            <a:extLst>
              <a:ext uri="{FF2B5EF4-FFF2-40B4-BE49-F238E27FC236}">
                <a16:creationId xmlns:a16="http://schemas.microsoft.com/office/drawing/2014/main" id="{4DFA1A22-7CA3-4CBE-AD59-6D1EABDE055D}"/>
              </a:ext>
            </a:extLst>
          </p:cNvPr>
          <p:cNvSpPr/>
          <p:nvPr/>
        </p:nvSpPr>
        <p:spPr>
          <a:xfrm>
            <a:off x="253292" y="1297162"/>
            <a:ext cx="511579" cy="502907"/>
          </a:xfrm>
          <a:prstGeom prst="ellipse">
            <a:avLst/>
          </a:prstGeom>
          <a:solidFill>
            <a:schemeClr val="accent6">
              <a:lumMod val="75000"/>
              <a:lumOff val="25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225" name="TextBox 224">
            <a:extLst>
              <a:ext uri="{FF2B5EF4-FFF2-40B4-BE49-F238E27FC236}">
                <a16:creationId xmlns:a16="http://schemas.microsoft.com/office/drawing/2014/main" id="{E0F8D468-078B-4DF1-9EA3-AB7146B13349}"/>
              </a:ext>
            </a:extLst>
          </p:cNvPr>
          <p:cNvSpPr txBox="1"/>
          <p:nvPr/>
        </p:nvSpPr>
        <p:spPr>
          <a:xfrm>
            <a:off x="206755" y="1379338"/>
            <a:ext cx="604653" cy="338554"/>
          </a:xfrm>
          <a:prstGeom prst="rect">
            <a:avLst/>
          </a:prstGeom>
          <a:noFill/>
        </p:spPr>
        <p:txBody>
          <a:bodyPr wrap="none" rtlCol="0">
            <a:spAutoFit/>
          </a:bodyPr>
          <a:lstStyle/>
          <a:p>
            <a:r>
              <a:rPr lang="en-GB" sz="1600" b="1" dirty="0">
                <a:solidFill>
                  <a:schemeClr val="bg1"/>
                </a:solidFill>
              </a:rPr>
              <a:t>ESC</a:t>
            </a:r>
          </a:p>
        </p:txBody>
      </p:sp>
      <p:grpSp>
        <p:nvGrpSpPr>
          <p:cNvPr id="241" name="Group 240">
            <a:extLst>
              <a:ext uri="{FF2B5EF4-FFF2-40B4-BE49-F238E27FC236}">
                <a16:creationId xmlns:a16="http://schemas.microsoft.com/office/drawing/2014/main" id="{74543C99-88EB-4042-863C-A440914602C2}"/>
              </a:ext>
            </a:extLst>
          </p:cNvPr>
          <p:cNvGrpSpPr/>
          <p:nvPr/>
        </p:nvGrpSpPr>
        <p:grpSpPr>
          <a:xfrm>
            <a:off x="746683" y="5037201"/>
            <a:ext cx="2158444" cy="350213"/>
            <a:chOff x="7600255" y="4757361"/>
            <a:chExt cx="2327221" cy="350213"/>
          </a:xfrm>
        </p:grpSpPr>
        <p:sp>
          <p:nvSpPr>
            <p:cNvPr id="242" name="Rectangle 241">
              <a:extLst>
                <a:ext uri="{FF2B5EF4-FFF2-40B4-BE49-F238E27FC236}">
                  <a16:creationId xmlns:a16="http://schemas.microsoft.com/office/drawing/2014/main" id="{A5455643-98BC-4AF2-B28A-DC7C9748B7CC}"/>
                </a:ext>
              </a:extLst>
            </p:cNvPr>
            <p:cNvSpPr/>
            <p:nvPr/>
          </p:nvSpPr>
          <p:spPr bwMode="auto">
            <a:xfrm>
              <a:off x="7600255" y="4757361"/>
              <a:ext cx="2327221" cy="350213"/>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id="{C77E7882-D1D5-4941-822F-499581B49CE3}"/>
                </a:ext>
              </a:extLst>
            </p:cNvPr>
            <p:cNvSpPr txBox="1"/>
            <p:nvPr/>
          </p:nvSpPr>
          <p:spPr>
            <a:xfrm>
              <a:off x="7691970" y="4797363"/>
              <a:ext cx="2235506" cy="276999"/>
            </a:xfrm>
            <a:prstGeom prst="rect">
              <a:avLst/>
            </a:prstGeom>
            <a:noFill/>
          </p:spPr>
          <p:txBody>
            <a:bodyPr wrap="square" rtlCol="0">
              <a:spAutoFit/>
            </a:bodyPr>
            <a:lstStyle/>
            <a:p>
              <a:pPr defTabSz="914400">
                <a:defRPr/>
              </a:pPr>
              <a:r>
                <a:rPr lang="da-DK" sz="1200" b="1" kern="0" dirty="0">
                  <a:solidFill>
                    <a:schemeClr val="bg1"/>
                  </a:solidFill>
                  <a:latin typeface="Arial" panose="020B0604020202020204" pitchFamily="34" charset="0"/>
                  <a:cs typeface="Arial" panose="020B0604020202020204" pitchFamily="34" charset="0"/>
                </a:rPr>
                <a:t>Connolly et al. NEJM 2009</a:t>
              </a:r>
            </a:p>
          </p:txBody>
        </p:sp>
      </p:grpSp>
      <p:sp>
        <p:nvSpPr>
          <p:cNvPr id="188" name="Oval 187">
            <a:extLst>
              <a:ext uri="{FF2B5EF4-FFF2-40B4-BE49-F238E27FC236}">
                <a16:creationId xmlns:a16="http://schemas.microsoft.com/office/drawing/2014/main" id="{736BF0E8-EC61-471B-BF7E-374E2ED537B1}"/>
              </a:ext>
            </a:extLst>
          </p:cNvPr>
          <p:cNvSpPr>
            <a:spLocks noChangeAspect="1"/>
          </p:cNvSpPr>
          <p:nvPr/>
        </p:nvSpPr>
        <p:spPr>
          <a:xfrm>
            <a:off x="220267" y="4929422"/>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189" name="Oval 188">
            <a:extLst>
              <a:ext uri="{FF2B5EF4-FFF2-40B4-BE49-F238E27FC236}">
                <a16:creationId xmlns:a16="http://schemas.microsoft.com/office/drawing/2014/main" id="{3CD12426-76FE-4857-9CDD-A5A1230C6FB4}"/>
              </a:ext>
            </a:extLst>
          </p:cNvPr>
          <p:cNvSpPr/>
          <p:nvPr/>
        </p:nvSpPr>
        <p:spPr>
          <a:xfrm>
            <a:off x="253292" y="4960854"/>
            <a:ext cx="511579" cy="502907"/>
          </a:xfrm>
          <a:prstGeom prst="ellipse">
            <a:avLst/>
          </a:prstGeom>
          <a:solidFill>
            <a:schemeClr val="accent2">
              <a:lumMod val="60000"/>
              <a:lumOff val="40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49" name="TextBox 48">
            <a:extLst>
              <a:ext uri="{FF2B5EF4-FFF2-40B4-BE49-F238E27FC236}">
                <a16:creationId xmlns:a16="http://schemas.microsoft.com/office/drawing/2014/main" id="{316D26BC-AE25-4A6B-B155-0D0355B61726}"/>
              </a:ext>
            </a:extLst>
          </p:cNvPr>
          <p:cNvSpPr txBox="1"/>
          <p:nvPr/>
        </p:nvSpPr>
        <p:spPr>
          <a:xfrm>
            <a:off x="206755" y="5043030"/>
            <a:ext cx="604653" cy="338554"/>
          </a:xfrm>
          <a:prstGeom prst="rect">
            <a:avLst/>
          </a:prstGeom>
          <a:noFill/>
        </p:spPr>
        <p:txBody>
          <a:bodyPr wrap="none" rtlCol="0">
            <a:spAutoFit/>
          </a:bodyPr>
          <a:lstStyle/>
          <a:p>
            <a:r>
              <a:rPr lang="en-GB" sz="1600" b="1" dirty="0">
                <a:solidFill>
                  <a:schemeClr val="bg1"/>
                </a:solidFill>
              </a:rPr>
              <a:t>RCT</a:t>
            </a:r>
          </a:p>
        </p:txBody>
      </p:sp>
      <p:grpSp>
        <p:nvGrpSpPr>
          <p:cNvPr id="59" name="Group 58">
            <a:extLst>
              <a:ext uri="{FF2B5EF4-FFF2-40B4-BE49-F238E27FC236}">
                <a16:creationId xmlns:a16="http://schemas.microsoft.com/office/drawing/2014/main" id="{2A6EB271-F7FA-4A39-9CCB-58ED4B4E8B7D}"/>
              </a:ext>
            </a:extLst>
          </p:cNvPr>
          <p:cNvGrpSpPr/>
          <p:nvPr/>
        </p:nvGrpSpPr>
        <p:grpSpPr>
          <a:xfrm>
            <a:off x="1485824" y="5441407"/>
            <a:ext cx="7750828" cy="828797"/>
            <a:chOff x="806552" y="5441407"/>
            <a:chExt cx="7750828" cy="828797"/>
          </a:xfrm>
        </p:grpSpPr>
        <p:sp>
          <p:nvSpPr>
            <p:cNvPr id="52" name="Rectangle 51">
              <a:extLst>
                <a:ext uri="{FF2B5EF4-FFF2-40B4-BE49-F238E27FC236}">
                  <a16:creationId xmlns:a16="http://schemas.microsoft.com/office/drawing/2014/main" id="{5583C1AB-CF42-4340-A134-0AA0CEAB2C12}"/>
                </a:ext>
              </a:extLst>
            </p:cNvPr>
            <p:cNvSpPr/>
            <p:nvPr/>
          </p:nvSpPr>
          <p:spPr>
            <a:xfrm>
              <a:off x="2367393" y="5441805"/>
              <a:ext cx="6189987" cy="828000"/>
            </a:xfrm>
            <a:prstGeom prst="rect">
              <a:avLst/>
            </a:prstGeom>
            <a:solidFill>
              <a:schemeClr val="accent2">
                <a:alpha val="15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41338" lvl="0"/>
              <a:r>
                <a:rPr lang="en-GB" sz="1600" dirty="0">
                  <a:solidFill>
                    <a:srgbClr val="1E4784"/>
                  </a:solidFill>
                </a:rPr>
                <a:t>Demonstrated the favourable safety and efficacy profile of two fully randomized dabigatran doses vs warfarin</a:t>
              </a:r>
              <a:endParaRPr lang="en-GB" dirty="0"/>
            </a:p>
          </p:txBody>
        </p:sp>
        <p:sp>
          <p:nvSpPr>
            <p:cNvPr id="58" name="Arrow: Pentagon 57">
              <a:extLst>
                <a:ext uri="{FF2B5EF4-FFF2-40B4-BE49-F238E27FC236}">
                  <a16:creationId xmlns:a16="http://schemas.microsoft.com/office/drawing/2014/main" id="{26212636-BAFD-4F20-9AA2-5A2CFE13C20A}"/>
                </a:ext>
              </a:extLst>
            </p:cNvPr>
            <p:cNvSpPr/>
            <p:nvPr/>
          </p:nvSpPr>
          <p:spPr>
            <a:xfrm>
              <a:off x="806552" y="5441407"/>
              <a:ext cx="2098574" cy="828797"/>
            </a:xfrm>
            <a:prstGeom prst="homePlate">
              <a:avLst/>
            </a:prstGeom>
            <a:solidFill>
              <a:schemeClr val="bg1"/>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28" name="Picture 227">
              <a:extLst>
                <a:ext uri="{FF2B5EF4-FFF2-40B4-BE49-F238E27FC236}">
                  <a16:creationId xmlns:a16="http://schemas.microsoft.com/office/drawing/2014/main" id="{27ECD7AB-D729-4F53-9B69-DF04BB6886F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84614" y="5494978"/>
              <a:ext cx="1482780" cy="740406"/>
            </a:xfrm>
            <a:prstGeom prst="rect">
              <a:avLst/>
            </a:prstGeom>
          </p:spPr>
        </p:pic>
      </p:grpSp>
      <p:grpSp>
        <p:nvGrpSpPr>
          <p:cNvPr id="36" name="Group 35">
            <a:extLst>
              <a:ext uri="{FF2B5EF4-FFF2-40B4-BE49-F238E27FC236}">
                <a16:creationId xmlns:a16="http://schemas.microsoft.com/office/drawing/2014/main" id="{6A265F46-7C96-4B3B-BD08-9F445F416517}"/>
              </a:ext>
            </a:extLst>
          </p:cNvPr>
          <p:cNvGrpSpPr/>
          <p:nvPr/>
        </p:nvGrpSpPr>
        <p:grpSpPr>
          <a:xfrm>
            <a:off x="9940954" y="3986877"/>
            <a:ext cx="1699345" cy="767065"/>
            <a:chOff x="9036563" y="5418951"/>
            <a:chExt cx="1699345" cy="767065"/>
          </a:xfrm>
        </p:grpSpPr>
        <p:sp>
          <p:nvSpPr>
            <p:cNvPr id="37" name="TextBox 36">
              <a:extLst>
                <a:ext uri="{FF2B5EF4-FFF2-40B4-BE49-F238E27FC236}">
                  <a16:creationId xmlns:a16="http://schemas.microsoft.com/office/drawing/2014/main" id="{4E435ECD-9360-4B9F-80E0-CD40AC00D73B}"/>
                </a:ext>
              </a:extLst>
            </p:cNvPr>
            <p:cNvSpPr txBox="1"/>
            <p:nvPr/>
          </p:nvSpPr>
          <p:spPr>
            <a:xfrm>
              <a:off x="9223908" y="5539685"/>
              <a:ext cx="1512000" cy="646331"/>
            </a:xfrm>
            <a:prstGeom prst="rect">
              <a:avLst/>
            </a:prstGeom>
            <a:solidFill>
              <a:schemeClr val="accent6"/>
            </a:solidFill>
          </p:spPr>
          <p:txBody>
            <a:bodyPr wrap="square" lIns="144000" rtlCol="0">
              <a:spAutoFit/>
            </a:bodyPr>
            <a:lstStyle/>
            <a:p>
              <a:pPr marL="182563" defTabSz="914400">
                <a:defRPr/>
              </a:pPr>
              <a:r>
                <a:rPr lang="en-GB" sz="1200" b="1" kern="0" dirty="0">
                  <a:solidFill>
                    <a:schemeClr val="bg1"/>
                  </a:solidFill>
                  <a:latin typeface="Arial" panose="020B0604020202020204" pitchFamily="34" charset="0"/>
                  <a:cs typeface="Arial" panose="020B0604020202020204" pitchFamily="34" charset="0"/>
                </a:rPr>
                <a:t>Click to see info from other guidelines</a:t>
              </a:r>
            </a:p>
          </p:txBody>
        </p:sp>
        <p:sp>
          <p:nvSpPr>
            <p:cNvPr id="39" name="Teardrop 38">
              <a:extLst>
                <a:ext uri="{FF2B5EF4-FFF2-40B4-BE49-F238E27FC236}">
                  <a16:creationId xmlns:a16="http://schemas.microsoft.com/office/drawing/2014/main" id="{B0BBE7F9-1033-423E-BA82-583737BCB6C3}"/>
                </a:ext>
              </a:extLst>
            </p:cNvPr>
            <p:cNvSpPr/>
            <p:nvPr/>
          </p:nvSpPr>
          <p:spPr>
            <a:xfrm>
              <a:off x="9036563" y="5418951"/>
              <a:ext cx="441568" cy="479152"/>
            </a:xfrm>
            <a:prstGeom prst="teardrop">
              <a:avLst/>
            </a:prstGeom>
            <a:solidFill>
              <a:schemeClr val="accent6"/>
            </a:solidFill>
            <a:ln w="38100"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a:ln>
                    <a:noFill/>
                  </a:ln>
                  <a:solidFill>
                    <a:srgbClr val="FFFFFF">
                      <a:lumMod val="20000"/>
                      <a:lumOff val="80000"/>
                    </a:srgbClr>
                  </a:solidFill>
                  <a:effectLst/>
                  <a:uLnTx/>
                  <a:uFillTx/>
                  <a:latin typeface="Lucida Sans" panose="020B0602030504090204" pitchFamily="34" charset="0"/>
                  <a:ea typeface="Batang" panose="02030600000101010101" pitchFamily="18" charset="-127"/>
                  <a:cs typeface="Arial" panose="020B0604020202020204" pitchFamily="34" charset="0"/>
                </a:rPr>
                <a:t>i</a:t>
              </a:r>
              <a:endParaRPr kumimoji="0" lang="en-GB" sz="2400" b="0" i="0" u="none" strike="noStrike" kern="0" cap="none" spc="0" normalizeH="0" baseline="0" noProof="0" dirty="0">
                <a:ln>
                  <a:noFill/>
                </a:ln>
                <a:solidFill>
                  <a:srgbClr val="FFFFFF">
                    <a:lumMod val="20000"/>
                    <a:lumOff val="80000"/>
                  </a:srgbClr>
                </a:solidFill>
                <a:effectLst/>
                <a:uLnTx/>
                <a:uFillTx/>
                <a:latin typeface="Arial"/>
                <a:ea typeface="+mn-ea"/>
                <a:cs typeface="Arial" panose="020B0604020202020204" pitchFamily="34" charset="0"/>
              </a:endParaRPr>
            </a:p>
          </p:txBody>
        </p:sp>
      </p:grpSp>
      <p:sp>
        <p:nvSpPr>
          <p:cNvPr id="7" name="Link to slide 25">
            <a:hlinkClick r:id="rId4" action="ppaction://hlinksldjump"/>
            <a:extLst>
              <a:ext uri="{FF2B5EF4-FFF2-40B4-BE49-F238E27FC236}">
                <a16:creationId xmlns:a16="http://schemas.microsoft.com/office/drawing/2014/main" id="{1A5952A8-D00A-497B-AF31-FA1D5B416D42}"/>
              </a:ext>
            </a:extLst>
          </p:cNvPr>
          <p:cNvSpPr/>
          <p:nvPr/>
        </p:nvSpPr>
        <p:spPr>
          <a:xfrm>
            <a:off x="9950824" y="3986877"/>
            <a:ext cx="1689475" cy="7670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Link to slide 26">
            <a:hlinkClick r:id="rId5" action="ppaction://hlinksldjump"/>
            <a:extLst>
              <a:ext uri="{FF2B5EF4-FFF2-40B4-BE49-F238E27FC236}">
                <a16:creationId xmlns:a16="http://schemas.microsoft.com/office/drawing/2014/main" id="{75EA7DE3-5532-4B30-950C-3EA9BFF6DA47}"/>
              </a:ext>
            </a:extLst>
          </p:cNvPr>
          <p:cNvSpPr/>
          <p:nvPr/>
        </p:nvSpPr>
        <p:spPr>
          <a:xfrm>
            <a:off x="9423223" y="5550349"/>
            <a:ext cx="2058022" cy="4698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18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8" grpId="0" animBg="1"/>
      <p:bldP spid="189"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0C205F0-BB65-4A5B-8426-23AE2785DB8F}"/>
              </a:ext>
            </a:extLst>
          </p:cNvPr>
          <p:cNvSpPr/>
          <p:nvPr/>
        </p:nvSpPr>
        <p:spPr>
          <a:xfrm>
            <a:off x="461995" y="1536048"/>
            <a:ext cx="11255872" cy="3313448"/>
          </a:xfrm>
          <a:prstGeom prst="rect">
            <a:avLst/>
          </a:prstGeom>
          <a:noFill/>
          <a:ln>
            <a:solidFill>
              <a:schemeClr val="accent6">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7AF1D9B-FDCD-44AA-A48A-AA13EDF590AF}"/>
              </a:ext>
            </a:extLst>
          </p:cNvPr>
          <p:cNvSpPr>
            <a:spLocks noGrp="1"/>
          </p:cNvSpPr>
          <p:nvPr>
            <p:ph type="title"/>
          </p:nvPr>
        </p:nvSpPr>
        <p:spPr/>
        <p:txBody>
          <a:bodyPr/>
          <a:lstStyle/>
          <a:p>
            <a:r>
              <a:rPr lang="en-GB" dirty="0"/>
              <a:t>Periprocedural anticoagulation in patients with AF undergoing cardioversion</a:t>
            </a:r>
          </a:p>
        </p:txBody>
      </p:sp>
      <p:sp>
        <p:nvSpPr>
          <p:cNvPr id="3" name="Slide Number Placeholder 2">
            <a:extLst>
              <a:ext uri="{FF2B5EF4-FFF2-40B4-BE49-F238E27FC236}">
                <a16:creationId xmlns:a16="http://schemas.microsoft.com/office/drawing/2014/main" id="{68EA5ED2-6BF7-433C-B237-0C386E8CD432}"/>
              </a:ext>
            </a:extLst>
          </p:cNvPr>
          <p:cNvSpPr>
            <a:spLocks noGrp="1"/>
          </p:cNvSpPr>
          <p:nvPr>
            <p:ph type="sldNum" sz="quarter" idx="12"/>
          </p:nvPr>
        </p:nvSpPr>
        <p:spPr/>
        <p:txBody>
          <a:bodyPr/>
          <a:lstStyle/>
          <a:p>
            <a:fld id="{2066355A-084C-D24E-9AD2-7E4FC41EA627}" type="slidenum">
              <a:rPr lang="en-GB" noProof="0" smtClean="0"/>
              <a:pPr/>
              <a:t>11</a:t>
            </a:fld>
            <a:endParaRPr lang="en-GB" noProof="0" dirty="0"/>
          </a:p>
        </p:txBody>
      </p:sp>
      <p:sp>
        <p:nvSpPr>
          <p:cNvPr id="9" name="Text Placeholder 8">
            <a:extLst>
              <a:ext uri="{FF2B5EF4-FFF2-40B4-BE49-F238E27FC236}">
                <a16:creationId xmlns:a16="http://schemas.microsoft.com/office/drawing/2014/main" id="{E7027825-A7C1-4F1B-8B22-9F19C99F6507}"/>
              </a:ext>
            </a:extLst>
          </p:cNvPr>
          <p:cNvSpPr>
            <a:spLocks noGrp="1"/>
          </p:cNvSpPr>
          <p:nvPr>
            <p:ph type="body" sz="quarter" idx="13"/>
          </p:nvPr>
        </p:nvSpPr>
        <p:spPr>
          <a:xfrm>
            <a:off x="480483" y="6444477"/>
            <a:ext cx="11101916" cy="276999"/>
          </a:xfrm>
        </p:spPr>
        <p:txBody>
          <a:bodyPr/>
          <a:lstStyle/>
          <a:p>
            <a:r>
              <a:rPr lang="en-GB" dirty="0"/>
              <a:t>Hindricks et al. Eur Heart J 2020; doi:10.1093/eurheartj/ehaa612; </a:t>
            </a:r>
            <a:r>
              <a:rPr lang="fr-FR" dirty="0">
                <a:ea typeface="Geneva"/>
              </a:rPr>
              <a:t>Nagarakanti et al. Circulation 2011;123:131</a:t>
            </a:r>
          </a:p>
        </p:txBody>
      </p:sp>
      <p:grpSp>
        <p:nvGrpSpPr>
          <p:cNvPr id="5" name="Group 4">
            <a:extLst>
              <a:ext uri="{FF2B5EF4-FFF2-40B4-BE49-F238E27FC236}">
                <a16:creationId xmlns:a16="http://schemas.microsoft.com/office/drawing/2014/main" id="{AEB6E29D-A968-4DE1-93F4-9B4A3CBFD489}"/>
              </a:ext>
            </a:extLst>
          </p:cNvPr>
          <p:cNvGrpSpPr/>
          <p:nvPr/>
        </p:nvGrpSpPr>
        <p:grpSpPr>
          <a:xfrm>
            <a:off x="746679" y="1370032"/>
            <a:ext cx="5670000" cy="350213"/>
            <a:chOff x="7600255" y="4757361"/>
            <a:chExt cx="6113362" cy="350213"/>
          </a:xfrm>
        </p:grpSpPr>
        <p:sp>
          <p:nvSpPr>
            <p:cNvPr id="109" name="Rectangle 108">
              <a:extLst>
                <a:ext uri="{FF2B5EF4-FFF2-40B4-BE49-F238E27FC236}">
                  <a16:creationId xmlns:a16="http://schemas.microsoft.com/office/drawing/2014/main" id="{7C235E9A-2ECD-45AF-87DD-57911C4581A3}"/>
                </a:ext>
              </a:extLst>
            </p:cNvPr>
            <p:cNvSpPr/>
            <p:nvPr/>
          </p:nvSpPr>
          <p:spPr bwMode="auto">
            <a:xfrm>
              <a:off x="7600255" y="4757361"/>
              <a:ext cx="6113362" cy="350213"/>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530DCD8D-901E-4C77-8415-A2708C496F17}"/>
                </a:ext>
              </a:extLst>
            </p:cNvPr>
            <p:cNvSpPr txBox="1"/>
            <p:nvPr/>
          </p:nvSpPr>
          <p:spPr>
            <a:xfrm>
              <a:off x="7691967" y="4797362"/>
              <a:ext cx="6004528" cy="276999"/>
            </a:xfrm>
            <a:prstGeom prst="rect">
              <a:avLst/>
            </a:prstGeom>
            <a:noFill/>
          </p:spPr>
          <p:txBody>
            <a:bodyPr wrap="square" rtlCol="0">
              <a:spAutoFit/>
            </a:bodyPr>
            <a:lstStyle/>
            <a:p>
              <a:pPr defTabSz="914400">
                <a:defRPr/>
              </a:pPr>
              <a:r>
                <a:rPr lang="en-GB" sz="1200" b="1" kern="0" dirty="0">
                  <a:solidFill>
                    <a:schemeClr val="bg1"/>
                  </a:solidFill>
                  <a:latin typeface="Arial" panose="020B0604020202020204" pitchFamily="34" charset="0"/>
                  <a:cs typeface="Arial" panose="020B0604020202020204" pitchFamily="34" charset="0"/>
                </a:rPr>
                <a:t>Hindricks et al. Eur Heart J 2020, p. 51; see Figure 16 (p. 43) for flowchart</a:t>
              </a:r>
            </a:p>
          </p:txBody>
        </p:sp>
      </p:grpSp>
      <p:sp>
        <p:nvSpPr>
          <p:cNvPr id="16" name="Rectangle 15">
            <a:extLst>
              <a:ext uri="{FF2B5EF4-FFF2-40B4-BE49-F238E27FC236}">
                <a16:creationId xmlns:a16="http://schemas.microsoft.com/office/drawing/2014/main" id="{883DE18A-82D1-467C-BB22-0655C0C24163}"/>
              </a:ext>
            </a:extLst>
          </p:cNvPr>
          <p:cNvSpPr/>
          <p:nvPr/>
        </p:nvSpPr>
        <p:spPr>
          <a:xfrm>
            <a:off x="461995" y="5226283"/>
            <a:ext cx="11255871" cy="1130067"/>
          </a:xfrm>
          <a:prstGeom prst="rect">
            <a:avLst/>
          </a:prstGeom>
          <a:no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51" name="Group 50">
            <a:extLst>
              <a:ext uri="{FF2B5EF4-FFF2-40B4-BE49-F238E27FC236}">
                <a16:creationId xmlns:a16="http://schemas.microsoft.com/office/drawing/2014/main" id="{E9BF7216-5254-4FCC-ADF6-9411DEEA01AE}"/>
              </a:ext>
            </a:extLst>
          </p:cNvPr>
          <p:cNvGrpSpPr/>
          <p:nvPr/>
        </p:nvGrpSpPr>
        <p:grpSpPr>
          <a:xfrm>
            <a:off x="9423223" y="5550349"/>
            <a:ext cx="2058022" cy="479152"/>
            <a:chOff x="8860744" y="5515200"/>
            <a:chExt cx="2058022" cy="479152"/>
          </a:xfrm>
        </p:grpSpPr>
        <p:sp>
          <p:nvSpPr>
            <p:cNvPr id="152" name="TextBox 151">
              <a:extLst>
                <a:ext uri="{FF2B5EF4-FFF2-40B4-BE49-F238E27FC236}">
                  <a16:creationId xmlns:a16="http://schemas.microsoft.com/office/drawing/2014/main" id="{13FE6A63-7440-426A-9B09-8546AB48C8DE}"/>
                </a:ext>
              </a:extLst>
            </p:cNvPr>
            <p:cNvSpPr txBox="1"/>
            <p:nvPr/>
          </p:nvSpPr>
          <p:spPr>
            <a:xfrm>
              <a:off x="9244228" y="5585499"/>
              <a:ext cx="1674538" cy="307777"/>
            </a:xfrm>
            <a:prstGeom prst="rect">
              <a:avLst/>
            </a:prstGeom>
            <a:solidFill>
              <a:schemeClr val="accent6"/>
            </a:solidFill>
          </p:spPr>
          <p:txBody>
            <a:bodyPr wrap="square" lIns="144000" rtlCol="0">
              <a:spAutoFit/>
            </a:bodyPr>
            <a:lstStyle/>
            <a:p>
              <a:pPr defTabSz="914400">
                <a:defRPr/>
              </a:pPr>
              <a:r>
                <a:rPr lang="en-GB" sz="1400" b="1" kern="0" dirty="0">
                  <a:solidFill>
                    <a:schemeClr val="bg1"/>
                  </a:solidFill>
                  <a:latin typeface="Arial" panose="020B0604020202020204" pitchFamily="34" charset="0"/>
                  <a:cs typeface="Arial" panose="020B0604020202020204" pitchFamily="34" charset="0"/>
                </a:rPr>
                <a:t>Click to see data</a:t>
              </a:r>
            </a:p>
          </p:txBody>
        </p:sp>
        <p:sp>
          <p:nvSpPr>
            <p:cNvPr id="111" name="Teardrop 110">
              <a:extLst>
                <a:ext uri="{FF2B5EF4-FFF2-40B4-BE49-F238E27FC236}">
                  <a16:creationId xmlns:a16="http://schemas.microsoft.com/office/drawing/2014/main" id="{B432D891-BD5D-4F9B-AEBC-F3EDC3FD7988}"/>
                </a:ext>
              </a:extLst>
            </p:cNvPr>
            <p:cNvSpPr/>
            <p:nvPr/>
          </p:nvSpPr>
          <p:spPr>
            <a:xfrm>
              <a:off x="8860744" y="5515200"/>
              <a:ext cx="441568" cy="479152"/>
            </a:xfrm>
            <a:prstGeom prst="teardrop">
              <a:avLst/>
            </a:prstGeom>
            <a:solidFill>
              <a:schemeClr val="accent6"/>
            </a:solidFill>
            <a:ln w="38100"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a:ln>
                    <a:noFill/>
                  </a:ln>
                  <a:solidFill>
                    <a:srgbClr val="FFFFFF">
                      <a:lumMod val="20000"/>
                      <a:lumOff val="80000"/>
                    </a:srgbClr>
                  </a:solidFill>
                  <a:effectLst/>
                  <a:uLnTx/>
                  <a:uFillTx/>
                  <a:latin typeface="Lucida Sans" panose="020B0602030504090204" pitchFamily="34" charset="0"/>
                  <a:ea typeface="Batang" panose="02030600000101010101" pitchFamily="18" charset="-127"/>
                  <a:cs typeface="Arial" panose="020B0604020202020204" pitchFamily="34" charset="0"/>
                </a:rPr>
                <a:t>i</a:t>
              </a:r>
              <a:endParaRPr kumimoji="0" lang="en-GB" sz="2400" b="0" i="0" u="none" strike="noStrike" kern="0" cap="none" spc="0" normalizeH="0" baseline="0" noProof="0" dirty="0">
                <a:ln>
                  <a:noFill/>
                </a:ln>
                <a:solidFill>
                  <a:srgbClr val="FFFFFF">
                    <a:lumMod val="20000"/>
                    <a:lumOff val="80000"/>
                  </a:srgbClr>
                </a:solidFill>
                <a:effectLst/>
                <a:uLnTx/>
                <a:uFillTx/>
                <a:latin typeface="Arial"/>
                <a:ea typeface="+mn-ea"/>
                <a:cs typeface="Arial" panose="020B0604020202020204" pitchFamily="34" charset="0"/>
              </a:endParaRPr>
            </a:p>
          </p:txBody>
        </p:sp>
      </p:grpSp>
      <p:sp>
        <p:nvSpPr>
          <p:cNvPr id="222" name="Oval 221">
            <a:extLst>
              <a:ext uri="{FF2B5EF4-FFF2-40B4-BE49-F238E27FC236}">
                <a16:creationId xmlns:a16="http://schemas.microsoft.com/office/drawing/2014/main" id="{6B434BB7-421E-4B87-AF83-3461914BD5FD}"/>
              </a:ext>
            </a:extLst>
          </p:cNvPr>
          <p:cNvSpPr>
            <a:spLocks noChangeAspect="1"/>
          </p:cNvSpPr>
          <p:nvPr/>
        </p:nvSpPr>
        <p:spPr>
          <a:xfrm>
            <a:off x="220267" y="1265730"/>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223" name="Oval 222">
            <a:extLst>
              <a:ext uri="{FF2B5EF4-FFF2-40B4-BE49-F238E27FC236}">
                <a16:creationId xmlns:a16="http://schemas.microsoft.com/office/drawing/2014/main" id="{4DFA1A22-7CA3-4CBE-AD59-6D1EABDE055D}"/>
              </a:ext>
            </a:extLst>
          </p:cNvPr>
          <p:cNvSpPr/>
          <p:nvPr/>
        </p:nvSpPr>
        <p:spPr>
          <a:xfrm>
            <a:off x="253292" y="1297162"/>
            <a:ext cx="511579" cy="502907"/>
          </a:xfrm>
          <a:prstGeom prst="ellipse">
            <a:avLst/>
          </a:prstGeom>
          <a:solidFill>
            <a:schemeClr val="accent6">
              <a:lumMod val="75000"/>
              <a:lumOff val="25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225" name="TextBox 224">
            <a:extLst>
              <a:ext uri="{FF2B5EF4-FFF2-40B4-BE49-F238E27FC236}">
                <a16:creationId xmlns:a16="http://schemas.microsoft.com/office/drawing/2014/main" id="{E0F8D468-078B-4DF1-9EA3-AB7146B13349}"/>
              </a:ext>
            </a:extLst>
          </p:cNvPr>
          <p:cNvSpPr txBox="1"/>
          <p:nvPr/>
        </p:nvSpPr>
        <p:spPr>
          <a:xfrm>
            <a:off x="206755" y="1379338"/>
            <a:ext cx="604653" cy="338554"/>
          </a:xfrm>
          <a:prstGeom prst="rect">
            <a:avLst/>
          </a:prstGeom>
          <a:noFill/>
        </p:spPr>
        <p:txBody>
          <a:bodyPr wrap="none" rtlCol="0">
            <a:spAutoFit/>
          </a:bodyPr>
          <a:lstStyle/>
          <a:p>
            <a:r>
              <a:rPr lang="en-GB" sz="1600" b="1" dirty="0">
                <a:solidFill>
                  <a:schemeClr val="bg1"/>
                </a:solidFill>
              </a:rPr>
              <a:t>ESC</a:t>
            </a:r>
          </a:p>
        </p:txBody>
      </p:sp>
      <p:grpSp>
        <p:nvGrpSpPr>
          <p:cNvPr id="241" name="Group 240">
            <a:extLst>
              <a:ext uri="{FF2B5EF4-FFF2-40B4-BE49-F238E27FC236}">
                <a16:creationId xmlns:a16="http://schemas.microsoft.com/office/drawing/2014/main" id="{74543C99-88EB-4042-863C-A440914602C2}"/>
              </a:ext>
            </a:extLst>
          </p:cNvPr>
          <p:cNvGrpSpPr/>
          <p:nvPr/>
        </p:nvGrpSpPr>
        <p:grpSpPr>
          <a:xfrm>
            <a:off x="746682" y="5037201"/>
            <a:ext cx="2837715" cy="350213"/>
            <a:chOff x="7600254" y="4757361"/>
            <a:chExt cx="3059607" cy="350213"/>
          </a:xfrm>
        </p:grpSpPr>
        <p:sp>
          <p:nvSpPr>
            <p:cNvPr id="242" name="Rectangle 241">
              <a:extLst>
                <a:ext uri="{FF2B5EF4-FFF2-40B4-BE49-F238E27FC236}">
                  <a16:creationId xmlns:a16="http://schemas.microsoft.com/office/drawing/2014/main" id="{A5455643-98BC-4AF2-B28A-DC7C9748B7CC}"/>
                </a:ext>
              </a:extLst>
            </p:cNvPr>
            <p:cNvSpPr/>
            <p:nvPr/>
          </p:nvSpPr>
          <p:spPr bwMode="auto">
            <a:xfrm>
              <a:off x="7600254" y="4757361"/>
              <a:ext cx="3059607" cy="350213"/>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id="{C77E7882-D1D5-4941-822F-499581B49CE3}"/>
                </a:ext>
              </a:extLst>
            </p:cNvPr>
            <p:cNvSpPr txBox="1"/>
            <p:nvPr/>
          </p:nvSpPr>
          <p:spPr>
            <a:xfrm>
              <a:off x="7691969" y="4797363"/>
              <a:ext cx="2879005" cy="276999"/>
            </a:xfrm>
            <a:prstGeom prst="rect">
              <a:avLst/>
            </a:prstGeom>
            <a:noFill/>
          </p:spPr>
          <p:txBody>
            <a:bodyPr wrap="square" rtlCol="0">
              <a:spAutoFit/>
            </a:bodyPr>
            <a:lstStyle/>
            <a:p>
              <a:pPr defTabSz="914400">
                <a:defRPr/>
              </a:pPr>
              <a:r>
                <a:rPr lang="fr-FR" sz="1200" b="1" kern="0" dirty="0">
                  <a:solidFill>
                    <a:schemeClr val="bg1"/>
                  </a:solidFill>
                  <a:latin typeface="Arial" panose="020B0604020202020204" pitchFamily="34" charset="0"/>
                  <a:cs typeface="Arial" panose="020B0604020202020204" pitchFamily="34" charset="0"/>
                </a:rPr>
                <a:t>Nagarakanti et al. Circulation 2011</a:t>
              </a:r>
              <a:endParaRPr lang="da-DK" sz="1200" b="1" kern="0" dirty="0">
                <a:solidFill>
                  <a:schemeClr val="bg1"/>
                </a:solidFill>
                <a:latin typeface="Arial" panose="020B0604020202020204" pitchFamily="34" charset="0"/>
                <a:cs typeface="Arial" panose="020B0604020202020204" pitchFamily="34" charset="0"/>
              </a:endParaRPr>
            </a:p>
          </p:txBody>
        </p:sp>
      </p:grpSp>
      <p:sp>
        <p:nvSpPr>
          <p:cNvPr id="188" name="Oval 187">
            <a:extLst>
              <a:ext uri="{FF2B5EF4-FFF2-40B4-BE49-F238E27FC236}">
                <a16:creationId xmlns:a16="http://schemas.microsoft.com/office/drawing/2014/main" id="{736BF0E8-EC61-471B-BF7E-374E2ED537B1}"/>
              </a:ext>
            </a:extLst>
          </p:cNvPr>
          <p:cNvSpPr>
            <a:spLocks noChangeAspect="1"/>
          </p:cNvSpPr>
          <p:nvPr/>
        </p:nvSpPr>
        <p:spPr>
          <a:xfrm>
            <a:off x="220267" y="4929422"/>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189" name="Oval 188">
            <a:extLst>
              <a:ext uri="{FF2B5EF4-FFF2-40B4-BE49-F238E27FC236}">
                <a16:creationId xmlns:a16="http://schemas.microsoft.com/office/drawing/2014/main" id="{3CD12426-76FE-4857-9CDD-A5A1230C6FB4}"/>
              </a:ext>
            </a:extLst>
          </p:cNvPr>
          <p:cNvSpPr/>
          <p:nvPr/>
        </p:nvSpPr>
        <p:spPr>
          <a:xfrm>
            <a:off x="253292" y="4960854"/>
            <a:ext cx="511579" cy="502907"/>
          </a:xfrm>
          <a:prstGeom prst="ellipse">
            <a:avLst/>
          </a:prstGeom>
          <a:solidFill>
            <a:schemeClr val="accent2">
              <a:lumMod val="60000"/>
              <a:lumOff val="40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49" name="TextBox 48">
            <a:extLst>
              <a:ext uri="{FF2B5EF4-FFF2-40B4-BE49-F238E27FC236}">
                <a16:creationId xmlns:a16="http://schemas.microsoft.com/office/drawing/2014/main" id="{316D26BC-AE25-4A6B-B155-0D0355B61726}"/>
              </a:ext>
            </a:extLst>
          </p:cNvPr>
          <p:cNvSpPr txBox="1"/>
          <p:nvPr/>
        </p:nvSpPr>
        <p:spPr>
          <a:xfrm>
            <a:off x="206755" y="5043030"/>
            <a:ext cx="604653" cy="338554"/>
          </a:xfrm>
          <a:prstGeom prst="rect">
            <a:avLst/>
          </a:prstGeom>
          <a:noFill/>
        </p:spPr>
        <p:txBody>
          <a:bodyPr wrap="none" rtlCol="0">
            <a:spAutoFit/>
          </a:bodyPr>
          <a:lstStyle/>
          <a:p>
            <a:r>
              <a:rPr lang="en-GB" sz="1600" b="1" dirty="0">
                <a:solidFill>
                  <a:schemeClr val="bg1"/>
                </a:solidFill>
              </a:rPr>
              <a:t>RCT</a:t>
            </a:r>
          </a:p>
        </p:txBody>
      </p:sp>
      <p:grpSp>
        <p:nvGrpSpPr>
          <p:cNvPr id="59" name="Group 58">
            <a:extLst>
              <a:ext uri="{FF2B5EF4-FFF2-40B4-BE49-F238E27FC236}">
                <a16:creationId xmlns:a16="http://schemas.microsoft.com/office/drawing/2014/main" id="{2A6EB271-F7FA-4A39-9CCB-58ED4B4E8B7D}"/>
              </a:ext>
            </a:extLst>
          </p:cNvPr>
          <p:cNvGrpSpPr/>
          <p:nvPr/>
        </p:nvGrpSpPr>
        <p:grpSpPr>
          <a:xfrm>
            <a:off x="1485824" y="5441407"/>
            <a:ext cx="7750828" cy="828797"/>
            <a:chOff x="806552" y="5441407"/>
            <a:chExt cx="7750828" cy="828797"/>
          </a:xfrm>
        </p:grpSpPr>
        <p:sp>
          <p:nvSpPr>
            <p:cNvPr id="52" name="Rectangle 51">
              <a:extLst>
                <a:ext uri="{FF2B5EF4-FFF2-40B4-BE49-F238E27FC236}">
                  <a16:creationId xmlns:a16="http://schemas.microsoft.com/office/drawing/2014/main" id="{5583C1AB-CF42-4340-A134-0AA0CEAB2C12}"/>
                </a:ext>
              </a:extLst>
            </p:cNvPr>
            <p:cNvSpPr/>
            <p:nvPr/>
          </p:nvSpPr>
          <p:spPr>
            <a:xfrm>
              <a:off x="2367393" y="5441805"/>
              <a:ext cx="6189987" cy="828000"/>
            </a:xfrm>
            <a:prstGeom prst="rect">
              <a:avLst/>
            </a:prstGeom>
            <a:solidFill>
              <a:schemeClr val="accent2">
                <a:alpha val="15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41338" lvl="0"/>
              <a:r>
                <a:rPr lang="en-GB" sz="1400" dirty="0">
                  <a:solidFill>
                    <a:srgbClr val="1E4784"/>
                  </a:solidFill>
                </a:rPr>
                <a:t>The safety and efficacy of dabigatran was confirmed in a broad spectrum of patient subgroups, including those undergoing cardioversion, with high consistency vs overall RE-LY results</a:t>
              </a:r>
            </a:p>
          </p:txBody>
        </p:sp>
        <p:sp>
          <p:nvSpPr>
            <p:cNvPr id="58" name="Arrow: Pentagon 57">
              <a:extLst>
                <a:ext uri="{FF2B5EF4-FFF2-40B4-BE49-F238E27FC236}">
                  <a16:creationId xmlns:a16="http://schemas.microsoft.com/office/drawing/2014/main" id="{26212636-BAFD-4F20-9AA2-5A2CFE13C20A}"/>
                </a:ext>
              </a:extLst>
            </p:cNvPr>
            <p:cNvSpPr/>
            <p:nvPr/>
          </p:nvSpPr>
          <p:spPr>
            <a:xfrm>
              <a:off x="806552" y="5441407"/>
              <a:ext cx="2098574" cy="828797"/>
            </a:xfrm>
            <a:prstGeom prst="homePlate">
              <a:avLst/>
            </a:prstGeom>
            <a:solidFill>
              <a:schemeClr val="bg1"/>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28" name="Picture 227">
              <a:extLst>
                <a:ext uri="{FF2B5EF4-FFF2-40B4-BE49-F238E27FC236}">
                  <a16:creationId xmlns:a16="http://schemas.microsoft.com/office/drawing/2014/main" id="{27ECD7AB-D729-4F53-9B69-DF04BB6886F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84614" y="5494978"/>
              <a:ext cx="1482780" cy="740406"/>
            </a:xfrm>
            <a:prstGeom prst="rect">
              <a:avLst/>
            </a:prstGeom>
          </p:spPr>
        </p:pic>
      </p:grpSp>
      <p:sp>
        <p:nvSpPr>
          <p:cNvPr id="36" name="Rectangle 35">
            <a:extLst>
              <a:ext uri="{FF2B5EF4-FFF2-40B4-BE49-F238E27FC236}">
                <a16:creationId xmlns:a16="http://schemas.microsoft.com/office/drawing/2014/main" id="{EFE56327-93D3-4289-9BFA-2ABC19E3D657}"/>
              </a:ext>
            </a:extLst>
          </p:cNvPr>
          <p:cNvSpPr/>
          <p:nvPr/>
        </p:nvSpPr>
        <p:spPr bwMode="auto">
          <a:xfrm>
            <a:off x="2374710" y="1885588"/>
            <a:ext cx="9207690" cy="2071108"/>
          </a:xfrm>
          <a:prstGeom prst="rect">
            <a:avLst/>
          </a:prstGeom>
          <a:noFill/>
          <a:ln w="19050" cap="flat" cmpd="sng" algn="ctr">
            <a:solidFill>
              <a:srgbClr val="92D05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285750" indent="-285750" defTabSz="609585" eaLnBrk="0" hangingPunct="0">
              <a:lnSpc>
                <a:spcPct val="85000"/>
              </a:lnSpc>
              <a:spcBef>
                <a:spcPts val="300"/>
              </a:spcBef>
              <a:buFont typeface="Arial" panose="020B0604020202020204" pitchFamily="34" charset="0"/>
              <a:buChar char="•"/>
              <a:defRPr/>
            </a:pPr>
            <a:r>
              <a:rPr lang="en-GB" altLang="en-US" sz="1600" dirty="0">
                <a:solidFill>
                  <a:srgbClr val="03497C"/>
                </a:solidFill>
              </a:rPr>
              <a:t>It is recommended that the importance of adherence and persistence to NOAC treatment both before and after cardioversion is strongly emphasized to patients (</a:t>
            </a:r>
            <a:r>
              <a:rPr lang="en-GB" altLang="en-US" sz="1600" b="1" dirty="0">
                <a:solidFill>
                  <a:srgbClr val="03497C"/>
                </a:solidFill>
              </a:rPr>
              <a:t>Class I, Level C</a:t>
            </a:r>
            <a:r>
              <a:rPr lang="en-GB" altLang="en-US" sz="1600" dirty="0">
                <a:solidFill>
                  <a:srgbClr val="03497C"/>
                </a:solidFill>
              </a:rPr>
              <a:t>)</a:t>
            </a:r>
          </a:p>
          <a:p>
            <a:pPr marL="285750" indent="-285750" defTabSz="609585" eaLnBrk="0" hangingPunct="0">
              <a:lnSpc>
                <a:spcPct val="85000"/>
              </a:lnSpc>
              <a:spcBef>
                <a:spcPts val="300"/>
              </a:spcBef>
              <a:buFont typeface="Arial" panose="020B0604020202020204" pitchFamily="34" charset="0"/>
              <a:buChar char="•"/>
              <a:defRPr/>
            </a:pPr>
            <a:r>
              <a:rPr lang="en-GB" altLang="en-US" sz="1600" dirty="0">
                <a:solidFill>
                  <a:srgbClr val="03497C"/>
                </a:solidFill>
              </a:rPr>
              <a:t>AF duration of &gt;24 h undergoing cardioversion: therapeutic anticoagulation should be continued for at least 4 weeks even after successful cardioversion (</a:t>
            </a:r>
            <a:r>
              <a:rPr lang="en-GB" altLang="en-US" sz="1600" b="1" dirty="0">
                <a:solidFill>
                  <a:srgbClr val="03497C"/>
                </a:solidFill>
              </a:rPr>
              <a:t>Class IIa, Level B</a:t>
            </a:r>
            <a:r>
              <a:rPr lang="en-GB" altLang="en-US" sz="1600" dirty="0">
                <a:solidFill>
                  <a:srgbClr val="03497C"/>
                </a:solidFill>
              </a:rPr>
              <a:t>)</a:t>
            </a:r>
          </a:p>
          <a:p>
            <a:pPr marL="742950" lvl="1" indent="-285750" defTabSz="609585" eaLnBrk="0" hangingPunct="0">
              <a:lnSpc>
                <a:spcPct val="85000"/>
              </a:lnSpc>
              <a:spcBef>
                <a:spcPts val="300"/>
              </a:spcBef>
              <a:spcAft>
                <a:spcPts val="300"/>
              </a:spcAft>
              <a:buFont typeface="Arial" panose="020B0604020202020204" pitchFamily="34" charset="0"/>
              <a:buChar char="–"/>
              <a:defRPr/>
            </a:pPr>
            <a:r>
              <a:rPr lang="en-GB" altLang="en-US" sz="1600" dirty="0">
                <a:solidFill>
                  <a:srgbClr val="03497C"/>
                </a:solidFill>
              </a:rPr>
              <a:t>The decision about long-term OAC treatment beyond 4 weeks is determined by the presence of stroke risk factors </a:t>
            </a:r>
          </a:p>
          <a:p>
            <a:pPr marL="285750" indent="-285750" defTabSz="609585" eaLnBrk="0" hangingPunct="0">
              <a:lnSpc>
                <a:spcPct val="85000"/>
              </a:lnSpc>
              <a:spcBef>
                <a:spcPts val="300"/>
              </a:spcBef>
              <a:spcAft>
                <a:spcPts val="300"/>
              </a:spcAft>
              <a:buFont typeface="Arial" panose="020B0604020202020204" pitchFamily="34" charset="0"/>
              <a:buChar char="•"/>
              <a:defRPr/>
            </a:pPr>
            <a:r>
              <a:rPr lang="en-GB" altLang="en-US" sz="1600" dirty="0">
                <a:solidFill>
                  <a:srgbClr val="03497C"/>
                </a:solidFill>
              </a:rPr>
              <a:t>Definite AF duration of ≤24 h and very low stroke risk (CHA</a:t>
            </a:r>
            <a:r>
              <a:rPr lang="en-GB" altLang="en-US" sz="1600" baseline="-25000" dirty="0">
                <a:solidFill>
                  <a:srgbClr val="03497C"/>
                </a:solidFill>
              </a:rPr>
              <a:t>2</a:t>
            </a:r>
            <a:r>
              <a:rPr lang="en-GB" altLang="en-US" sz="1600" dirty="0">
                <a:solidFill>
                  <a:srgbClr val="03497C"/>
                </a:solidFill>
              </a:rPr>
              <a:t>DS</a:t>
            </a:r>
            <a:r>
              <a:rPr lang="en-GB" altLang="en-US" sz="1600" baseline="-25000" dirty="0">
                <a:solidFill>
                  <a:srgbClr val="03497C"/>
                </a:solidFill>
              </a:rPr>
              <a:t>2</a:t>
            </a:r>
            <a:r>
              <a:rPr lang="en-GB" altLang="en-US" sz="1600" dirty="0">
                <a:solidFill>
                  <a:srgbClr val="03497C"/>
                </a:solidFill>
              </a:rPr>
              <a:t>-VASc of 0 in men or 1 in women): post-cardioversion anticoagulation for 4 weeks may be omitted (</a:t>
            </a:r>
            <a:r>
              <a:rPr lang="en-GB" altLang="en-US" sz="1600" b="1" dirty="0">
                <a:solidFill>
                  <a:srgbClr val="03497C"/>
                </a:solidFill>
              </a:rPr>
              <a:t>Class IIb, Level C</a:t>
            </a:r>
            <a:r>
              <a:rPr lang="en-GB" altLang="en-US" sz="1600" dirty="0">
                <a:solidFill>
                  <a:srgbClr val="03497C"/>
                </a:solidFill>
              </a:rPr>
              <a:t>)</a:t>
            </a:r>
          </a:p>
        </p:txBody>
      </p:sp>
      <p:sp>
        <p:nvSpPr>
          <p:cNvPr id="37" name="Rectangle 36">
            <a:extLst>
              <a:ext uri="{FF2B5EF4-FFF2-40B4-BE49-F238E27FC236}">
                <a16:creationId xmlns:a16="http://schemas.microsoft.com/office/drawing/2014/main" id="{FB1ABF55-C812-47E4-A438-2AE08A108D71}"/>
              </a:ext>
            </a:extLst>
          </p:cNvPr>
          <p:cNvSpPr/>
          <p:nvPr/>
        </p:nvSpPr>
        <p:spPr bwMode="auto">
          <a:xfrm>
            <a:off x="2374710" y="4029381"/>
            <a:ext cx="9207689" cy="672416"/>
          </a:xfrm>
          <a:prstGeom prst="rect">
            <a:avLst/>
          </a:prstGeom>
          <a:solidFill>
            <a:schemeClr val="bg1"/>
          </a:solidFill>
          <a:ln w="19050" cap="flat" cmpd="sng" algn="ctr">
            <a:solidFill>
              <a:srgbClr val="92D05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285750" lvl="0" indent="-285750">
              <a:spcBef>
                <a:spcPts val="600"/>
              </a:spcBef>
              <a:buFont typeface="Arial" panose="020B0604020202020204" pitchFamily="34" charset="0"/>
              <a:buChar char="•"/>
            </a:pPr>
            <a:r>
              <a:rPr lang="en-GB" sz="1600" dirty="0">
                <a:solidFill>
                  <a:srgbClr val="1E4784"/>
                </a:solidFill>
              </a:rPr>
              <a:t>In patients with AF undergoing cardioversion, NOACs are recommended with at least similar efficacy and safety as warfarin (</a:t>
            </a:r>
            <a:r>
              <a:rPr lang="en-GB" sz="1600" b="1" dirty="0">
                <a:solidFill>
                  <a:srgbClr val="1E4784"/>
                </a:solidFill>
              </a:rPr>
              <a:t>Class I, Level A</a:t>
            </a:r>
            <a:r>
              <a:rPr lang="en-GB" sz="1600" dirty="0">
                <a:solidFill>
                  <a:srgbClr val="1E4784"/>
                </a:solidFill>
              </a:rPr>
              <a:t>)</a:t>
            </a:r>
            <a:endParaRPr lang="en-US" altLang="en-US" sz="1600" kern="0" dirty="0">
              <a:solidFill>
                <a:srgbClr val="03497C"/>
              </a:solidFill>
              <a:latin typeface="Arial"/>
            </a:endParaRPr>
          </a:p>
        </p:txBody>
      </p:sp>
      <p:sp>
        <p:nvSpPr>
          <p:cNvPr id="39" name="Rectangle: Rounded Corners 38">
            <a:extLst>
              <a:ext uri="{FF2B5EF4-FFF2-40B4-BE49-F238E27FC236}">
                <a16:creationId xmlns:a16="http://schemas.microsoft.com/office/drawing/2014/main" id="{5A69CF4D-AB65-422F-A367-F0D69FE87302}"/>
              </a:ext>
            </a:extLst>
          </p:cNvPr>
          <p:cNvSpPr/>
          <p:nvPr/>
        </p:nvSpPr>
        <p:spPr>
          <a:xfrm>
            <a:off x="772930" y="1871259"/>
            <a:ext cx="1536510" cy="2069788"/>
          </a:xfrm>
          <a:prstGeom prst="roundRect">
            <a:avLst>
              <a:gd name="adj" fmla="val 0"/>
            </a:avLst>
          </a:prstGeom>
          <a:solidFill>
            <a:srgbClr val="03497C"/>
          </a:solidFill>
          <a:ln w="9525" cap="flat" cmpd="sng" algn="ctr">
            <a:noFill/>
            <a:prstDash val="solid"/>
          </a:ln>
          <a:effectLst/>
        </p:spPr>
        <p:txBody>
          <a:bodyPr rtlCol="0" anchor="ctr"/>
          <a:lstStyle/>
          <a:p>
            <a:pPr algn="ctr">
              <a:defRPr/>
            </a:pPr>
            <a:r>
              <a:rPr lang="en-US" sz="1600" b="1" kern="0" dirty="0">
                <a:solidFill>
                  <a:prstClr val="white"/>
                </a:solidFill>
                <a:latin typeface="Arial"/>
              </a:rPr>
              <a:t>New</a:t>
            </a:r>
            <a:br>
              <a:rPr lang="en-US" sz="1400" b="1" kern="0" dirty="0">
                <a:solidFill>
                  <a:prstClr val="white"/>
                </a:solidFill>
                <a:latin typeface="Arial"/>
              </a:rPr>
            </a:br>
            <a:r>
              <a:rPr lang="en-US" sz="1200" b="1" kern="0" dirty="0">
                <a:solidFill>
                  <a:prstClr val="white"/>
                </a:solidFill>
                <a:latin typeface="Arial"/>
              </a:rPr>
              <a:t>recommendations</a:t>
            </a:r>
            <a:endParaRPr lang="en-GB" sz="1400" b="1" kern="0" dirty="0">
              <a:solidFill>
                <a:prstClr val="white"/>
              </a:solidFill>
              <a:latin typeface="Arial"/>
            </a:endParaRPr>
          </a:p>
        </p:txBody>
      </p:sp>
      <p:sp>
        <p:nvSpPr>
          <p:cNvPr id="40" name="Rectangle: Rounded Corners 39">
            <a:extLst>
              <a:ext uri="{FF2B5EF4-FFF2-40B4-BE49-F238E27FC236}">
                <a16:creationId xmlns:a16="http://schemas.microsoft.com/office/drawing/2014/main" id="{219EC10B-5A3C-45A8-8636-EDED3C33C4DA}"/>
              </a:ext>
            </a:extLst>
          </p:cNvPr>
          <p:cNvSpPr/>
          <p:nvPr/>
        </p:nvSpPr>
        <p:spPr>
          <a:xfrm>
            <a:off x="772930" y="4048826"/>
            <a:ext cx="1536510" cy="652971"/>
          </a:xfrm>
          <a:prstGeom prst="roundRect">
            <a:avLst>
              <a:gd name="adj" fmla="val 0"/>
            </a:avLst>
          </a:prstGeom>
          <a:solidFill>
            <a:srgbClr val="03497C"/>
          </a:solidFill>
          <a:ln w="9525" cap="flat" cmpd="sng" algn="ctr">
            <a:noFill/>
            <a:prstDash val="solid"/>
          </a:ln>
          <a:effectLst/>
        </p:spPr>
        <p:txBody>
          <a:bodyPr rtlCol="0" anchor="ctr"/>
          <a:lstStyle/>
          <a:p>
            <a:pPr algn="ctr">
              <a:defRPr/>
            </a:pPr>
            <a:r>
              <a:rPr lang="en-US" sz="1600" b="1" kern="0" dirty="0">
                <a:solidFill>
                  <a:prstClr val="white"/>
                </a:solidFill>
              </a:rPr>
              <a:t>Updated</a:t>
            </a:r>
            <a:br>
              <a:rPr lang="en-US" sz="1400" b="1" kern="0" dirty="0">
                <a:solidFill>
                  <a:prstClr val="white"/>
                </a:solidFill>
              </a:rPr>
            </a:br>
            <a:r>
              <a:rPr lang="en-US" sz="1200" b="1" kern="0" dirty="0">
                <a:solidFill>
                  <a:prstClr val="white"/>
                </a:solidFill>
              </a:rPr>
              <a:t>recommendation</a:t>
            </a:r>
            <a:endParaRPr lang="en-GB" sz="1400" b="1" kern="0" dirty="0">
              <a:solidFill>
                <a:prstClr val="white"/>
              </a:solidFill>
            </a:endParaRPr>
          </a:p>
        </p:txBody>
      </p:sp>
      <p:grpSp>
        <p:nvGrpSpPr>
          <p:cNvPr id="31" name="Group 30">
            <a:extLst>
              <a:ext uri="{FF2B5EF4-FFF2-40B4-BE49-F238E27FC236}">
                <a16:creationId xmlns:a16="http://schemas.microsoft.com/office/drawing/2014/main" id="{9F0E75DE-2648-4D00-ACFF-B97BFB3DA0B9}"/>
              </a:ext>
            </a:extLst>
          </p:cNvPr>
          <p:cNvGrpSpPr>
            <a:grpSpLocks noChangeAspect="1"/>
          </p:cNvGrpSpPr>
          <p:nvPr/>
        </p:nvGrpSpPr>
        <p:grpSpPr>
          <a:xfrm>
            <a:off x="11429867" y="6413840"/>
            <a:ext cx="288000" cy="250148"/>
            <a:chOff x="3628927" y="5524745"/>
            <a:chExt cx="528545" cy="459078"/>
          </a:xfrm>
        </p:grpSpPr>
        <p:sp>
          <p:nvSpPr>
            <p:cNvPr id="32" name="Rectangle 31">
              <a:extLst>
                <a:ext uri="{FF2B5EF4-FFF2-40B4-BE49-F238E27FC236}">
                  <a16:creationId xmlns:a16="http://schemas.microsoft.com/office/drawing/2014/main" id="{B019E496-163B-4C2F-ADFB-FE74071C8277}"/>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33" name="Straight Connector 32">
              <a:extLst>
                <a:ext uri="{FF2B5EF4-FFF2-40B4-BE49-F238E27FC236}">
                  <a16:creationId xmlns:a16="http://schemas.microsoft.com/office/drawing/2014/main" id="{4CBD1D78-E42D-43D7-A27A-4CF4E942E264}"/>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34" name="Straight Connector 33">
              <a:extLst>
                <a:ext uri="{FF2B5EF4-FFF2-40B4-BE49-F238E27FC236}">
                  <a16:creationId xmlns:a16="http://schemas.microsoft.com/office/drawing/2014/main" id="{B4EEEEF9-93D5-4A96-82D3-3D47063D9A13}"/>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35" name="Straight Connector 34">
              <a:extLst>
                <a:ext uri="{FF2B5EF4-FFF2-40B4-BE49-F238E27FC236}">
                  <a16:creationId xmlns:a16="http://schemas.microsoft.com/office/drawing/2014/main" id="{048E2F69-B1FE-4AB3-8A86-FA1C8500EF7C}"/>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sp>
        <p:nvSpPr>
          <p:cNvPr id="4" name="Link to slide 27">
            <a:hlinkClick r:id="rId4" action="ppaction://hlinksldjump"/>
            <a:extLst>
              <a:ext uri="{FF2B5EF4-FFF2-40B4-BE49-F238E27FC236}">
                <a16:creationId xmlns:a16="http://schemas.microsoft.com/office/drawing/2014/main" id="{1570D5CB-F24E-4028-83E2-39217BBD59B0}"/>
              </a:ext>
            </a:extLst>
          </p:cNvPr>
          <p:cNvSpPr/>
          <p:nvPr/>
        </p:nvSpPr>
        <p:spPr>
          <a:xfrm>
            <a:off x="9423223" y="5550349"/>
            <a:ext cx="2061650" cy="4698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837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8" grpId="0" animBg="1"/>
      <p:bldP spid="189" grpId="0" animBg="1"/>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0C205F0-BB65-4A5B-8426-23AE2785DB8F}"/>
              </a:ext>
            </a:extLst>
          </p:cNvPr>
          <p:cNvSpPr/>
          <p:nvPr/>
        </p:nvSpPr>
        <p:spPr>
          <a:xfrm>
            <a:off x="461995" y="1536048"/>
            <a:ext cx="11255872" cy="3313448"/>
          </a:xfrm>
          <a:prstGeom prst="rect">
            <a:avLst/>
          </a:prstGeom>
          <a:noFill/>
          <a:ln>
            <a:solidFill>
              <a:schemeClr val="accent6">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7AF1D9B-FDCD-44AA-A48A-AA13EDF590AF}"/>
              </a:ext>
            </a:extLst>
          </p:cNvPr>
          <p:cNvSpPr>
            <a:spLocks noGrp="1"/>
          </p:cNvSpPr>
          <p:nvPr>
            <p:ph type="title"/>
          </p:nvPr>
        </p:nvSpPr>
        <p:spPr/>
        <p:txBody>
          <a:bodyPr/>
          <a:lstStyle/>
          <a:p>
            <a:r>
              <a:rPr lang="en-GB" dirty="0"/>
              <a:t>Periprocedural anticoagulation for catheter ablation of AF</a:t>
            </a:r>
          </a:p>
        </p:txBody>
      </p:sp>
      <p:sp>
        <p:nvSpPr>
          <p:cNvPr id="3" name="Slide Number Placeholder 2">
            <a:extLst>
              <a:ext uri="{FF2B5EF4-FFF2-40B4-BE49-F238E27FC236}">
                <a16:creationId xmlns:a16="http://schemas.microsoft.com/office/drawing/2014/main" id="{68EA5ED2-6BF7-433C-B237-0C386E8CD432}"/>
              </a:ext>
            </a:extLst>
          </p:cNvPr>
          <p:cNvSpPr>
            <a:spLocks noGrp="1"/>
          </p:cNvSpPr>
          <p:nvPr>
            <p:ph type="sldNum" sz="quarter" idx="12"/>
          </p:nvPr>
        </p:nvSpPr>
        <p:spPr/>
        <p:txBody>
          <a:bodyPr/>
          <a:lstStyle/>
          <a:p>
            <a:fld id="{2066355A-084C-D24E-9AD2-7E4FC41EA627}" type="slidenum">
              <a:rPr lang="en-GB" noProof="0" smtClean="0"/>
              <a:pPr/>
              <a:t>12</a:t>
            </a:fld>
            <a:endParaRPr lang="en-GB" noProof="0" dirty="0"/>
          </a:p>
        </p:txBody>
      </p:sp>
      <p:sp>
        <p:nvSpPr>
          <p:cNvPr id="9" name="Text Placeholder 8">
            <a:extLst>
              <a:ext uri="{FF2B5EF4-FFF2-40B4-BE49-F238E27FC236}">
                <a16:creationId xmlns:a16="http://schemas.microsoft.com/office/drawing/2014/main" id="{E7027825-A7C1-4F1B-8B22-9F19C99F6507}"/>
              </a:ext>
            </a:extLst>
          </p:cNvPr>
          <p:cNvSpPr>
            <a:spLocks noGrp="1"/>
          </p:cNvSpPr>
          <p:nvPr>
            <p:ph type="body" sz="quarter" idx="13"/>
          </p:nvPr>
        </p:nvSpPr>
        <p:spPr>
          <a:xfrm>
            <a:off x="480483" y="6444477"/>
            <a:ext cx="11101916" cy="276999"/>
          </a:xfrm>
        </p:spPr>
        <p:txBody>
          <a:bodyPr/>
          <a:lstStyle/>
          <a:p>
            <a:r>
              <a:rPr lang="en-GB" dirty="0"/>
              <a:t>Hindricks et al. Eur Heart J 2020; doi:10.1093/eurheartj/ehaa612; </a:t>
            </a:r>
            <a:r>
              <a:rPr lang="en-GB" dirty="0">
                <a:ea typeface="Geneva"/>
              </a:rPr>
              <a:t>Calkins et al. NEJM 2017;376:1627</a:t>
            </a:r>
          </a:p>
        </p:txBody>
      </p:sp>
      <p:grpSp>
        <p:nvGrpSpPr>
          <p:cNvPr id="5" name="Group 4">
            <a:extLst>
              <a:ext uri="{FF2B5EF4-FFF2-40B4-BE49-F238E27FC236}">
                <a16:creationId xmlns:a16="http://schemas.microsoft.com/office/drawing/2014/main" id="{AEB6E29D-A968-4DE1-93F4-9B4A3CBFD489}"/>
              </a:ext>
            </a:extLst>
          </p:cNvPr>
          <p:cNvGrpSpPr/>
          <p:nvPr/>
        </p:nvGrpSpPr>
        <p:grpSpPr>
          <a:xfrm>
            <a:off x="746676" y="1370032"/>
            <a:ext cx="5834877" cy="350213"/>
            <a:chOff x="7600255" y="4757361"/>
            <a:chExt cx="6291132" cy="350213"/>
          </a:xfrm>
        </p:grpSpPr>
        <p:sp>
          <p:nvSpPr>
            <p:cNvPr id="109" name="Rectangle 108">
              <a:extLst>
                <a:ext uri="{FF2B5EF4-FFF2-40B4-BE49-F238E27FC236}">
                  <a16:creationId xmlns:a16="http://schemas.microsoft.com/office/drawing/2014/main" id="{7C235E9A-2ECD-45AF-87DD-57911C4581A3}"/>
                </a:ext>
              </a:extLst>
            </p:cNvPr>
            <p:cNvSpPr/>
            <p:nvPr/>
          </p:nvSpPr>
          <p:spPr bwMode="auto">
            <a:xfrm>
              <a:off x="7600255" y="4757361"/>
              <a:ext cx="6113363" cy="350213"/>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530DCD8D-901E-4C77-8415-A2708C496F17}"/>
                </a:ext>
              </a:extLst>
            </p:cNvPr>
            <p:cNvSpPr txBox="1"/>
            <p:nvPr/>
          </p:nvSpPr>
          <p:spPr>
            <a:xfrm>
              <a:off x="7691967" y="4797362"/>
              <a:ext cx="6199420" cy="276999"/>
            </a:xfrm>
            <a:prstGeom prst="rect">
              <a:avLst/>
            </a:prstGeom>
            <a:noFill/>
          </p:spPr>
          <p:txBody>
            <a:bodyPr wrap="square" rtlCol="0">
              <a:spAutoFit/>
            </a:bodyPr>
            <a:lstStyle/>
            <a:p>
              <a:pPr defTabSz="914400">
                <a:defRPr/>
              </a:pPr>
              <a:r>
                <a:rPr lang="en-GB" sz="1200" b="1" kern="0" dirty="0">
                  <a:solidFill>
                    <a:schemeClr val="bg1"/>
                  </a:solidFill>
                  <a:latin typeface="Arial" panose="020B0604020202020204" pitchFamily="34" charset="0"/>
                  <a:cs typeface="Arial" panose="020B0604020202020204" pitchFamily="34" charset="0"/>
                </a:rPr>
                <a:t>Hindricks et al. Eur Heart J 2020, p. 52; see Figure 17 (p. 46) for full details</a:t>
              </a:r>
            </a:p>
          </p:txBody>
        </p:sp>
      </p:grpSp>
      <p:sp>
        <p:nvSpPr>
          <p:cNvPr id="16" name="Rectangle 15">
            <a:extLst>
              <a:ext uri="{FF2B5EF4-FFF2-40B4-BE49-F238E27FC236}">
                <a16:creationId xmlns:a16="http://schemas.microsoft.com/office/drawing/2014/main" id="{883DE18A-82D1-467C-BB22-0655C0C24163}"/>
              </a:ext>
            </a:extLst>
          </p:cNvPr>
          <p:cNvSpPr/>
          <p:nvPr/>
        </p:nvSpPr>
        <p:spPr>
          <a:xfrm>
            <a:off x="461995" y="5226283"/>
            <a:ext cx="11255871" cy="1130067"/>
          </a:xfrm>
          <a:prstGeom prst="rect">
            <a:avLst/>
          </a:prstGeom>
          <a:no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51" name="Group 50">
            <a:extLst>
              <a:ext uri="{FF2B5EF4-FFF2-40B4-BE49-F238E27FC236}">
                <a16:creationId xmlns:a16="http://schemas.microsoft.com/office/drawing/2014/main" id="{E9BF7216-5254-4FCC-ADF6-9411DEEA01AE}"/>
              </a:ext>
            </a:extLst>
          </p:cNvPr>
          <p:cNvGrpSpPr/>
          <p:nvPr/>
        </p:nvGrpSpPr>
        <p:grpSpPr>
          <a:xfrm>
            <a:off x="9423223" y="5550349"/>
            <a:ext cx="2058022" cy="479152"/>
            <a:chOff x="8860744" y="5515200"/>
            <a:chExt cx="2058022" cy="479152"/>
          </a:xfrm>
        </p:grpSpPr>
        <p:sp>
          <p:nvSpPr>
            <p:cNvPr id="152" name="TextBox 151">
              <a:extLst>
                <a:ext uri="{FF2B5EF4-FFF2-40B4-BE49-F238E27FC236}">
                  <a16:creationId xmlns:a16="http://schemas.microsoft.com/office/drawing/2014/main" id="{13FE6A63-7440-426A-9B09-8546AB48C8DE}"/>
                </a:ext>
              </a:extLst>
            </p:cNvPr>
            <p:cNvSpPr txBox="1"/>
            <p:nvPr/>
          </p:nvSpPr>
          <p:spPr>
            <a:xfrm>
              <a:off x="9244228" y="5585499"/>
              <a:ext cx="1674538" cy="307777"/>
            </a:xfrm>
            <a:prstGeom prst="rect">
              <a:avLst/>
            </a:prstGeom>
            <a:solidFill>
              <a:schemeClr val="accent6"/>
            </a:solidFill>
          </p:spPr>
          <p:txBody>
            <a:bodyPr wrap="square" lIns="144000" rtlCol="0">
              <a:spAutoFit/>
            </a:bodyPr>
            <a:lstStyle/>
            <a:p>
              <a:pPr defTabSz="914400">
                <a:defRPr/>
              </a:pPr>
              <a:r>
                <a:rPr lang="en-GB" sz="1400" b="1" kern="0" dirty="0">
                  <a:solidFill>
                    <a:schemeClr val="bg1"/>
                  </a:solidFill>
                  <a:latin typeface="Arial" panose="020B0604020202020204" pitchFamily="34" charset="0"/>
                  <a:cs typeface="Arial" panose="020B0604020202020204" pitchFamily="34" charset="0"/>
                </a:rPr>
                <a:t>Click to see data</a:t>
              </a:r>
            </a:p>
          </p:txBody>
        </p:sp>
        <p:sp>
          <p:nvSpPr>
            <p:cNvPr id="111" name="Teardrop 110">
              <a:extLst>
                <a:ext uri="{FF2B5EF4-FFF2-40B4-BE49-F238E27FC236}">
                  <a16:creationId xmlns:a16="http://schemas.microsoft.com/office/drawing/2014/main" id="{B432D891-BD5D-4F9B-AEBC-F3EDC3FD7988}"/>
                </a:ext>
              </a:extLst>
            </p:cNvPr>
            <p:cNvSpPr/>
            <p:nvPr/>
          </p:nvSpPr>
          <p:spPr>
            <a:xfrm>
              <a:off x="8860744" y="5515200"/>
              <a:ext cx="441568" cy="479152"/>
            </a:xfrm>
            <a:prstGeom prst="teardrop">
              <a:avLst/>
            </a:prstGeom>
            <a:solidFill>
              <a:schemeClr val="accent6"/>
            </a:solidFill>
            <a:ln w="38100"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a:ln>
                    <a:noFill/>
                  </a:ln>
                  <a:solidFill>
                    <a:srgbClr val="FFFFFF">
                      <a:lumMod val="20000"/>
                      <a:lumOff val="80000"/>
                    </a:srgbClr>
                  </a:solidFill>
                  <a:effectLst/>
                  <a:uLnTx/>
                  <a:uFillTx/>
                  <a:latin typeface="Lucida Sans" panose="020B0602030504090204" pitchFamily="34" charset="0"/>
                  <a:ea typeface="Batang" panose="02030600000101010101" pitchFamily="18" charset="-127"/>
                  <a:cs typeface="Arial" panose="020B0604020202020204" pitchFamily="34" charset="0"/>
                </a:rPr>
                <a:t>i</a:t>
              </a:r>
              <a:endParaRPr kumimoji="0" lang="en-GB" sz="2400" b="0" i="0" u="none" strike="noStrike" kern="0" cap="none" spc="0" normalizeH="0" baseline="0" noProof="0" dirty="0">
                <a:ln>
                  <a:noFill/>
                </a:ln>
                <a:solidFill>
                  <a:srgbClr val="FFFFFF">
                    <a:lumMod val="20000"/>
                    <a:lumOff val="80000"/>
                  </a:srgbClr>
                </a:solidFill>
                <a:effectLst/>
                <a:uLnTx/>
                <a:uFillTx/>
                <a:latin typeface="Arial"/>
                <a:ea typeface="+mn-ea"/>
                <a:cs typeface="Arial" panose="020B0604020202020204" pitchFamily="34" charset="0"/>
              </a:endParaRPr>
            </a:p>
          </p:txBody>
        </p:sp>
      </p:grpSp>
      <p:sp>
        <p:nvSpPr>
          <p:cNvPr id="222" name="Oval 221">
            <a:extLst>
              <a:ext uri="{FF2B5EF4-FFF2-40B4-BE49-F238E27FC236}">
                <a16:creationId xmlns:a16="http://schemas.microsoft.com/office/drawing/2014/main" id="{6B434BB7-421E-4B87-AF83-3461914BD5FD}"/>
              </a:ext>
            </a:extLst>
          </p:cNvPr>
          <p:cNvSpPr>
            <a:spLocks noChangeAspect="1"/>
          </p:cNvSpPr>
          <p:nvPr/>
        </p:nvSpPr>
        <p:spPr>
          <a:xfrm>
            <a:off x="220267" y="1265730"/>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223" name="Oval 222">
            <a:extLst>
              <a:ext uri="{FF2B5EF4-FFF2-40B4-BE49-F238E27FC236}">
                <a16:creationId xmlns:a16="http://schemas.microsoft.com/office/drawing/2014/main" id="{4DFA1A22-7CA3-4CBE-AD59-6D1EABDE055D}"/>
              </a:ext>
            </a:extLst>
          </p:cNvPr>
          <p:cNvSpPr/>
          <p:nvPr/>
        </p:nvSpPr>
        <p:spPr>
          <a:xfrm>
            <a:off x="253292" y="1297162"/>
            <a:ext cx="511579" cy="502907"/>
          </a:xfrm>
          <a:prstGeom prst="ellipse">
            <a:avLst/>
          </a:prstGeom>
          <a:solidFill>
            <a:schemeClr val="accent6">
              <a:lumMod val="75000"/>
              <a:lumOff val="25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225" name="TextBox 224">
            <a:extLst>
              <a:ext uri="{FF2B5EF4-FFF2-40B4-BE49-F238E27FC236}">
                <a16:creationId xmlns:a16="http://schemas.microsoft.com/office/drawing/2014/main" id="{E0F8D468-078B-4DF1-9EA3-AB7146B13349}"/>
              </a:ext>
            </a:extLst>
          </p:cNvPr>
          <p:cNvSpPr txBox="1"/>
          <p:nvPr/>
        </p:nvSpPr>
        <p:spPr>
          <a:xfrm>
            <a:off x="206755" y="1379338"/>
            <a:ext cx="604653" cy="338554"/>
          </a:xfrm>
          <a:prstGeom prst="rect">
            <a:avLst/>
          </a:prstGeom>
          <a:noFill/>
        </p:spPr>
        <p:txBody>
          <a:bodyPr wrap="none" rtlCol="0">
            <a:spAutoFit/>
          </a:bodyPr>
          <a:lstStyle/>
          <a:p>
            <a:r>
              <a:rPr lang="en-GB" sz="1600" b="1" dirty="0">
                <a:solidFill>
                  <a:schemeClr val="bg1"/>
                </a:solidFill>
              </a:rPr>
              <a:t>ESC</a:t>
            </a:r>
          </a:p>
        </p:txBody>
      </p:sp>
      <p:grpSp>
        <p:nvGrpSpPr>
          <p:cNvPr id="241" name="Group 240">
            <a:extLst>
              <a:ext uri="{FF2B5EF4-FFF2-40B4-BE49-F238E27FC236}">
                <a16:creationId xmlns:a16="http://schemas.microsoft.com/office/drawing/2014/main" id="{74543C99-88EB-4042-863C-A440914602C2}"/>
              </a:ext>
            </a:extLst>
          </p:cNvPr>
          <p:cNvGrpSpPr/>
          <p:nvPr/>
        </p:nvGrpSpPr>
        <p:grpSpPr>
          <a:xfrm>
            <a:off x="746683" y="5037201"/>
            <a:ext cx="2158444" cy="350213"/>
            <a:chOff x="7600255" y="4757361"/>
            <a:chExt cx="2327221" cy="350213"/>
          </a:xfrm>
        </p:grpSpPr>
        <p:sp>
          <p:nvSpPr>
            <p:cNvPr id="242" name="Rectangle 241">
              <a:extLst>
                <a:ext uri="{FF2B5EF4-FFF2-40B4-BE49-F238E27FC236}">
                  <a16:creationId xmlns:a16="http://schemas.microsoft.com/office/drawing/2014/main" id="{A5455643-98BC-4AF2-B28A-DC7C9748B7CC}"/>
                </a:ext>
              </a:extLst>
            </p:cNvPr>
            <p:cNvSpPr/>
            <p:nvPr/>
          </p:nvSpPr>
          <p:spPr bwMode="auto">
            <a:xfrm>
              <a:off x="7600255" y="4757361"/>
              <a:ext cx="2327221" cy="350213"/>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id="{C77E7882-D1D5-4941-822F-499581B49CE3}"/>
                </a:ext>
              </a:extLst>
            </p:cNvPr>
            <p:cNvSpPr txBox="1"/>
            <p:nvPr/>
          </p:nvSpPr>
          <p:spPr>
            <a:xfrm>
              <a:off x="7691970" y="4797363"/>
              <a:ext cx="2235506" cy="276999"/>
            </a:xfrm>
            <a:prstGeom prst="rect">
              <a:avLst/>
            </a:prstGeom>
            <a:noFill/>
          </p:spPr>
          <p:txBody>
            <a:bodyPr wrap="square" rtlCol="0">
              <a:spAutoFit/>
            </a:bodyPr>
            <a:lstStyle/>
            <a:p>
              <a:pPr defTabSz="914400">
                <a:defRPr/>
              </a:pPr>
              <a:r>
                <a:rPr lang="da-DK" sz="1200" b="1" kern="0" dirty="0">
                  <a:solidFill>
                    <a:schemeClr val="bg1"/>
                  </a:solidFill>
                  <a:latin typeface="Arial" panose="020B0604020202020204" pitchFamily="34" charset="0"/>
                  <a:cs typeface="Arial" panose="020B0604020202020204" pitchFamily="34" charset="0"/>
                </a:rPr>
                <a:t>Calkins et al. NEJM 2017</a:t>
              </a:r>
            </a:p>
          </p:txBody>
        </p:sp>
      </p:grpSp>
      <p:sp>
        <p:nvSpPr>
          <p:cNvPr id="188" name="Oval 187">
            <a:extLst>
              <a:ext uri="{FF2B5EF4-FFF2-40B4-BE49-F238E27FC236}">
                <a16:creationId xmlns:a16="http://schemas.microsoft.com/office/drawing/2014/main" id="{736BF0E8-EC61-471B-BF7E-374E2ED537B1}"/>
              </a:ext>
            </a:extLst>
          </p:cNvPr>
          <p:cNvSpPr>
            <a:spLocks noChangeAspect="1"/>
          </p:cNvSpPr>
          <p:nvPr/>
        </p:nvSpPr>
        <p:spPr>
          <a:xfrm>
            <a:off x="220267" y="4929422"/>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189" name="Oval 188">
            <a:extLst>
              <a:ext uri="{FF2B5EF4-FFF2-40B4-BE49-F238E27FC236}">
                <a16:creationId xmlns:a16="http://schemas.microsoft.com/office/drawing/2014/main" id="{3CD12426-76FE-4857-9CDD-A5A1230C6FB4}"/>
              </a:ext>
            </a:extLst>
          </p:cNvPr>
          <p:cNvSpPr/>
          <p:nvPr/>
        </p:nvSpPr>
        <p:spPr>
          <a:xfrm>
            <a:off x="253292" y="4960854"/>
            <a:ext cx="511579" cy="502907"/>
          </a:xfrm>
          <a:prstGeom prst="ellipse">
            <a:avLst/>
          </a:prstGeom>
          <a:solidFill>
            <a:schemeClr val="accent2">
              <a:lumMod val="60000"/>
              <a:lumOff val="40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49" name="TextBox 48">
            <a:extLst>
              <a:ext uri="{FF2B5EF4-FFF2-40B4-BE49-F238E27FC236}">
                <a16:creationId xmlns:a16="http://schemas.microsoft.com/office/drawing/2014/main" id="{316D26BC-AE25-4A6B-B155-0D0355B61726}"/>
              </a:ext>
            </a:extLst>
          </p:cNvPr>
          <p:cNvSpPr txBox="1"/>
          <p:nvPr/>
        </p:nvSpPr>
        <p:spPr>
          <a:xfrm>
            <a:off x="206755" y="5043030"/>
            <a:ext cx="604653" cy="338554"/>
          </a:xfrm>
          <a:prstGeom prst="rect">
            <a:avLst/>
          </a:prstGeom>
          <a:noFill/>
        </p:spPr>
        <p:txBody>
          <a:bodyPr wrap="none" rtlCol="0">
            <a:spAutoFit/>
          </a:bodyPr>
          <a:lstStyle/>
          <a:p>
            <a:r>
              <a:rPr lang="en-GB" sz="1600" b="1" dirty="0">
                <a:solidFill>
                  <a:schemeClr val="bg1"/>
                </a:solidFill>
              </a:rPr>
              <a:t>RCT</a:t>
            </a:r>
          </a:p>
        </p:txBody>
      </p:sp>
      <p:sp>
        <p:nvSpPr>
          <p:cNvPr id="52" name="Rectangle 51">
            <a:extLst>
              <a:ext uri="{FF2B5EF4-FFF2-40B4-BE49-F238E27FC236}">
                <a16:creationId xmlns:a16="http://schemas.microsoft.com/office/drawing/2014/main" id="{5583C1AB-CF42-4340-A134-0AA0CEAB2C12}"/>
              </a:ext>
            </a:extLst>
          </p:cNvPr>
          <p:cNvSpPr/>
          <p:nvPr/>
        </p:nvSpPr>
        <p:spPr>
          <a:xfrm>
            <a:off x="3046665" y="5441805"/>
            <a:ext cx="6189987" cy="828000"/>
          </a:xfrm>
          <a:prstGeom prst="rect">
            <a:avLst/>
          </a:prstGeom>
          <a:solidFill>
            <a:schemeClr val="accent2">
              <a:alpha val="15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41338" lvl="0"/>
            <a:r>
              <a:rPr lang="en-GB" sz="1600" dirty="0">
                <a:solidFill>
                  <a:srgbClr val="1E4784"/>
                </a:solidFill>
              </a:rPr>
              <a:t>Showed a lower risk of major bleeding during and up to </a:t>
            </a:r>
            <a:br>
              <a:rPr lang="en-GB" sz="1600" dirty="0">
                <a:solidFill>
                  <a:srgbClr val="1E4784"/>
                </a:solidFill>
              </a:rPr>
            </a:br>
            <a:r>
              <a:rPr lang="en-GB" sz="1600" dirty="0">
                <a:solidFill>
                  <a:srgbClr val="1E4784"/>
                </a:solidFill>
              </a:rPr>
              <a:t>8 weeks post-ablation with uninterrupted dabigatran vs uninterrupted warfarin</a:t>
            </a:r>
            <a:endParaRPr lang="en-GB" dirty="0"/>
          </a:p>
        </p:txBody>
      </p:sp>
      <p:sp>
        <p:nvSpPr>
          <p:cNvPr id="58" name="Arrow: Pentagon 57">
            <a:extLst>
              <a:ext uri="{FF2B5EF4-FFF2-40B4-BE49-F238E27FC236}">
                <a16:creationId xmlns:a16="http://schemas.microsoft.com/office/drawing/2014/main" id="{26212636-BAFD-4F20-9AA2-5A2CFE13C20A}"/>
              </a:ext>
            </a:extLst>
          </p:cNvPr>
          <p:cNvSpPr/>
          <p:nvPr/>
        </p:nvSpPr>
        <p:spPr>
          <a:xfrm>
            <a:off x="1485824" y="5441407"/>
            <a:ext cx="2098574" cy="828797"/>
          </a:xfrm>
          <a:prstGeom prst="homePlate">
            <a:avLst/>
          </a:prstGeom>
          <a:solidFill>
            <a:schemeClr val="bg1"/>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6" name="Picture 35" descr="A picture containing text&#10;&#10;Description automatically generated">
            <a:extLst>
              <a:ext uri="{FF2B5EF4-FFF2-40B4-BE49-F238E27FC236}">
                <a16:creationId xmlns:a16="http://schemas.microsoft.com/office/drawing/2014/main" id="{AD3BFEB0-AE7D-4F3C-96EF-EF0A5F7599A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04155" y="5599136"/>
            <a:ext cx="1812975" cy="518234"/>
          </a:xfrm>
          <a:prstGeom prst="rect">
            <a:avLst/>
          </a:prstGeom>
        </p:spPr>
      </p:pic>
      <p:sp>
        <p:nvSpPr>
          <p:cNvPr id="37" name="Rectangle 36">
            <a:extLst>
              <a:ext uri="{FF2B5EF4-FFF2-40B4-BE49-F238E27FC236}">
                <a16:creationId xmlns:a16="http://schemas.microsoft.com/office/drawing/2014/main" id="{D7B15299-80A7-43E6-B29B-03E24FD74E8E}"/>
              </a:ext>
            </a:extLst>
          </p:cNvPr>
          <p:cNvSpPr/>
          <p:nvPr/>
        </p:nvSpPr>
        <p:spPr bwMode="auto">
          <a:xfrm>
            <a:off x="2374710" y="1885589"/>
            <a:ext cx="9207690" cy="1314838"/>
          </a:xfrm>
          <a:prstGeom prst="rect">
            <a:avLst/>
          </a:prstGeom>
          <a:noFill/>
          <a:ln w="19050" cap="flat" cmpd="sng" algn="ctr">
            <a:solidFill>
              <a:srgbClr val="92D05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285750" indent="-285750" defTabSz="609585" eaLnBrk="0" hangingPunct="0">
              <a:lnSpc>
                <a:spcPct val="85000"/>
              </a:lnSpc>
              <a:spcBef>
                <a:spcPts val="600"/>
              </a:spcBef>
              <a:spcAft>
                <a:spcPts val="600"/>
              </a:spcAft>
              <a:buFont typeface="Arial" panose="020B0604020202020204" pitchFamily="34" charset="0"/>
              <a:buChar char="•"/>
              <a:defRPr/>
            </a:pPr>
            <a:r>
              <a:rPr lang="en-GB" altLang="en-US" sz="1600" dirty="0">
                <a:solidFill>
                  <a:srgbClr val="03497C"/>
                </a:solidFill>
              </a:rPr>
              <a:t>Pre-procedural management of stroke risk includes initiation of anticoagulation (</a:t>
            </a:r>
            <a:r>
              <a:rPr lang="en-GB" altLang="en-US" sz="1600" b="1" dirty="0">
                <a:solidFill>
                  <a:srgbClr val="03497C"/>
                </a:solidFill>
              </a:rPr>
              <a:t>Class I, Level C</a:t>
            </a:r>
            <a:r>
              <a:rPr lang="en-GB" altLang="en-US" sz="1600" dirty="0">
                <a:solidFill>
                  <a:srgbClr val="03497C"/>
                </a:solidFill>
              </a:rPr>
              <a:t>)</a:t>
            </a:r>
          </a:p>
          <a:p>
            <a:pPr marL="742950" lvl="1" indent="-285750" defTabSz="609585" eaLnBrk="0" hangingPunct="0">
              <a:lnSpc>
                <a:spcPct val="85000"/>
              </a:lnSpc>
              <a:spcAft>
                <a:spcPts val="600"/>
              </a:spcAft>
              <a:buFont typeface="Arial" panose="020B0604020202020204" pitchFamily="34" charset="0"/>
              <a:buChar char="–"/>
              <a:defRPr/>
            </a:pPr>
            <a:r>
              <a:rPr lang="en-GB" altLang="en-US" sz="1600" dirty="0">
                <a:solidFill>
                  <a:srgbClr val="03497C"/>
                </a:solidFill>
              </a:rPr>
              <a:t>Preferably for at least 3 weeks before ablation (</a:t>
            </a:r>
            <a:r>
              <a:rPr lang="en-GB" altLang="en-US" sz="1600" b="1" dirty="0">
                <a:solidFill>
                  <a:srgbClr val="03497C"/>
                </a:solidFill>
              </a:rPr>
              <a:t>Class IIa, Level C</a:t>
            </a:r>
            <a:r>
              <a:rPr lang="en-GB" altLang="en-US" sz="1600" dirty="0">
                <a:solidFill>
                  <a:srgbClr val="03497C"/>
                </a:solidFill>
              </a:rPr>
              <a:t>)</a:t>
            </a:r>
          </a:p>
          <a:p>
            <a:pPr marL="285750" indent="-285750" defTabSz="609585" eaLnBrk="0" hangingPunct="0">
              <a:lnSpc>
                <a:spcPct val="85000"/>
              </a:lnSpc>
              <a:spcBef>
                <a:spcPts val="600"/>
              </a:spcBef>
              <a:spcAft>
                <a:spcPts val="600"/>
              </a:spcAft>
              <a:buFont typeface="Arial" panose="020B0604020202020204" pitchFamily="34" charset="0"/>
              <a:buChar char="•"/>
              <a:defRPr/>
            </a:pPr>
            <a:r>
              <a:rPr lang="en-GB" altLang="en-US" sz="1600" dirty="0">
                <a:solidFill>
                  <a:srgbClr val="03497C"/>
                </a:solidFill>
              </a:rPr>
              <a:t>Performance of the ablation without OAC interruption is recommended (</a:t>
            </a:r>
            <a:r>
              <a:rPr lang="en-GB" altLang="en-US" sz="1600" b="1" dirty="0">
                <a:solidFill>
                  <a:srgbClr val="03497C"/>
                </a:solidFill>
              </a:rPr>
              <a:t>Class I, Level A</a:t>
            </a:r>
            <a:r>
              <a:rPr lang="en-GB" altLang="en-US" sz="1600" dirty="0">
                <a:solidFill>
                  <a:srgbClr val="03497C"/>
                </a:solidFill>
              </a:rPr>
              <a:t>)</a:t>
            </a:r>
          </a:p>
        </p:txBody>
      </p:sp>
      <p:sp>
        <p:nvSpPr>
          <p:cNvPr id="39" name="Rectangle 38">
            <a:extLst>
              <a:ext uri="{FF2B5EF4-FFF2-40B4-BE49-F238E27FC236}">
                <a16:creationId xmlns:a16="http://schemas.microsoft.com/office/drawing/2014/main" id="{CBEAE9C4-1DBC-494C-B4AA-A5F53A6AE2D5}"/>
              </a:ext>
            </a:extLst>
          </p:cNvPr>
          <p:cNvSpPr/>
          <p:nvPr/>
        </p:nvSpPr>
        <p:spPr bwMode="auto">
          <a:xfrm>
            <a:off x="2374710" y="3296767"/>
            <a:ext cx="9207689" cy="1282853"/>
          </a:xfrm>
          <a:prstGeom prst="rect">
            <a:avLst/>
          </a:prstGeom>
          <a:solidFill>
            <a:schemeClr val="bg1"/>
          </a:solidFill>
          <a:ln w="19050" cap="flat" cmpd="sng" algn="ctr">
            <a:solidFill>
              <a:srgbClr val="92D05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lvl="0">
              <a:spcBef>
                <a:spcPts val="600"/>
              </a:spcBef>
            </a:pPr>
            <a:r>
              <a:rPr lang="en-GB" sz="1600" dirty="0">
                <a:solidFill>
                  <a:srgbClr val="1E4784"/>
                </a:solidFill>
              </a:rPr>
              <a:t>After the procedure it is recommended that: (</a:t>
            </a:r>
            <a:r>
              <a:rPr lang="en-GB" sz="1600" b="1" dirty="0">
                <a:solidFill>
                  <a:srgbClr val="1E4784"/>
                </a:solidFill>
              </a:rPr>
              <a:t>Class I, Level C</a:t>
            </a:r>
            <a:r>
              <a:rPr lang="en-GB" sz="1600" dirty="0">
                <a:solidFill>
                  <a:srgbClr val="1E4784"/>
                </a:solidFill>
              </a:rPr>
              <a:t>)</a:t>
            </a:r>
          </a:p>
          <a:p>
            <a:pPr marL="285750" lvl="0" indent="-285750">
              <a:spcBef>
                <a:spcPts val="600"/>
              </a:spcBef>
              <a:buFont typeface="Arial" panose="020B0604020202020204" pitchFamily="34" charset="0"/>
              <a:buChar char="•"/>
            </a:pPr>
            <a:r>
              <a:rPr lang="en-GB" sz="1600" dirty="0">
                <a:solidFill>
                  <a:srgbClr val="1E4784"/>
                </a:solidFill>
              </a:rPr>
              <a:t>Systemic anticoagulation with warfarin or a NOAC is continued for at least 2 months</a:t>
            </a:r>
          </a:p>
          <a:p>
            <a:pPr marL="285750" lvl="0" indent="-285750">
              <a:spcBef>
                <a:spcPts val="600"/>
              </a:spcBef>
              <a:buFont typeface="Arial" panose="020B0604020202020204" pitchFamily="34" charset="0"/>
              <a:buChar char="•"/>
            </a:pPr>
            <a:r>
              <a:rPr lang="en-US" sz="1600" dirty="0">
                <a:solidFill>
                  <a:srgbClr val="1E4784"/>
                </a:solidFill>
              </a:rPr>
              <a:t>Long-term continuation of systemic anticoagulation beyond 2 months post-ablation is based on the patient’s stroke risk profile</a:t>
            </a:r>
            <a:endParaRPr lang="en-US" altLang="en-US" sz="2000" kern="0" dirty="0">
              <a:solidFill>
                <a:srgbClr val="03497C"/>
              </a:solidFill>
              <a:latin typeface="Arial"/>
            </a:endParaRPr>
          </a:p>
        </p:txBody>
      </p:sp>
      <p:sp>
        <p:nvSpPr>
          <p:cNvPr id="40" name="Rectangle: Rounded Corners 39">
            <a:extLst>
              <a:ext uri="{FF2B5EF4-FFF2-40B4-BE49-F238E27FC236}">
                <a16:creationId xmlns:a16="http://schemas.microsoft.com/office/drawing/2014/main" id="{CB8E65FA-92A0-4677-A1A7-9B19CC6FAE1C}"/>
              </a:ext>
            </a:extLst>
          </p:cNvPr>
          <p:cNvSpPr/>
          <p:nvPr/>
        </p:nvSpPr>
        <p:spPr>
          <a:xfrm>
            <a:off x="772930" y="1871259"/>
            <a:ext cx="1536510" cy="1314000"/>
          </a:xfrm>
          <a:prstGeom prst="roundRect">
            <a:avLst>
              <a:gd name="adj" fmla="val 0"/>
            </a:avLst>
          </a:prstGeom>
          <a:solidFill>
            <a:srgbClr val="03497C"/>
          </a:solidFill>
          <a:ln w="9525" cap="flat" cmpd="sng" algn="ctr">
            <a:noFill/>
            <a:prstDash val="solid"/>
          </a:ln>
          <a:effectLst/>
        </p:spPr>
        <p:txBody>
          <a:bodyPr rtlCol="0" anchor="ctr"/>
          <a:lstStyle/>
          <a:p>
            <a:pPr algn="ctr">
              <a:defRPr/>
            </a:pPr>
            <a:r>
              <a:rPr lang="en-US" sz="1600" b="1" kern="0" dirty="0">
                <a:solidFill>
                  <a:prstClr val="white"/>
                </a:solidFill>
                <a:latin typeface="Arial"/>
              </a:rPr>
              <a:t>New</a:t>
            </a:r>
            <a:br>
              <a:rPr lang="en-US" sz="1400" b="1" kern="0" dirty="0">
                <a:solidFill>
                  <a:prstClr val="white"/>
                </a:solidFill>
                <a:latin typeface="Arial"/>
              </a:rPr>
            </a:br>
            <a:r>
              <a:rPr lang="en-US" sz="1200" b="1" kern="0" dirty="0">
                <a:solidFill>
                  <a:prstClr val="white"/>
                </a:solidFill>
                <a:latin typeface="Arial"/>
              </a:rPr>
              <a:t>recommendations</a:t>
            </a:r>
            <a:endParaRPr lang="en-GB" sz="1400" b="1" kern="0" dirty="0">
              <a:solidFill>
                <a:prstClr val="white"/>
              </a:solidFill>
              <a:latin typeface="Arial"/>
            </a:endParaRPr>
          </a:p>
        </p:txBody>
      </p:sp>
      <p:sp>
        <p:nvSpPr>
          <p:cNvPr id="41" name="Rectangle: Rounded Corners 40">
            <a:extLst>
              <a:ext uri="{FF2B5EF4-FFF2-40B4-BE49-F238E27FC236}">
                <a16:creationId xmlns:a16="http://schemas.microsoft.com/office/drawing/2014/main" id="{4B553363-3E41-4C1D-AB32-342460D53AA6}"/>
              </a:ext>
            </a:extLst>
          </p:cNvPr>
          <p:cNvSpPr/>
          <p:nvPr/>
        </p:nvSpPr>
        <p:spPr>
          <a:xfrm>
            <a:off x="772930" y="3312887"/>
            <a:ext cx="1536510" cy="1282852"/>
          </a:xfrm>
          <a:prstGeom prst="roundRect">
            <a:avLst>
              <a:gd name="adj" fmla="val 0"/>
            </a:avLst>
          </a:prstGeom>
          <a:solidFill>
            <a:srgbClr val="03497C"/>
          </a:solidFill>
          <a:ln w="9525" cap="flat" cmpd="sng" algn="ctr">
            <a:noFill/>
            <a:prstDash val="solid"/>
          </a:ln>
          <a:effectLst/>
        </p:spPr>
        <p:txBody>
          <a:bodyPr rtlCol="0" anchor="ctr"/>
          <a:lstStyle/>
          <a:p>
            <a:pPr algn="ctr">
              <a:defRPr/>
            </a:pPr>
            <a:r>
              <a:rPr lang="en-US" sz="1600" b="1" kern="0" dirty="0">
                <a:solidFill>
                  <a:prstClr val="white"/>
                </a:solidFill>
              </a:rPr>
              <a:t>Updated</a:t>
            </a:r>
            <a:br>
              <a:rPr lang="en-US" sz="1400" b="1" kern="0" dirty="0">
                <a:solidFill>
                  <a:prstClr val="white"/>
                </a:solidFill>
              </a:rPr>
            </a:br>
            <a:r>
              <a:rPr lang="en-US" sz="1200" b="1" kern="0" dirty="0">
                <a:solidFill>
                  <a:prstClr val="white"/>
                </a:solidFill>
              </a:rPr>
              <a:t>recommendations</a:t>
            </a:r>
            <a:endParaRPr lang="en-GB" sz="1400" b="1" kern="0" dirty="0">
              <a:solidFill>
                <a:prstClr val="white"/>
              </a:solidFill>
            </a:endParaRPr>
          </a:p>
        </p:txBody>
      </p:sp>
      <p:grpSp>
        <p:nvGrpSpPr>
          <p:cNvPr id="30" name="Group 29">
            <a:extLst>
              <a:ext uri="{FF2B5EF4-FFF2-40B4-BE49-F238E27FC236}">
                <a16:creationId xmlns:a16="http://schemas.microsoft.com/office/drawing/2014/main" id="{520DAB7C-68F0-4F78-A9D3-2DACABE9E778}"/>
              </a:ext>
            </a:extLst>
          </p:cNvPr>
          <p:cNvGrpSpPr>
            <a:grpSpLocks noChangeAspect="1"/>
          </p:cNvGrpSpPr>
          <p:nvPr/>
        </p:nvGrpSpPr>
        <p:grpSpPr>
          <a:xfrm>
            <a:off x="11429867" y="6413840"/>
            <a:ext cx="288000" cy="250148"/>
            <a:chOff x="3628927" y="5524745"/>
            <a:chExt cx="528545" cy="459078"/>
          </a:xfrm>
        </p:grpSpPr>
        <p:sp>
          <p:nvSpPr>
            <p:cNvPr id="31" name="Rectangle 30">
              <a:extLst>
                <a:ext uri="{FF2B5EF4-FFF2-40B4-BE49-F238E27FC236}">
                  <a16:creationId xmlns:a16="http://schemas.microsoft.com/office/drawing/2014/main" id="{19BCA243-70A1-438C-9A44-453501F5C75F}"/>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32" name="Straight Connector 31">
              <a:extLst>
                <a:ext uri="{FF2B5EF4-FFF2-40B4-BE49-F238E27FC236}">
                  <a16:creationId xmlns:a16="http://schemas.microsoft.com/office/drawing/2014/main" id="{14BD5A6F-80F9-4111-85D8-FB2CA3411D98}"/>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33" name="Straight Connector 32">
              <a:extLst>
                <a:ext uri="{FF2B5EF4-FFF2-40B4-BE49-F238E27FC236}">
                  <a16:creationId xmlns:a16="http://schemas.microsoft.com/office/drawing/2014/main" id="{2505834B-25E0-4CDC-97F0-A03C12C286E9}"/>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34" name="Straight Connector 33">
              <a:extLst>
                <a:ext uri="{FF2B5EF4-FFF2-40B4-BE49-F238E27FC236}">
                  <a16:creationId xmlns:a16="http://schemas.microsoft.com/office/drawing/2014/main" id="{D98599F5-25A5-440E-8FF0-3F4DAC631BC7}"/>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sp>
        <p:nvSpPr>
          <p:cNvPr id="4" name="Link to slides 28 and 29">
            <a:hlinkClick r:id="rId4" action="ppaction://hlinksldjump"/>
            <a:extLst>
              <a:ext uri="{FF2B5EF4-FFF2-40B4-BE49-F238E27FC236}">
                <a16:creationId xmlns:a16="http://schemas.microsoft.com/office/drawing/2014/main" id="{310F006E-BCB4-433B-BA10-53BED26159DF}"/>
              </a:ext>
            </a:extLst>
          </p:cNvPr>
          <p:cNvSpPr/>
          <p:nvPr/>
        </p:nvSpPr>
        <p:spPr>
          <a:xfrm>
            <a:off x="9423223" y="5550349"/>
            <a:ext cx="2061650" cy="46989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125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8" grpId="0" animBg="1"/>
      <p:bldP spid="189" grpId="0" animBg="1"/>
      <p:bldP spid="49" grpId="0"/>
      <p:bldP spid="52" grpId="0" animBg="1"/>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F1D9B-FDCD-44AA-A48A-AA13EDF590AF}"/>
              </a:ext>
            </a:extLst>
          </p:cNvPr>
          <p:cNvSpPr>
            <a:spLocks noGrp="1"/>
          </p:cNvSpPr>
          <p:nvPr>
            <p:ph type="title"/>
          </p:nvPr>
        </p:nvSpPr>
        <p:spPr/>
        <p:txBody>
          <a:bodyPr>
            <a:normAutofit/>
          </a:bodyPr>
          <a:lstStyle/>
          <a:p>
            <a:r>
              <a:rPr lang="en-GB" sz="2400" dirty="0"/>
              <a:t>What ESC guidelines are available for management of CAD </a:t>
            </a:r>
            <a:br>
              <a:rPr lang="en-GB" sz="2400" dirty="0"/>
            </a:br>
            <a:r>
              <a:rPr lang="en-GB" sz="2400" dirty="0"/>
              <a:t>and/or PCI in patients with AF? </a:t>
            </a:r>
          </a:p>
        </p:txBody>
      </p:sp>
      <p:sp>
        <p:nvSpPr>
          <p:cNvPr id="3" name="Slide Number Placeholder 2">
            <a:extLst>
              <a:ext uri="{FF2B5EF4-FFF2-40B4-BE49-F238E27FC236}">
                <a16:creationId xmlns:a16="http://schemas.microsoft.com/office/drawing/2014/main" id="{68EA5ED2-6BF7-433C-B237-0C386E8CD432}"/>
              </a:ext>
            </a:extLst>
          </p:cNvPr>
          <p:cNvSpPr>
            <a:spLocks noGrp="1"/>
          </p:cNvSpPr>
          <p:nvPr>
            <p:ph type="sldNum" sz="quarter" idx="12"/>
          </p:nvPr>
        </p:nvSpPr>
        <p:spPr/>
        <p:txBody>
          <a:bodyPr/>
          <a:lstStyle/>
          <a:p>
            <a:fld id="{2066355A-084C-D24E-9AD2-7E4FC41EA627}" type="slidenum">
              <a:rPr lang="en-GB" noProof="0" smtClean="0"/>
              <a:pPr/>
              <a:t>13</a:t>
            </a:fld>
            <a:endParaRPr lang="en-GB" noProof="0" dirty="0"/>
          </a:p>
        </p:txBody>
      </p:sp>
      <p:sp>
        <p:nvSpPr>
          <p:cNvPr id="9" name="Text Placeholder 8">
            <a:extLst>
              <a:ext uri="{FF2B5EF4-FFF2-40B4-BE49-F238E27FC236}">
                <a16:creationId xmlns:a16="http://schemas.microsoft.com/office/drawing/2014/main" id="{E7027825-A7C1-4F1B-8B22-9F19C99F6507}"/>
              </a:ext>
            </a:extLst>
          </p:cNvPr>
          <p:cNvSpPr>
            <a:spLocks noGrp="1"/>
          </p:cNvSpPr>
          <p:nvPr>
            <p:ph type="body" sz="quarter" idx="13"/>
          </p:nvPr>
        </p:nvSpPr>
        <p:spPr>
          <a:xfrm>
            <a:off x="480483" y="6038212"/>
            <a:ext cx="11101916" cy="683264"/>
          </a:xfrm>
        </p:spPr>
        <p:txBody>
          <a:bodyPr/>
          <a:lstStyle/>
          <a:p>
            <a:r>
              <a:rPr lang="en-GB" dirty="0"/>
              <a:t>ACS, acute coronary syndrome; CAD, coronary artery disease; CCS, chronic coronary syndrome; PCI, percutaneous coronary intervention </a:t>
            </a:r>
          </a:p>
          <a:p>
            <a:r>
              <a:rPr lang="en-GB" dirty="0"/>
              <a:t>1. Hindricks et al. Eur Heart J 2020; doi:10.1093/eurheartj/ehaa612; 2. </a:t>
            </a:r>
            <a:r>
              <a:rPr lang="en-GB" kern="0" dirty="0">
                <a:latin typeface="Arial" panose="020B0604020202020204" pitchFamily="34" charset="0"/>
                <a:cs typeface="Arial" panose="020B0604020202020204" pitchFamily="34" charset="0"/>
              </a:rPr>
              <a:t>Collet et al. Eur Heart J 2020; doi:10.1093/eurheartj/ehaa575; 3. Ibanez et al. Eur Heart J</a:t>
            </a:r>
            <a:r>
              <a:rPr lang="en-US" kern="0" dirty="0">
                <a:latin typeface="Arial" panose="020B0604020202020204" pitchFamily="34" charset="0"/>
                <a:cs typeface="Arial" panose="020B0604020202020204" pitchFamily="34" charset="0"/>
              </a:rPr>
              <a:t> 2018;39:119;</a:t>
            </a:r>
            <a:r>
              <a:rPr lang="en-GB" kern="0" dirty="0">
                <a:latin typeface="Arial" panose="020B0604020202020204" pitchFamily="34" charset="0"/>
                <a:cs typeface="Arial" panose="020B0604020202020204" pitchFamily="34" charset="0"/>
              </a:rPr>
              <a:t> 4. Knuuti et al. Eur Heart J 2020;41:407</a:t>
            </a:r>
            <a:endParaRPr lang="en-GB" kern="0" baseline="30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FCA7F2B-52BC-480C-8544-DB0D2B09F3BC}"/>
              </a:ext>
            </a:extLst>
          </p:cNvPr>
          <p:cNvGrpSpPr/>
          <p:nvPr/>
        </p:nvGrpSpPr>
        <p:grpSpPr>
          <a:xfrm>
            <a:off x="461995" y="3926774"/>
            <a:ext cx="11255872" cy="969876"/>
            <a:chOff x="461995" y="3971195"/>
            <a:chExt cx="11255872" cy="969876"/>
          </a:xfrm>
        </p:grpSpPr>
        <p:sp>
          <p:nvSpPr>
            <p:cNvPr id="52" name="Rectangle 51">
              <a:extLst>
                <a:ext uri="{FF2B5EF4-FFF2-40B4-BE49-F238E27FC236}">
                  <a16:creationId xmlns:a16="http://schemas.microsoft.com/office/drawing/2014/main" id="{56DF547E-B628-4B3B-8CAB-E34D0C90425D}"/>
                </a:ext>
              </a:extLst>
            </p:cNvPr>
            <p:cNvSpPr/>
            <p:nvPr/>
          </p:nvSpPr>
          <p:spPr>
            <a:xfrm>
              <a:off x="461995" y="4090848"/>
              <a:ext cx="11255872" cy="8387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3C7DED6C-EE96-46FB-B94D-7E074E483CC9}"/>
                </a:ext>
              </a:extLst>
            </p:cNvPr>
            <p:cNvSpPr/>
            <p:nvPr/>
          </p:nvSpPr>
          <p:spPr bwMode="auto">
            <a:xfrm>
              <a:off x="590441" y="3971195"/>
              <a:ext cx="3178001" cy="308620"/>
            </a:xfrm>
            <a:prstGeom prst="rect">
              <a:avLst/>
            </a:prstGeom>
            <a:solidFill>
              <a:schemeClr val="accent4"/>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DED74B5-1D2C-4997-A348-990935052A95}"/>
                </a:ext>
              </a:extLst>
            </p:cNvPr>
            <p:cNvSpPr txBox="1"/>
            <p:nvPr/>
          </p:nvSpPr>
          <p:spPr>
            <a:xfrm>
              <a:off x="590441" y="3977415"/>
              <a:ext cx="2673459" cy="276999"/>
            </a:xfrm>
            <a:prstGeom prst="rect">
              <a:avLst/>
            </a:prstGeom>
            <a:noFill/>
          </p:spPr>
          <p:txBody>
            <a:bodyPr wrap="square" rtlCol="0">
              <a:spAutoFit/>
            </a:bodyPr>
            <a:lstStyle/>
            <a:p>
              <a:pPr defTabSz="914400">
                <a:defRPr/>
              </a:pPr>
              <a:r>
                <a:rPr lang="en-GB" sz="1200" b="1" kern="0" dirty="0">
                  <a:solidFill>
                    <a:schemeClr val="bg1"/>
                  </a:solidFill>
                  <a:latin typeface="Arial" panose="020B0604020202020204" pitchFamily="34" charset="0"/>
                  <a:cs typeface="Arial" panose="020B0604020202020204" pitchFamily="34" charset="0"/>
                </a:rPr>
                <a:t>Ibanez et al. Eur Heart J 2018</a:t>
              </a:r>
              <a:r>
                <a:rPr lang="en-GB" sz="1200" b="1" kern="0" baseline="30000" dirty="0">
                  <a:solidFill>
                    <a:schemeClr val="bg1"/>
                  </a:solidFill>
                  <a:latin typeface="Arial" panose="020B0604020202020204" pitchFamily="34" charset="0"/>
                  <a:cs typeface="Arial" panose="020B0604020202020204" pitchFamily="34" charset="0"/>
                </a:rPr>
                <a:t>3</a:t>
              </a:r>
            </a:p>
          </p:txBody>
        </p:sp>
        <p:sp>
          <p:nvSpPr>
            <p:cNvPr id="38" name="TextBox 37">
              <a:extLst>
                <a:ext uri="{FF2B5EF4-FFF2-40B4-BE49-F238E27FC236}">
                  <a16:creationId xmlns:a16="http://schemas.microsoft.com/office/drawing/2014/main" id="{3EBA755E-A4FF-4D13-A099-8EC69006B705}"/>
                </a:ext>
              </a:extLst>
            </p:cNvPr>
            <p:cNvSpPr txBox="1"/>
            <p:nvPr/>
          </p:nvSpPr>
          <p:spPr>
            <a:xfrm>
              <a:off x="4740855" y="4100178"/>
              <a:ext cx="2584074" cy="830997"/>
            </a:xfrm>
            <a:prstGeom prst="rect">
              <a:avLst/>
            </a:prstGeom>
            <a:noFill/>
          </p:spPr>
          <p:txBody>
            <a:bodyPr wrap="square" rtlCol="0">
              <a:spAutoFit/>
            </a:bodyPr>
            <a:lstStyle/>
            <a:p>
              <a:r>
                <a:rPr lang="en-GB" sz="1200" dirty="0"/>
                <a:t>Management of </a:t>
              </a:r>
              <a:r>
                <a:rPr lang="en-GB" sz="1200" b="1" dirty="0"/>
                <a:t>ACS </a:t>
              </a:r>
              <a:r>
                <a:rPr lang="en-GB" sz="1200" dirty="0"/>
                <a:t>in patients presenting </a:t>
              </a:r>
              <a:r>
                <a:rPr lang="en-GB" sz="1200" b="1" dirty="0"/>
                <a:t>with persistent ST-segment elevation myocardial infarction (STEMI)</a:t>
              </a:r>
              <a:endParaRPr lang="en-GB" sz="1200" dirty="0"/>
            </a:p>
          </p:txBody>
        </p:sp>
        <p:sp>
          <p:nvSpPr>
            <p:cNvPr id="40" name="TextBox 39">
              <a:extLst>
                <a:ext uri="{FF2B5EF4-FFF2-40B4-BE49-F238E27FC236}">
                  <a16:creationId xmlns:a16="http://schemas.microsoft.com/office/drawing/2014/main" id="{761359AD-F6D3-4CE2-959D-8A9C2DC339DD}"/>
                </a:ext>
              </a:extLst>
            </p:cNvPr>
            <p:cNvSpPr txBox="1"/>
            <p:nvPr/>
          </p:nvSpPr>
          <p:spPr>
            <a:xfrm>
              <a:off x="8456292" y="4110074"/>
              <a:ext cx="2584075" cy="830997"/>
            </a:xfrm>
            <a:prstGeom prst="rect">
              <a:avLst/>
            </a:prstGeom>
            <a:noFill/>
          </p:spPr>
          <p:txBody>
            <a:bodyPr wrap="square" rtlCol="0">
              <a:spAutoFit/>
            </a:bodyPr>
            <a:lstStyle/>
            <a:p>
              <a:r>
                <a:rPr lang="en-GB" sz="1200" dirty="0"/>
                <a:t>Note: these guidelines were published before the results from RE-DUAL PCI, AUGUSTUS, and ENTRUST AF-PCI were available </a:t>
              </a:r>
            </a:p>
          </p:txBody>
        </p:sp>
        <p:pic>
          <p:nvPicPr>
            <p:cNvPr id="16" name="Picture 15">
              <a:extLst>
                <a:ext uri="{FF2B5EF4-FFF2-40B4-BE49-F238E27FC236}">
                  <a16:creationId xmlns:a16="http://schemas.microsoft.com/office/drawing/2014/main" id="{93D67C4A-F939-425A-9F55-27EF93335FB3}"/>
                </a:ext>
              </a:extLst>
            </p:cNvPr>
            <p:cNvPicPr>
              <a:picLocks noChangeAspect="1"/>
            </p:cNvPicPr>
            <p:nvPr/>
          </p:nvPicPr>
          <p:blipFill>
            <a:blip r:embed="rId3"/>
            <a:stretch>
              <a:fillRect/>
            </a:stretch>
          </p:blipFill>
          <p:spPr>
            <a:xfrm>
              <a:off x="1008000" y="4321802"/>
              <a:ext cx="3080252" cy="569693"/>
            </a:xfrm>
            <a:prstGeom prst="rect">
              <a:avLst/>
            </a:prstGeom>
          </p:spPr>
        </p:pic>
      </p:grpSp>
      <p:grpSp>
        <p:nvGrpSpPr>
          <p:cNvPr id="11" name="Group 10">
            <a:extLst>
              <a:ext uri="{FF2B5EF4-FFF2-40B4-BE49-F238E27FC236}">
                <a16:creationId xmlns:a16="http://schemas.microsoft.com/office/drawing/2014/main" id="{81215E89-0C93-4BF7-B02C-60AA47DBE84B}"/>
              </a:ext>
            </a:extLst>
          </p:cNvPr>
          <p:cNvGrpSpPr/>
          <p:nvPr/>
        </p:nvGrpSpPr>
        <p:grpSpPr>
          <a:xfrm>
            <a:off x="461995" y="5004214"/>
            <a:ext cx="11255872" cy="766502"/>
            <a:chOff x="461995" y="5021178"/>
            <a:chExt cx="11255872" cy="766502"/>
          </a:xfrm>
        </p:grpSpPr>
        <p:sp>
          <p:nvSpPr>
            <p:cNvPr id="55" name="Rectangle 54">
              <a:extLst>
                <a:ext uri="{FF2B5EF4-FFF2-40B4-BE49-F238E27FC236}">
                  <a16:creationId xmlns:a16="http://schemas.microsoft.com/office/drawing/2014/main" id="{175C7D77-5389-4CCF-B21F-E1D1EEB4C9B4}"/>
                </a:ext>
              </a:extLst>
            </p:cNvPr>
            <p:cNvSpPr/>
            <p:nvPr/>
          </p:nvSpPr>
          <p:spPr>
            <a:xfrm>
              <a:off x="461995" y="5183131"/>
              <a:ext cx="11255872" cy="60454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A1439303-F13E-477F-8D07-D07BE32A3142}"/>
                </a:ext>
              </a:extLst>
            </p:cNvPr>
            <p:cNvSpPr txBox="1"/>
            <p:nvPr/>
          </p:nvSpPr>
          <p:spPr>
            <a:xfrm>
              <a:off x="4740855" y="5343585"/>
              <a:ext cx="2408975" cy="276999"/>
            </a:xfrm>
            <a:prstGeom prst="rect">
              <a:avLst/>
            </a:prstGeom>
            <a:noFill/>
          </p:spPr>
          <p:txBody>
            <a:bodyPr wrap="square" rtlCol="0">
              <a:spAutoFit/>
            </a:bodyPr>
            <a:lstStyle/>
            <a:p>
              <a:r>
                <a:rPr lang="en-GB" sz="1200" dirty="0"/>
                <a:t>Management of </a:t>
              </a:r>
              <a:r>
                <a:rPr lang="en-GB" sz="1200" b="1" dirty="0"/>
                <a:t>CCS</a:t>
              </a:r>
              <a:endParaRPr lang="en-GB" sz="1200" dirty="0"/>
            </a:p>
          </p:txBody>
        </p:sp>
        <p:sp>
          <p:nvSpPr>
            <p:cNvPr id="46" name="Rectangle 45">
              <a:extLst>
                <a:ext uri="{FF2B5EF4-FFF2-40B4-BE49-F238E27FC236}">
                  <a16:creationId xmlns:a16="http://schemas.microsoft.com/office/drawing/2014/main" id="{BE361361-DA32-4F4C-B74F-BC277F674D64}"/>
                </a:ext>
              </a:extLst>
            </p:cNvPr>
            <p:cNvSpPr/>
            <p:nvPr/>
          </p:nvSpPr>
          <p:spPr bwMode="auto">
            <a:xfrm>
              <a:off x="590441" y="5021178"/>
              <a:ext cx="3178001" cy="308620"/>
            </a:xfrm>
            <a:prstGeom prst="rect">
              <a:avLst/>
            </a:prstGeom>
            <a:solidFill>
              <a:schemeClr val="tx2">
                <a:lumMod val="50000"/>
              </a:schemeClr>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552F9274-D667-450C-B34A-9966374AFFF0}"/>
                </a:ext>
              </a:extLst>
            </p:cNvPr>
            <p:cNvSpPr txBox="1"/>
            <p:nvPr/>
          </p:nvSpPr>
          <p:spPr>
            <a:xfrm>
              <a:off x="590441" y="5027398"/>
              <a:ext cx="2673459" cy="276999"/>
            </a:xfrm>
            <a:prstGeom prst="rect">
              <a:avLst/>
            </a:prstGeom>
            <a:noFill/>
          </p:spPr>
          <p:txBody>
            <a:bodyPr wrap="square" rtlCol="0">
              <a:spAutoFit/>
            </a:bodyPr>
            <a:lstStyle/>
            <a:p>
              <a:pPr defTabSz="914400">
                <a:defRPr/>
              </a:pPr>
              <a:r>
                <a:rPr lang="en-GB" sz="1200" b="1" kern="0" dirty="0">
                  <a:solidFill>
                    <a:schemeClr val="bg1"/>
                  </a:solidFill>
                  <a:latin typeface="Arial" panose="020B0604020202020204" pitchFamily="34" charset="0"/>
                  <a:cs typeface="Arial" panose="020B0604020202020204" pitchFamily="34" charset="0"/>
                </a:rPr>
                <a:t>Knuuti et al. Eur Heart J 2020</a:t>
              </a:r>
              <a:r>
                <a:rPr lang="en-GB" sz="1200" b="1" kern="0" baseline="30000" dirty="0">
                  <a:solidFill>
                    <a:schemeClr val="bg1"/>
                  </a:solidFill>
                  <a:latin typeface="Arial" panose="020B0604020202020204" pitchFamily="34" charset="0"/>
                  <a:cs typeface="Arial" panose="020B0604020202020204" pitchFamily="34" charset="0"/>
                </a:rPr>
                <a:t>4</a:t>
              </a:r>
            </a:p>
          </p:txBody>
        </p:sp>
        <p:pic>
          <p:nvPicPr>
            <p:cNvPr id="22" name="Picture 21">
              <a:extLst>
                <a:ext uri="{FF2B5EF4-FFF2-40B4-BE49-F238E27FC236}">
                  <a16:creationId xmlns:a16="http://schemas.microsoft.com/office/drawing/2014/main" id="{195AD466-B709-49D1-8B44-EF99B7119575}"/>
                </a:ext>
              </a:extLst>
            </p:cNvPr>
            <p:cNvPicPr>
              <a:picLocks noChangeAspect="1"/>
            </p:cNvPicPr>
            <p:nvPr/>
          </p:nvPicPr>
          <p:blipFill>
            <a:blip r:embed="rId4"/>
            <a:stretch>
              <a:fillRect/>
            </a:stretch>
          </p:blipFill>
          <p:spPr>
            <a:xfrm>
              <a:off x="1008000" y="5379393"/>
              <a:ext cx="3166693" cy="384257"/>
            </a:xfrm>
            <a:prstGeom prst="rect">
              <a:avLst/>
            </a:prstGeom>
          </p:spPr>
        </p:pic>
        <p:sp>
          <p:nvSpPr>
            <p:cNvPr id="65" name="TextBox 64">
              <a:extLst>
                <a:ext uri="{FF2B5EF4-FFF2-40B4-BE49-F238E27FC236}">
                  <a16:creationId xmlns:a16="http://schemas.microsoft.com/office/drawing/2014/main" id="{8C3AF48E-DC06-4A82-BA89-2D9AE6672EA4}"/>
                </a:ext>
              </a:extLst>
            </p:cNvPr>
            <p:cNvSpPr txBox="1"/>
            <p:nvPr/>
          </p:nvSpPr>
          <p:spPr>
            <a:xfrm>
              <a:off x="8485474" y="5240705"/>
              <a:ext cx="2698526" cy="461665"/>
            </a:xfrm>
            <a:prstGeom prst="rect">
              <a:avLst/>
            </a:prstGeom>
            <a:noFill/>
          </p:spPr>
          <p:txBody>
            <a:bodyPr wrap="square" rtlCol="0">
              <a:spAutoFit/>
            </a:bodyPr>
            <a:lstStyle/>
            <a:p>
              <a:r>
                <a:rPr lang="en-GB" sz="1200" dirty="0"/>
                <a:t>See slide notes for summary of recommendations in patients with AF</a:t>
              </a:r>
            </a:p>
          </p:txBody>
        </p:sp>
      </p:grpSp>
      <p:grpSp>
        <p:nvGrpSpPr>
          <p:cNvPr id="6" name="Group 5">
            <a:extLst>
              <a:ext uri="{FF2B5EF4-FFF2-40B4-BE49-F238E27FC236}">
                <a16:creationId xmlns:a16="http://schemas.microsoft.com/office/drawing/2014/main" id="{E6B38188-07A3-460F-B3F2-A155134413F0}"/>
              </a:ext>
            </a:extLst>
          </p:cNvPr>
          <p:cNvGrpSpPr/>
          <p:nvPr/>
        </p:nvGrpSpPr>
        <p:grpSpPr>
          <a:xfrm>
            <a:off x="461995" y="1532783"/>
            <a:ext cx="11255872" cy="1124150"/>
            <a:chOff x="461995" y="1532783"/>
            <a:chExt cx="11255872" cy="1124150"/>
          </a:xfrm>
        </p:grpSpPr>
        <p:sp>
          <p:nvSpPr>
            <p:cNvPr id="41" name="Rectangle 40">
              <a:extLst>
                <a:ext uri="{FF2B5EF4-FFF2-40B4-BE49-F238E27FC236}">
                  <a16:creationId xmlns:a16="http://schemas.microsoft.com/office/drawing/2014/main" id="{969FDEF6-271C-417C-BAAD-CCB8357FBAC6}"/>
                </a:ext>
              </a:extLst>
            </p:cNvPr>
            <p:cNvSpPr/>
            <p:nvPr/>
          </p:nvSpPr>
          <p:spPr>
            <a:xfrm>
              <a:off x="461995" y="1657457"/>
              <a:ext cx="11255872" cy="9994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26D39136-E97F-4672-87EF-541009211B6E}"/>
                </a:ext>
              </a:extLst>
            </p:cNvPr>
            <p:cNvSpPr txBox="1"/>
            <p:nvPr/>
          </p:nvSpPr>
          <p:spPr>
            <a:xfrm>
              <a:off x="4740856" y="1944813"/>
              <a:ext cx="2777990" cy="646331"/>
            </a:xfrm>
            <a:prstGeom prst="rect">
              <a:avLst/>
            </a:prstGeom>
            <a:noFill/>
          </p:spPr>
          <p:txBody>
            <a:bodyPr wrap="square" rtlCol="0">
              <a:spAutoFit/>
            </a:bodyPr>
            <a:lstStyle/>
            <a:p>
              <a:r>
                <a:rPr lang="en-GB" sz="1200" b="1" dirty="0"/>
                <a:t>Post-procedure management </a:t>
              </a:r>
              <a:r>
                <a:rPr lang="en-GB" sz="1200" dirty="0"/>
                <a:t>of patients with</a:t>
              </a:r>
              <a:r>
                <a:rPr lang="en-GB" sz="1200" b="1" dirty="0"/>
                <a:t> AF and ACS or CCS undergoing PCI</a:t>
              </a:r>
              <a:endParaRPr lang="en-GB" sz="1200" dirty="0"/>
            </a:p>
          </p:txBody>
        </p:sp>
        <p:pic>
          <p:nvPicPr>
            <p:cNvPr id="5" name="Picture 4">
              <a:extLst>
                <a:ext uri="{FF2B5EF4-FFF2-40B4-BE49-F238E27FC236}">
                  <a16:creationId xmlns:a16="http://schemas.microsoft.com/office/drawing/2014/main" id="{C0C6C175-2DF3-4E37-AEDF-8AFE21C3EA30}"/>
                </a:ext>
              </a:extLst>
            </p:cNvPr>
            <p:cNvPicPr>
              <a:picLocks noChangeAspect="1"/>
            </p:cNvPicPr>
            <p:nvPr/>
          </p:nvPicPr>
          <p:blipFill>
            <a:blip r:embed="rId5"/>
            <a:stretch>
              <a:fillRect/>
            </a:stretch>
          </p:blipFill>
          <p:spPr>
            <a:xfrm>
              <a:off x="1008000" y="1893689"/>
              <a:ext cx="3178001" cy="711133"/>
            </a:xfrm>
            <a:prstGeom prst="rect">
              <a:avLst/>
            </a:prstGeom>
          </p:spPr>
        </p:pic>
        <p:sp>
          <p:nvSpPr>
            <p:cNvPr id="19" name="Rectangle 18">
              <a:extLst>
                <a:ext uri="{FF2B5EF4-FFF2-40B4-BE49-F238E27FC236}">
                  <a16:creationId xmlns:a16="http://schemas.microsoft.com/office/drawing/2014/main" id="{98908890-04C6-41D0-B516-53F58B0D5A54}"/>
                </a:ext>
              </a:extLst>
            </p:cNvPr>
            <p:cNvSpPr/>
            <p:nvPr/>
          </p:nvSpPr>
          <p:spPr bwMode="auto">
            <a:xfrm>
              <a:off x="590441" y="1549021"/>
              <a:ext cx="3178001" cy="308620"/>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8EE2257-207C-4A56-885E-A369CF1D40EE}"/>
                </a:ext>
              </a:extLst>
            </p:cNvPr>
            <p:cNvSpPr txBox="1"/>
            <p:nvPr/>
          </p:nvSpPr>
          <p:spPr>
            <a:xfrm>
              <a:off x="590441" y="1555241"/>
              <a:ext cx="2673459" cy="276999"/>
            </a:xfrm>
            <a:prstGeom prst="rect">
              <a:avLst/>
            </a:prstGeom>
            <a:noFill/>
          </p:spPr>
          <p:txBody>
            <a:bodyPr wrap="square" rtlCol="0">
              <a:spAutoFit/>
            </a:bodyPr>
            <a:lstStyle/>
            <a:p>
              <a:pPr defTabSz="914400">
                <a:defRPr/>
              </a:pPr>
              <a:r>
                <a:rPr lang="en-GB" sz="1200" b="1" kern="0" dirty="0">
                  <a:solidFill>
                    <a:schemeClr val="bg1"/>
                  </a:solidFill>
                  <a:latin typeface="Arial" panose="020B0604020202020204" pitchFamily="34" charset="0"/>
                  <a:cs typeface="Arial" panose="020B0604020202020204" pitchFamily="34" charset="0"/>
                </a:rPr>
                <a:t>Hindricks et al. Eur Heart J 2020</a:t>
              </a:r>
              <a:r>
                <a:rPr lang="en-GB" sz="1200" b="1" kern="0" baseline="30000" dirty="0">
                  <a:solidFill>
                    <a:schemeClr val="bg1"/>
                  </a:solidFill>
                  <a:latin typeface="Arial" panose="020B0604020202020204" pitchFamily="34" charset="0"/>
                  <a:cs typeface="Arial" panose="020B0604020202020204" pitchFamily="34" charset="0"/>
                </a:rPr>
                <a:t>1</a:t>
              </a:r>
            </a:p>
          </p:txBody>
        </p:sp>
        <p:sp>
          <p:nvSpPr>
            <p:cNvPr id="24" name="TextBox 23">
              <a:extLst>
                <a:ext uri="{FF2B5EF4-FFF2-40B4-BE49-F238E27FC236}">
                  <a16:creationId xmlns:a16="http://schemas.microsoft.com/office/drawing/2014/main" id="{B8B9C4C6-6C35-49E3-B9D1-96B6C37BFDC8}"/>
                </a:ext>
              </a:extLst>
            </p:cNvPr>
            <p:cNvSpPr txBox="1"/>
            <p:nvPr/>
          </p:nvSpPr>
          <p:spPr>
            <a:xfrm>
              <a:off x="8407655" y="1960931"/>
              <a:ext cx="2549242" cy="646331"/>
            </a:xfrm>
            <a:prstGeom prst="rect">
              <a:avLst/>
            </a:prstGeom>
            <a:noFill/>
          </p:spPr>
          <p:txBody>
            <a:bodyPr wrap="square" rtlCol="0">
              <a:spAutoFit/>
            </a:bodyPr>
            <a:lstStyle/>
            <a:p>
              <a:r>
                <a:rPr lang="en-GB" sz="1200" dirty="0"/>
                <a:t>Go to </a:t>
              </a:r>
              <a:r>
                <a:rPr lang="en-GB" sz="1200" b="1" dirty="0"/>
                <a:t>slides 14–15 </a:t>
              </a:r>
              <a:r>
                <a:rPr lang="en-GB" sz="1200" dirty="0"/>
                <a:t>for overview of relevant recommendations for patients with AF</a:t>
              </a:r>
            </a:p>
          </p:txBody>
        </p:sp>
        <p:sp>
          <p:nvSpPr>
            <p:cNvPr id="39" name="Teardrop 38">
              <a:hlinkClick r:id="rId6" action="ppaction://hlinksldjump"/>
              <a:extLst>
                <a:ext uri="{FF2B5EF4-FFF2-40B4-BE49-F238E27FC236}">
                  <a16:creationId xmlns:a16="http://schemas.microsoft.com/office/drawing/2014/main" id="{541F2BC7-893A-43DE-AAFA-D8733D001E7B}"/>
                </a:ext>
              </a:extLst>
            </p:cNvPr>
            <p:cNvSpPr/>
            <p:nvPr/>
          </p:nvSpPr>
          <p:spPr>
            <a:xfrm>
              <a:off x="11062800" y="1954836"/>
              <a:ext cx="441568" cy="479152"/>
            </a:xfrm>
            <a:prstGeom prst="teardrop">
              <a:avLst/>
            </a:prstGeom>
            <a:solidFill>
              <a:schemeClr val="accent6"/>
            </a:solidFill>
            <a:ln w="38100"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a:ln>
                    <a:noFill/>
                  </a:ln>
                  <a:solidFill>
                    <a:srgbClr val="FFFFFF">
                      <a:lumMod val="20000"/>
                      <a:lumOff val="80000"/>
                    </a:srgbClr>
                  </a:solidFill>
                  <a:effectLst/>
                  <a:uLnTx/>
                  <a:uFillTx/>
                  <a:latin typeface="Lucida Sans" panose="020B0602030504090204" pitchFamily="34" charset="0"/>
                  <a:ea typeface="Batang" panose="02030600000101010101" pitchFamily="18" charset="-127"/>
                  <a:cs typeface="Arial" panose="020B0604020202020204" pitchFamily="34" charset="0"/>
                </a:rPr>
                <a:t>i</a:t>
              </a:r>
              <a:endParaRPr kumimoji="0" lang="en-GB" sz="2400" b="0" i="0" u="none" strike="noStrike" kern="0" cap="none" spc="0" normalizeH="0" baseline="0" noProof="0" dirty="0">
                <a:ln>
                  <a:noFill/>
                </a:ln>
                <a:solidFill>
                  <a:srgbClr val="FFFFFF">
                    <a:lumMod val="20000"/>
                    <a:lumOff val="80000"/>
                  </a:srgbClr>
                </a:solidFill>
                <a:effectLst/>
                <a:uLnTx/>
                <a:uFillTx/>
                <a:latin typeface="Arial"/>
                <a:ea typeface="+mn-ea"/>
                <a:cs typeface="Arial" panose="020B0604020202020204" pitchFamily="34" charset="0"/>
              </a:endParaRPr>
            </a:p>
          </p:txBody>
        </p:sp>
        <p:sp>
          <p:nvSpPr>
            <p:cNvPr id="48" name="Rectangle 47">
              <a:extLst>
                <a:ext uri="{FF2B5EF4-FFF2-40B4-BE49-F238E27FC236}">
                  <a16:creationId xmlns:a16="http://schemas.microsoft.com/office/drawing/2014/main" id="{12DE5F0D-0A3A-475F-8A45-B32135AFBFCE}"/>
                </a:ext>
              </a:extLst>
            </p:cNvPr>
            <p:cNvSpPr/>
            <p:nvPr/>
          </p:nvSpPr>
          <p:spPr bwMode="auto">
            <a:xfrm>
              <a:off x="4775227" y="1546752"/>
              <a:ext cx="2673459" cy="308620"/>
            </a:xfrm>
            <a:prstGeom prst="rect">
              <a:avLst/>
            </a:prstGeom>
            <a:solidFill>
              <a:schemeClr val="tx1"/>
            </a:solidFill>
            <a:ln w="25400" cap="flat" cmpd="sng" algn="ctr">
              <a:solidFill>
                <a:schemeClr val="accent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A64D64B-3C37-42B9-A321-3E49EF1E7B33}"/>
                </a:ext>
              </a:extLst>
            </p:cNvPr>
            <p:cNvSpPr txBox="1"/>
            <p:nvPr/>
          </p:nvSpPr>
          <p:spPr>
            <a:xfrm>
              <a:off x="4891309" y="1571441"/>
              <a:ext cx="2433620" cy="276999"/>
            </a:xfrm>
            <a:prstGeom prst="rect">
              <a:avLst/>
            </a:prstGeom>
            <a:noFill/>
          </p:spPr>
          <p:txBody>
            <a:bodyPr wrap="square" rtlCol="0">
              <a:spAutoFit/>
            </a:bodyPr>
            <a:lstStyle/>
            <a:p>
              <a:pPr defTabSz="914400">
                <a:defRPr/>
              </a:pPr>
              <a:r>
                <a:rPr lang="en-GB" sz="1200" kern="0" dirty="0">
                  <a:solidFill>
                    <a:schemeClr val="bg1"/>
                  </a:solidFill>
                  <a:latin typeface="Arial" panose="020B0604020202020204" pitchFamily="34" charset="0"/>
                  <a:cs typeface="Arial" panose="020B0604020202020204" pitchFamily="34" charset="0"/>
                </a:rPr>
                <a:t>Contains recommendations on: </a:t>
              </a:r>
              <a:endParaRPr lang="en-GB" sz="1200" kern="0" baseline="30000" dirty="0">
                <a:solidFill>
                  <a:schemeClr val="bg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2DCCD388-9D8C-4A76-BC9E-0E5E7874D9D2}"/>
                </a:ext>
              </a:extLst>
            </p:cNvPr>
            <p:cNvSpPr/>
            <p:nvPr/>
          </p:nvSpPr>
          <p:spPr bwMode="auto">
            <a:xfrm>
              <a:off x="8423559" y="1532783"/>
              <a:ext cx="2549242" cy="308620"/>
            </a:xfrm>
            <a:prstGeom prst="rect">
              <a:avLst/>
            </a:prstGeom>
            <a:solidFill>
              <a:schemeClr val="tx1"/>
            </a:solidFill>
            <a:ln w="25400" cap="flat" cmpd="sng" algn="ctr">
              <a:solidFill>
                <a:schemeClr val="accent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C534D6A-DEB9-4064-9B0D-FA399419F8CF}"/>
                </a:ext>
              </a:extLst>
            </p:cNvPr>
            <p:cNvSpPr txBox="1"/>
            <p:nvPr/>
          </p:nvSpPr>
          <p:spPr>
            <a:xfrm>
              <a:off x="8675829" y="1557472"/>
              <a:ext cx="1966232" cy="276999"/>
            </a:xfrm>
            <a:prstGeom prst="rect">
              <a:avLst/>
            </a:prstGeom>
            <a:noFill/>
          </p:spPr>
          <p:txBody>
            <a:bodyPr wrap="square" rtlCol="0">
              <a:spAutoFit/>
            </a:bodyPr>
            <a:lstStyle/>
            <a:p>
              <a:pPr defTabSz="914400">
                <a:defRPr/>
              </a:pPr>
              <a:r>
                <a:rPr lang="en-GB" sz="1200" kern="0" dirty="0">
                  <a:solidFill>
                    <a:schemeClr val="bg1"/>
                  </a:solidFill>
                  <a:latin typeface="Arial" panose="020B0604020202020204" pitchFamily="34" charset="0"/>
                  <a:cs typeface="Arial" panose="020B0604020202020204" pitchFamily="34" charset="0"/>
                </a:rPr>
                <a:t>Further information: </a:t>
              </a:r>
              <a:endParaRPr lang="en-GB" sz="1200" kern="0" baseline="30000" dirty="0">
                <a:solidFill>
                  <a:schemeClr val="bg1"/>
                </a:solidFill>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2FBD26C7-722F-4A0A-86B6-477D9D9A9233}"/>
              </a:ext>
            </a:extLst>
          </p:cNvPr>
          <p:cNvGrpSpPr>
            <a:grpSpLocks noChangeAspect="1"/>
          </p:cNvGrpSpPr>
          <p:nvPr/>
        </p:nvGrpSpPr>
        <p:grpSpPr>
          <a:xfrm>
            <a:off x="11429867" y="6413840"/>
            <a:ext cx="288000" cy="250148"/>
            <a:chOff x="3628927" y="5524745"/>
            <a:chExt cx="528545" cy="459078"/>
          </a:xfrm>
        </p:grpSpPr>
        <p:sp>
          <p:nvSpPr>
            <p:cNvPr id="56" name="Rectangle 55">
              <a:extLst>
                <a:ext uri="{FF2B5EF4-FFF2-40B4-BE49-F238E27FC236}">
                  <a16:creationId xmlns:a16="http://schemas.microsoft.com/office/drawing/2014/main" id="{8DB34FBF-161E-470D-AD69-80C298B9427B}"/>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57" name="Straight Connector 56">
              <a:extLst>
                <a:ext uri="{FF2B5EF4-FFF2-40B4-BE49-F238E27FC236}">
                  <a16:creationId xmlns:a16="http://schemas.microsoft.com/office/drawing/2014/main" id="{397FB5C3-F929-4816-95A2-5A0DAAC0278F}"/>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58" name="Straight Connector 57">
              <a:extLst>
                <a:ext uri="{FF2B5EF4-FFF2-40B4-BE49-F238E27FC236}">
                  <a16:creationId xmlns:a16="http://schemas.microsoft.com/office/drawing/2014/main" id="{16FE1650-E53C-44EC-962B-866D23895E7B}"/>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59" name="Straight Connector 58">
              <a:extLst>
                <a:ext uri="{FF2B5EF4-FFF2-40B4-BE49-F238E27FC236}">
                  <a16:creationId xmlns:a16="http://schemas.microsoft.com/office/drawing/2014/main" id="{B4950958-CCE5-4926-A095-AB4B398EE905}"/>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grpSp>
        <p:nvGrpSpPr>
          <p:cNvPr id="12" name="Group 11">
            <a:extLst>
              <a:ext uri="{FF2B5EF4-FFF2-40B4-BE49-F238E27FC236}">
                <a16:creationId xmlns:a16="http://schemas.microsoft.com/office/drawing/2014/main" id="{CD171A54-D167-4094-AD62-29E7DD33D0FD}"/>
              </a:ext>
            </a:extLst>
          </p:cNvPr>
          <p:cNvGrpSpPr/>
          <p:nvPr/>
        </p:nvGrpSpPr>
        <p:grpSpPr>
          <a:xfrm>
            <a:off x="461995" y="2754770"/>
            <a:ext cx="11255872" cy="1074167"/>
            <a:chOff x="461995" y="2754770"/>
            <a:chExt cx="11255872" cy="1074167"/>
          </a:xfrm>
        </p:grpSpPr>
        <p:sp>
          <p:nvSpPr>
            <p:cNvPr id="51" name="Rectangle 50">
              <a:extLst>
                <a:ext uri="{FF2B5EF4-FFF2-40B4-BE49-F238E27FC236}">
                  <a16:creationId xmlns:a16="http://schemas.microsoft.com/office/drawing/2014/main" id="{F523141C-AA45-4BB1-8CE5-B9D2C4817C13}"/>
                </a:ext>
              </a:extLst>
            </p:cNvPr>
            <p:cNvSpPr/>
            <p:nvPr/>
          </p:nvSpPr>
          <p:spPr>
            <a:xfrm>
              <a:off x="461995" y="2875882"/>
              <a:ext cx="11255872" cy="95305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52D3DE15-0F95-4FBA-8F55-646801F0C0C3}"/>
                </a:ext>
              </a:extLst>
            </p:cNvPr>
            <p:cNvSpPr/>
            <p:nvPr/>
          </p:nvSpPr>
          <p:spPr bwMode="auto">
            <a:xfrm>
              <a:off x="590441" y="2754770"/>
              <a:ext cx="3178001" cy="308620"/>
            </a:xfrm>
            <a:prstGeom prst="rect">
              <a:avLst/>
            </a:prstGeom>
            <a:solidFill>
              <a:schemeClr val="accent2"/>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DC3B09C-83BD-4792-8DE2-582581CE8148}"/>
                </a:ext>
              </a:extLst>
            </p:cNvPr>
            <p:cNvSpPr txBox="1"/>
            <p:nvPr/>
          </p:nvSpPr>
          <p:spPr>
            <a:xfrm>
              <a:off x="590441" y="2760990"/>
              <a:ext cx="2673459" cy="276999"/>
            </a:xfrm>
            <a:prstGeom prst="rect">
              <a:avLst/>
            </a:prstGeom>
            <a:noFill/>
          </p:spPr>
          <p:txBody>
            <a:bodyPr wrap="square" rtlCol="0">
              <a:spAutoFit/>
            </a:bodyPr>
            <a:lstStyle/>
            <a:p>
              <a:pPr defTabSz="914400">
                <a:defRPr/>
              </a:pPr>
              <a:r>
                <a:rPr lang="en-GB" sz="1200" b="1" kern="0" dirty="0">
                  <a:solidFill>
                    <a:schemeClr val="bg1"/>
                  </a:solidFill>
                  <a:latin typeface="Arial" panose="020B0604020202020204" pitchFamily="34" charset="0"/>
                  <a:cs typeface="Arial" panose="020B0604020202020204" pitchFamily="34" charset="0"/>
                </a:rPr>
                <a:t>Collet et al. Eur Heart J 2020</a:t>
              </a:r>
              <a:r>
                <a:rPr lang="en-GB" sz="1200" b="1" kern="0" baseline="30000" dirty="0">
                  <a:solidFill>
                    <a:schemeClr val="bg1"/>
                  </a:solidFill>
                  <a:latin typeface="Arial" panose="020B0604020202020204" pitchFamily="34" charset="0"/>
                  <a:cs typeface="Arial" panose="020B0604020202020204" pitchFamily="34" charset="0"/>
                </a:rPr>
                <a:t>2</a:t>
              </a:r>
            </a:p>
          </p:txBody>
        </p:sp>
        <p:sp>
          <p:nvSpPr>
            <p:cNvPr id="30" name="TextBox 29">
              <a:extLst>
                <a:ext uri="{FF2B5EF4-FFF2-40B4-BE49-F238E27FC236}">
                  <a16:creationId xmlns:a16="http://schemas.microsoft.com/office/drawing/2014/main" id="{8749B11D-71C2-49B9-950A-6BA3A9A7C9A7}"/>
                </a:ext>
              </a:extLst>
            </p:cNvPr>
            <p:cNvSpPr txBox="1"/>
            <p:nvPr/>
          </p:nvSpPr>
          <p:spPr>
            <a:xfrm>
              <a:off x="4740855" y="2935188"/>
              <a:ext cx="2584074" cy="830997"/>
            </a:xfrm>
            <a:prstGeom prst="rect">
              <a:avLst/>
            </a:prstGeom>
            <a:noFill/>
          </p:spPr>
          <p:txBody>
            <a:bodyPr wrap="square" rtlCol="0">
              <a:spAutoFit/>
            </a:bodyPr>
            <a:lstStyle/>
            <a:p>
              <a:r>
                <a:rPr lang="en-GB" sz="1200" dirty="0"/>
                <a:t>Management of </a:t>
              </a:r>
              <a:r>
                <a:rPr lang="en-GB" sz="1200" b="1" dirty="0"/>
                <a:t>ACS </a:t>
              </a:r>
              <a:r>
                <a:rPr lang="en-GB" sz="1200" dirty="0"/>
                <a:t>in patients presenting </a:t>
              </a:r>
              <a:r>
                <a:rPr lang="en-GB" sz="1200" b="1" dirty="0"/>
                <a:t>without persistent ST-segment elevation myocardial infarction (NSTEMI)</a:t>
              </a:r>
              <a:endParaRPr lang="en-GB" sz="1200" dirty="0"/>
            </a:p>
          </p:txBody>
        </p:sp>
        <p:sp>
          <p:nvSpPr>
            <p:cNvPr id="32" name="TextBox 31">
              <a:extLst>
                <a:ext uri="{FF2B5EF4-FFF2-40B4-BE49-F238E27FC236}">
                  <a16:creationId xmlns:a16="http://schemas.microsoft.com/office/drawing/2014/main" id="{834E6CBB-3D08-4F0D-B66F-5F13BC2060FB}"/>
                </a:ext>
              </a:extLst>
            </p:cNvPr>
            <p:cNvSpPr txBox="1"/>
            <p:nvPr/>
          </p:nvSpPr>
          <p:spPr>
            <a:xfrm>
              <a:off x="8456291" y="3073842"/>
              <a:ext cx="2500606" cy="646331"/>
            </a:xfrm>
            <a:prstGeom prst="rect">
              <a:avLst/>
            </a:prstGeom>
            <a:noFill/>
          </p:spPr>
          <p:txBody>
            <a:bodyPr wrap="square" rtlCol="0">
              <a:spAutoFit/>
            </a:bodyPr>
            <a:lstStyle/>
            <a:p>
              <a:r>
                <a:rPr lang="en-GB" sz="1200" dirty="0"/>
                <a:t>Go to </a:t>
              </a:r>
              <a:r>
                <a:rPr lang="en-GB" sz="1200" b="1" dirty="0"/>
                <a:t>slide 16 </a:t>
              </a:r>
              <a:r>
                <a:rPr lang="en-GB" sz="1200" dirty="0"/>
                <a:t>for overview of relevant recommendations for patients with AF</a:t>
              </a:r>
            </a:p>
          </p:txBody>
        </p:sp>
        <p:sp>
          <p:nvSpPr>
            <p:cNvPr id="42" name="Teardrop 41">
              <a:hlinkClick r:id="rId7" action="ppaction://hlinksldjump"/>
              <a:extLst>
                <a:ext uri="{FF2B5EF4-FFF2-40B4-BE49-F238E27FC236}">
                  <a16:creationId xmlns:a16="http://schemas.microsoft.com/office/drawing/2014/main" id="{70FB3C13-BAD8-4C85-9D66-91906AF6FC82}"/>
                </a:ext>
              </a:extLst>
            </p:cNvPr>
            <p:cNvSpPr/>
            <p:nvPr/>
          </p:nvSpPr>
          <p:spPr>
            <a:xfrm>
              <a:off x="11061715" y="3131655"/>
              <a:ext cx="441568" cy="479152"/>
            </a:xfrm>
            <a:prstGeom prst="teardrop">
              <a:avLst/>
            </a:prstGeom>
            <a:solidFill>
              <a:schemeClr val="accent6"/>
            </a:solidFill>
            <a:ln w="38100"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a:ln>
                    <a:noFill/>
                  </a:ln>
                  <a:solidFill>
                    <a:srgbClr val="FFFFFF">
                      <a:lumMod val="20000"/>
                      <a:lumOff val="80000"/>
                    </a:srgbClr>
                  </a:solidFill>
                  <a:effectLst/>
                  <a:uLnTx/>
                  <a:uFillTx/>
                  <a:latin typeface="Lucida Sans" panose="020B0602030504090204" pitchFamily="34" charset="0"/>
                  <a:ea typeface="Batang" panose="02030600000101010101" pitchFamily="18" charset="-127"/>
                  <a:cs typeface="Arial" panose="020B0604020202020204" pitchFamily="34" charset="0"/>
                </a:rPr>
                <a:t>i</a:t>
              </a:r>
              <a:endParaRPr kumimoji="0" lang="en-GB" sz="2400" b="0" i="0" u="none" strike="noStrike" kern="0" cap="none" spc="0" normalizeH="0" baseline="0" noProof="0" dirty="0">
                <a:ln>
                  <a:noFill/>
                </a:ln>
                <a:solidFill>
                  <a:srgbClr val="FFFFFF">
                    <a:lumMod val="20000"/>
                    <a:lumOff val="80000"/>
                  </a:srgbClr>
                </a:solidFill>
                <a:effectLst/>
                <a:uLnTx/>
                <a:uFillTx/>
                <a:latin typeface="Arial"/>
                <a:ea typeface="+mn-ea"/>
                <a:cs typeface="Arial" panose="020B0604020202020204" pitchFamily="34" charset="0"/>
              </a:endParaRPr>
            </a:p>
          </p:txBody>
        </p:sp>
        <p:pic>
          <p:nvPicPr>
            <p:cNvPr id="4" name="Picture 3">
              <a:extLst>
                <a:ext uri="{FF2B5EF4-FFF2-40B4-BE49-F238E27FC236}">
                  <a16:creationId xmlns:a16="http://schemas.microsoft.com/office/drawing/2014/main" id="{8B3E79F4-7683-4983-AA6D-FED2490B8DF9}"/>
                </a:ext>
              </a:extLst>
            </p:cNvPr>
            <p:cNvPicPr>
              <a:picLocks noChangeAspect="1"/>
            </p:cNvPicPr>
            <p:nvPr/>
          </p:nvPicPr>
          <p:blipFill>
            <a:blip r:embed="rId8"/>
            <a:stretch>
              <a:fillRect/>
            </a:stretch>
          </p:blipFill>
          <p:spPr>
            <a:xfrm>
              <a:off x="1008000" y="3087583"/>
              <a:ext cx="3065747" cy="741353"/>
            </a:xfrm>
            <a:prstGeom prst="rect">
              <a:avLst/>
            </a:prstGeom>
          </p:spPr>
        </p:pic>
      </p:grpSp>
    </p:spTree>
    <p:extLst>
      <p:ext uri="{BB962C8B-B14F-4D97-AF65-F5344CB8AC3E}">
        <p14:creationId xmlns:p14="http://schemas.microsoft.com/office/powerpoint/2010/main" val="385753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0C205F0-BB65-4A5B-8426-23AE2785DB8F}"/>
              </a:ext>
            </a:extLst>
          </p:cNvPr>
          <p:cNvSpPr/>
          <p:nvPr/>
        </p:nvSpPr>
        <p:spPr>
          <a:xfrm>
            <a:off x="461995" y="1536048"/>
            <a:ext cx="11255872" cy="3313448"/>
          </a:xfrm>
          <a:prstGeom prst="rect">
            <a:avLst/>
          </a:prstGeom>
          <a:noFill/>
          <a:ln>
            <a:solidFill>
              <a:schemeClr val="accent6">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7AF1D9B-FDCD-44AA-A48A-AA13EDF590AF}"/>
              </a:ext>
            </a:extLst>
          </p:cNvPr>
          <p:cNvSpPr>
            <a:spLocks noGrp="1"/>
          </p:cNvSpPr>
          <p:nvPr>
            <p:ph type="title"/>
          </p:nvPr>
        </p:nvSpPr>
        <p:spPr/>
        <p:txBody>
          <a:bodyPr/>
          <a:lstStyle/>
          <a:p>
            <a:r>
              <a:rPr lang="en-US" dirty="0"/>
              <a:t>Antithrombotic therapy in patients with AF post-PCI (1/2)</a:t>
            </a:r>
            <a:endParaRPr lang="en-GB" dirty="0"/>
          </a:p>
        </p:txBody>
      </p:sp>
      <p:sp>
        <p:nvSpPr>
          <p:cNvPr id="3" name="Slide Number Placeholder 2">
            <a:extLst>
              <a:ext uri="{FF2B5EF4-FFF2-40B4-BE49-F238E27FC236}">
                <a16:creationId xmlns:a16="http://schemas.microsoft.com/office/drawing/2014/main" id="{68EA5ED2-6BF7-433C-B237-0C386E8CD432}"/>
              </a:ext>
            </a:extLst>
          </p:cNvPr>
          <p:cNvSpPr>
            <a:spLocks noGrp="1"/>
          </p:cNvSpPr>
          <p:nvPr>
            <p:ph type="sldNum" sz="quarter" idx="12"/>
          </p:nvPr>
        </p:nvSpPr>
        <p:spPr/>
        <p:txBody>
          <a:bodyPr/>
          <a:lstStyle/>
          <a:p>
            <a:fld id="{2066355A-084C-D24E-9AD2-7E4FC41EA627}" type="slidenum">
              <a:rPr lang="en-GB" noProof="0" smtClean="0"/>
              <a:pPr/>
              <a:t>14</a:t>
            </a:fld>
            <a:endParaRPr lang="en-GB" noProof="0" dirty="0"/>
          </a:p>
        </p:txBody>
      </p:sp>
      <p:sp>
        <p:nvSpPr>
          <p:cNvPr id="9" name="Text Placeholder 8">
            <a:extLst>
              <a:ext uri="{FF2B5EF4-FFF2-40B4-BE49-F238E27FC236}">
                <a16:creationId xmlns:a16="http://schemas.microsoft.com/office/drawing/2014/main" id="{E7027825-A7C1-4F1B-8B22-9F19C99F6507}"/>
              </a:ext>
            </a:extLst>
          </p:cNvPr>
          <p:cNvSpPr>
            <a:spLocks noGrp="1"/>
          </p:cNvSpPr>
          <p:nvPr>
            <p:ph type="body" sz="quarter" idx="13"/>
          </p:nvPr>
        </p:nvSpPr>
        <p:spPr>
          <a:xfrm>
            <a:off x="480483" y="6290589"/>
            <a:ext cx="11101916" cy="430887"/>
          </a:xfrm>
        </p:spPr>
        <p:txBody>
          <a:bodyPr/>
          <a:lstStyle/>
          <a:p>
            <a:r>
              <a:rPr lang="en-GB" sz="1100" dirty="0"/>
              <a:t>ACS, acute coronary syndrome; ASA, acetylsalicylic acid; CCS, chronic coronary syndrome; MBE, major bleeding event; PCI, percutaneous coronary </a:t>
            </a:r>
            <a:br>
              <a:rPr lang="en-GB" sz="1100" dirty="0"/>
            </a:br>
            <a:r>
              <a:rPr lang="en-GB" sz="1100" dirty="0"/>
              <a:t>intervention. Hindricks et al. Eur Heart J 2020; doi:10.1093/eurheartj/ehaa612; Cannon et al. NEJM 2017;377:1513. Footnotes are provided in slide notes</a:t>
            </a:r>
            <a:endParaRPr lang="fr-FR" sz="1100" dirty="0">
              <a:ea typeface="Geneva"/>
            </a:endParaRPr>
          </a:p>
        </p:txBody>
      </p:sp>
      <p:grpSp>
        <p:nvGrpSpPr>
          <p:cNvPr id="5" name="Group 4">
            <a:extLst>
              <a:ext uri="{FF2B5EF4-FFF2-40B4-BE49-F238E27FC236}">
                <a16:creationId xmlns:a16="http://schemas.microsoft.com/office/drawing/2014/main" id="{AEB6E29D-A968-4DE1-93F4-9B4A3CBFD489}"/>
              </a:ext>
            </a:extLst>
          </p:cNvPr>
          <p:cNvGrpSpPr/>
          <p:nvPr/>
        </p:nvGrpSpPr>
        <p:grpSpPr>
          <a:xfrm>
            <a:off x="746680" y="1370032"/>
            <a:ext cx="3098490" cy="350213"/>
            <a:chOff x="7600256" y="4757361"/>
            <a:chExt cx="3340774" cy="350213"/>
          </a:xfrm>
        </p:grpSpPr>
        <p:sp>
          <p:nvSpPr>
            <p:cNvPr id="109" name="Rectangle 108">
              <a:extLst>
                <a:ext uri="{FF2B5EF4-FFF2-40B4-BE49-F238E27FC236}">
                  <a16:creationId xmlns:a16="http://schemas.microsoft.com/office/drawing/2014/main" id="{7C235E9A-2ECD-45AF-87DD-57911C4581A3}"/>
                </a:ext>
              </a:extLst>
            </p:cNvPr>
            <p:cNvSpPr/>
            <p:nvPr/>
          </p:nvSpPr>
          <p:spPr bwMode="auto">
            <a:xfrm>
              <a:off x="7600256" y="4757361"/>
              <a:ext cx="3340774" cy="350213"/>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530DCD8D-901E-4C77-8415-A2708C496F17}"/>
                </a:ext>
              </a:extLst>
            </p:cNvPr>
            <p:cNvSpPr txBox="1"/>
            <p:nvPr/>
          </p:nvSpPr>
          <p:spPr>
            <a:xfrm>
              <a:off x="7691968" y="4797362"/>
              <a:ext cx="3249061" cy="287850"/>
            </a:xfrm>
            <a:prstGeom prst="rect">
              <a:avLst/>
            </a:prstGeom>
            <a:noFill/>
          </p:spPr>
          <p:txBody>
            <a:bodyPr wrap="square" rtlCol="0">
              <a:spAutoFit/>
            </a:bodyPr>
            <a:lstStyle/>
            <a:p>
              <a:pPr defTabSz="914400">
                <a:defRPr/>
              </a:pPr>
              <a:r>
                <a:rPr lang="en-GB" sz="1200" b="1" kern="0" dirty="0">
                  <a:solidFill>
                    <a:schemeClr val="bg1"/>
                  </a:solidFill>
                  <a:latin typeface="Arial" panose="020B0604020202020204" pitchFamily="34" charset="0"/>
                  <a:cs typeface="Arial" panose="020B0604020202020204" pitchFamily="34" charset="0"/>
                </a:rPr>
                <a:t>Hindricks et al. Eur Heart J 2020, p. 62</a:t>
              </a:r>
            </a:p>
          </p:txBody>
        </p:sp>
      </p:grpSp>
      <p:sp>
        <p:nvSpPr>
          <p:cNvPr id="16" name="Rectangle 15">
            <a:extLst>
              <a:ext uri="{FF2B5EF4-FFF2-40B4-BE49-F238E27FC236}">
                <a16:creationId xmlns:a16="http://schemas.microsoft.com/office/drawing/2014/main" id="{883DE18A-82D1-467C-BB22-0655C0C24163}"/>
              </a:ext>
            </a:extLst>
          </p:cNvPr>
          <p:cNvSpPr/>
          <p:nvPr/>
        </p:nvSpPr>
        <p:spPr>
          <a:xfrm>
            <a:off x="461995" y="5185643"/>
            <a:ext cx="11255871" cy="1130067"/>
          </a:xfrm>
          <a:prstGeom prst="rect">
            <a:avLst/>
          </a:prstGeom>
          <a:no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51" name="Group 50">
            <a:extLst>
              <a:ext uri="{FF2B5EF4-FFF2-40B4-BE49-F238E27FC236}">
                <a16:creationId xmlns:a16="http://schemas.microsoft.com/office/drawing/2014/main" id="{E9BF7216-5254-4FCC-ADF6-9411DEEA01AE}"/>
              </a:ext>
            </a:extLst>
          </p:cNvPr>
          <p:cNvGrpSpPr/>
          <p:nvPr/>
        </p:nvGrpSpPr>
        <p:grpSpPr>
          <a:xfrm>
            <a:off x="9423223" y="5509709"/>
            <a:ext cx="2058022" cy="479152"/>
            <a:chOff x="8860744" y="5515200"/>
            <a:chExt cx="2058022" cy="479152"/>
          </a:xfrm>
        </p:grpSpPr>
        <p:sp>
          <p:nvSpPr>
            <p:cNvPr id="152" name="TextBox 151">
              <a:extLst>
                <a:ext uri="{FF2B5EF4-FFF2-40B4-BE49-F238E27FC236}">
                  <a16:creationId xmlns:a16="http://schemas.microsoft.com/office/drawing/2014/main" id="{13FE6A63-7440-426A-9B09-8546AB48C8DE}"/>
                </a:ext>
              </a:extLst>
            </p:cNvPr>
            <p:cNvSpPr txBox="1"/>
            <p:nvPr/>
          </p:nvSpPr>
          <p:spPr>
            <a:xfrm>
              <a:off x="9244228" y="5585499"/>
              <a:ext cx="1674538" cy="307777"/>
            </a:xfrm>
            <a:prstGeom prst="rect">
              <a:avLst/>
            </a:prstGeom>
            <a:solidFill>
              <a:schemeClr val="accent6"/>
            </a:solidFill>
          </p:spPr>
          <p:txBody>
            <a:bodyPr wrap="square" lIns="144000" rtlCol="0">
              <a:spAutoFit/>
            </a:bodyPr>
            <a:lstStyle/>
            <a:p>
              <a:pPr defTabSz="914400">
                <a:defRPr/>
              </a:pPr>
              <a:r>
                <a:rPr lang="en-GB" sz="1400" b="1" kern="0" dirty="0">
                  <a:solidFill>
                    <a:schemeClr val="bg1"/>
                  </a:solidFill>
                  <a:latin typeface="Arial" panose="020B0604020202020204" pitchFamily="34" charset="0"/>
                  <a:cs typeface="Arial" panose="020B0604020202020204" pitchFamily="34" charset="0"/>
                </a:rPr>
                <a:t>Click to see data</a:t>
              </a:r>
            </a:p>
          </p:txBody>
        </p:sp>
        <p:sp>
          <p:nvSpPr>
            <p:cNvPr id="111" name="Teardrop 110">
              <a:extLst>
                <a:ext uri="{FF2B5EF4-FFF2-40B4-BE49-F238E27FC236}">
                  <a16:creationId xmlns:a16="http://schemas.microsoft.com/office/drawing/2014/main" id="{B432D891-BD5D-4F9B-AEBC-F3EDC3FD7988}"/>
                </a:ext>
              </a:extLst>
            </p:cNvPr>
            <p:cNvSpPr/>
            <p:nvPr/>
          </p:nvSpPr>
          <p:spPr>
            <a:xfrm>
              <a:off x="8860744" y="5515200"/>
              <a:ext cx="441568" cy="479152"/>
            </a:xfrm>
            <a:prstGeom prst="teardrop">
              <a:avLst/>
            </a:prstGeom>
            <a:solidFill>
              <a:schemeClr val="accent6"/>
            </a:solidFill>
            <a:ln w="38100"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a:ln>
                    <a:noFill/>
                  </a:ln>
                  <a:solidFill>
                    <a:srgbClr val="FFFFFF">
                      <a:lumMod val="20000"/>
                      <a:lumOff val="80000"/>
                    </a:srgbClr>
                  </a:solidFill>
                  <a:effectLst/>
                  <a:uLnTx/>
                  <a:uFillTx/>
                  <a:latin typeface="Lucida Sans" panose="020B0602030504090204" pitchFamily="34" charset="0"/>
                  <a:ea typeface="Batang" panose="02030600000101010101" pitchFamily="18" charset="-127"/>
                  <a:cs typeface="Arial" panose="020B0604020202020204" pitchFamily="34" charset="0"/>
                </a:rPr>
                <a:t>i</a:t>
              </a:r>
              <a:endParaRPr kumimoji="0" lang="en-GB" sz="2400" b="0" i="0" u="none" strike="noStrike" kern="0" cap="none" spc="0" normalizeH="0" baseline="0" noProof="0" dirty="0">
                <a:ln>
                  <a:noFill/>
                </a:ln>
                <a:solidFill>
                  <a:srgbClr val="FFFFFF">
                    <a:lumMod val="20000"/>
                    <a:lumOff val="80000"/>
                  </a:srgbClr>
                </a:solidFill>
                <a:effectLst/>
                <a:uLnTx/>
                <a:uFillTx/>
                <a:latin typeface="Arial"/>
                <a:ea typeface="+mn-ea"/>
                <a:cs typeface="Arial" panose="020B0604020202020204" pitchFamily="34" charset="0"/>
              </a:endParaRPr>
            </a:p>
          </p:txBody>
        </p:sp>
      </p:grpSp>
      <p:sp>
        <p:nvSpPr>
          <p:cNvPr id="222" name="Oval 221">
            <a:extLst>
              <a:ext uri="{FF2B5EF4-FFF2-40B4-BE49-F238E27FC236}">
                <a16:creationId xmlns:a16="http://schemas.microsoft.com/office/drawing/2014/main" id="{6B434BB7-421E-4B87-AF83-3461914BD5FD}"/>
              </a:ext>
            </a:extLst>
          </p:cNvPr>
          <p:cNvSpPr>
            <a:spLocks noChangeAspect="1"/>
          </p:cNvSpPr>
          <p:nvPr/>
        </p:nvSpPr>
        <p:spPr>
          <a:xfrm>
            <a:off x="220267" y="1265730"/>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223" name="Oval 222">
            <a:extLst>
              <a:ext uri="{FF2B5EF4-FFF2-40B4-BE49-F238E27FC236}">
                <a16:creationId xmlns:a16="http://schemas.microsoft.com/office/drawing/2014/main" id="{4DFA1A22-7CA3-4CBE-AD59-6D1EABDE055D}"/>
              </a:ext>
            </a:extLst>
          </p:cNvPr>
          <p:cNvSpPr/>
          <p:nvPr/>
        </p:nvSpPr>
        <p:spPr>
          <a:xfrm>
            <a:off x="253292" y="1297162"/>
            <a:ext cx="511579" cy="502907"/>
          </a:xfrm>
          <a:prstGeom prst="ellipse">
            <a:avLst/>
          </a:prstGeom>
          <a:solidFill>
            <a:schemeClr val="accent6">
              <a:lumMod val="75000"/>
              <a:lumOff val="25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225" name="TextBox 224">
            <a:extLst>
              <a:ext uri="{FF2B5EF4-FFF2-40B4-BE49-F238E27FC236}">
                <a16:creationId xmlns:a16="http://schemas.microsoft.com/office/drawing/2014/main" id="{E0F8D468-078B-4DF1-9EA3-AB7146B13349}"/>
              </a:ext>
            </a:extLst>
          </p:cNvPr>
          <p:cNvSpPr txBox="1"/>
          <p:nvPr/>
        </p:nvSpPr>
        <p:spPr>
          <a:xfrm>
            <a:off x="206755" y="1379338"/>
            <a:ext cx="604653" cy="338554"/>
          </a:xfrm>
          <a:prstGeom prst="rect">
            <a:avLst/>
          </a:prstGeom>
          <a:noFill/>
        </p:spPr>
        <p:txBody>
          <a:bodyPr wrap="none" rtlCol="0">
            <a:spAutoFit/>
          </a:bodyPr>
          <a:lstStyle/>
          <a:p>
            <a:r>
              <a:rPr lang="en-GB" sz="1600" b="1" dirty="0">
                <a:solidFill>
                  <a:schemeClr val="bg1"/>
                </a:solidFill>
              </a:rPr>
              <a:t>ESC</a:t>
            </a:r>
          </a:p>
        </p:txBody>
      </p:sp>
      <p:grpSp>
        <p:nvGrpSpPr>
          <p:cNvPr id="241" name="Group 240">
            <a:extLst>
              <a:ext uri="{FF2B5EF4-FFF2-40B4-BE49-F238E27FC236}">
                <a16:creationId xmlns:a16="http://schemas.microsoft.com/office/drawing/2014/main" id="{74543C99-88EB-4042-863C-A440914602C2}"/>
              </a:ext>
            </a:extLst>
          </p:cNvPr>
          <p:cNvGrpSpPr/>
          <p:nvPr/>
        </p:nvGrpSpPr>
        <p:grpSpPr>
          <a:xfrm>
            <a:off x="746681" y="4996561"/>
            <a:ext cx="2099033" cy="350213"/>
            <a:chOff x="7600254" y="4757361"/>
            <a:chExt cx="2263165" cy="350213"/>
          </a:xfrm>
        </p:grpSpPr>
        <p:sp>
          <p:nvSpPr>
            <p:cNvPr id="242" name="Rectangle 241">
              <a:extLst>
                <a:ext uri="{FF2B5EF4-FFF2-40B4-BE49-F238E27FC236}">
                  <a16:creationId xmlns:a16="http://schemas.microsoft.com/office/drawing/2014/main" id="{A5455643-98BC-4AF2-B28A-DC7C9748B7CC}"/>
                </a:ext>
              </a:extLst>
            </p:cNvPr>
            <p:cNvSpPr/>
            <p:nvPr/>
          </p:nvSpPr>
          <p:spPr bwMode="auto">
            <a:xfrm>
              <a:off x="7600254" y="4757361"/>
              <a:ext cx="2263165" cy="350213"/>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id="{C77E7882-D1D5-4941-822F-499581B49CE3}"/>
                </a:ext>
              </a:extLst>
            </p:cNvPr>
            <p:cNvSpPr txBox="1"/>
            <p:nvPr/>
          </p:nvSpPr>
          <p:spPr>
            <a:xfrm>
              <a:off x="7691971" y="4797363"/>
              <a:ext cx="2171448" cy="276999"/>
            </a:xfrm>
            <a:prstGeom prst="rect">
              <a:avLst/>
            </a:prstGeom>
            <a:noFill/>
          </p:spPr>
          <p:txBody>
            <a:bodyPr wrap="square" rtlCol="0">
              <a:spAutoFit/>
            </a:bodyPr>
            <a:lstStyle/>
            <a:p>
              <a:pPr defTabSz="914400">
                <a:defRPr/>
              </a:pPr>
              <a:r>
                <a:rPr lang="fr-FR" sz="1200" b="1" kern="0" dirty="0">
                  <a:solidFill>
                    <a:schemeClr val="bg1"/>
                  </a:solidFill>
                  <a:latin typeface="Arial" panose="020B0604020202020204" pitchFamily="34" charset="0"/>
                  <a:cs typeface="Arial" panose="020B0604020202020204" pitchFamily="34" charset="0"/>
                </a:rPr>
                <a:t>Cannon et al. NEJM 2017</a:t>
              </a:r>
              <a:endParaRPr lang="da-DK" sz="1200" b="1" kern="0" dirty="0">
                <a:solidFill>
                  <a:schemeClr val="bg1"/>
                </a:solidFill>
                <a:latin typeface="Arial" panose="020B0604020202020204" pitchFamily="34" charset="0"/>
                <a:cs typeface="Arial" panose="020B0604020202020204" pitchFamily="34" charset="0"/>
              </a:endParaRPr>
            </a:p>
          </p:txBody>
        </p:sp>
      </p:grpSp>
      <p:sp>
        <p:nvSpPr>
          <p:cNvPr id="188" name="Oval 187">
            <a:extLst>
              <a:ext uri="{FF2B5EF4-FFF2-40B4-BE49-F238E27FC236}">
                <a16:creationId xmlns:a16="http://schemas.microsoft.com/office/drawing/2014/main" id="{736BF0E8-EC61-471B-BF7E-374E2ED537B1}"/>
              </a:ext>
            </a:extLst>
          </p:cNvPr>
          <p:cNvSpPr>
            <a:spLocks noChangeAspect="1"/>
          </p:cNvSpPr>
          <p:nvPr/>
        </p:nvSpPr>
        <p:spPr>
          <a:xfrm>
            <a:off x="220267" y="4888782"/>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189" name="Oval 188">
            <a:extLst>
              <a:ext uri="{FF2B5EF4-FFF2-40B4-BE49-F238E27FC236}">
                <a16:creationId xmlns:a16="http://schemas.microsoft.com/office/drawing/2014/main" id="{3CD12426-76FE-4857-9CDD-A5A1230C6FB4}"/>
              </a:ext>
            </a:extLst>
          </p:cNvPr>
          <p:cNvSpPr/>
          <p:nvPr/>
        </p:nvSpPr>
        <p:spPr>
          <a:xfrm>
            <a:off x="253292" y="4920214"/>
            <a:ext cx="511579" cy="502907"/>
          </a:xfrm>
          <a:prstGeom prst="ellipse">
            <a:avLst/>
          </a:prstGeom>
          <a:solidFill>
            <a:schemeClr val="accent2">
              <a:lumMod val="60000"/>
              <a:lumOff val="40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49" name="TextBox 48">
            <a:extLst>
              <a:ext uri="{FF2B5EF4-FFF2-40B4-BE49-F238E27FC236}">
                <a16:creationId xmlns:a16="http://schemas.microsoft.com/office/drawing/2014/main" id="{316D26BC-AE25-4A6B-B155-0D0355B61726}"/>
              </a:ext>
            </a:extLst>
          </p:cNvPr>
          <p:cNvSpPr txBox="1"/>
          <p:nvPr/>
        </p:nvSpPr>
        <p:spPr>
          <a:xfrm>
            <a:off x="206755" y="5002390"/>
            <a:ext cx="604653" cy="338554"/>
          </a:xfrm>
          <a:prstGeom prst="rect">
            <a:avLst/>
          </a:prstGeom>
          <a:noFill/>
        </p:spPr>
        <p:txBody>
          <a:bodyPr wrap="none" rtlCol="0">
            <a:spAutoFit/>
          </a:bodyPr>
          <a:lstStyle/>
          <a:p>
            <a:r>
              <a:rPr lang="en-GB" sz="1600" b="1" dirty="0">
                <a:solidFill>
                  <a:schemeClr val="bg1"/>
                </a:solidFill>
              </a:rPr>
              <a:t>RCT</a:t>
            </a:r>
          </a:p>
        </p:txBody>
      </p:sp>
      <p:sp>
        <p:nvSpPr>
          <p:cNvPr id="52" name="Rectangle 51">
            <a:extLst>
              <a:ext uri="{FF2B5EF4-FFF2-40B4-BE49-F238E27FC236}">
                <a16:creationId xmlns:a16="http://schemas.microsoft.com/office/drawing/2014/main" id="{5583C1AB-CF42-4340-A134-0AA0CEAB2C12}"/>
              </a:ext>
            </a:extLst>
          </p:cNvPr>
          <p:cNvSpPr/>
          <p:nvPr/>
        </p:nvSpPr>
        <p:spPr>
          <a:xfrm>
            <a:off x="3046665" y="5401165"/>
            <a:ext cx="6189987" cy="828000"/>
          </a:xfrm>
          <a:prstGeom prst="rect">
            <a:avLst/>
          </a:prstGeom>
          <a:solidFill>
            <a:schemeClr val="accent2">
              <a:alpha val="15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41338" lvl="0"/>
            <a:r>
              <a:rPr lang="en-GB" sz="1400" dirty="0">
                <a:solidFill>
                  <a:srgbClr val="1E4784"/>
                </a:solidFill>
              </a:rPr>
              <a:t>Dual antithrombotic therapy using SPAF-approved dabigatran doses provided a major net clinical benefit: significantly reduced MBE vs triple therapy with VKA, without compromising ischaemic events</a:t>
            </a:r>
            <a:endParaRPr lang="en-GB" sz="1400" dirty="0"/>
          </a:p>
        </p:txBody>
      </p:sp>
      <p:sp>
        <p:nvSpPr>
          <p:cNvPr id="58" name="Arrow: Pentagon 57">
            <a:extLst>
              <a:ext uri="{FF2B5EF4-FFF2-40B4-BE49-F238E27FC236}">
                <a16:creationId xmlns:a16="http://schemas.microsoft.com/office/drawing/2014/main" id="{26212636-BAFD-4F20-9AA2-5A2CFE13C20A}"/>
              </a:ext>
            </a:extLst>
          </p:cNvPr>
          <p:cNvSpPr/>
          <p:nvPr/>
        </p:nvSpPr>
        <p:spPr>
          <a:xfrm>
            <a:off x="1485824" y="5400767"/>
            <a:ext cx="2098574" cy="828797"/>
          </a:xfrm>
          <a:prstGeom prst="homePlate">
            <a:avLst/>
          </a:prstGeom>
          <a:solidFill>
            <a:schemeClr val="bg1"/>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6E5B7A58-0C80-4DFC-8617-35B967184FC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20245" y="5612589"/>
            <a:ext cx="1807416" cy="391931"/>
          </a:xfrm>
          <a:prstGeom prst="rect">
            <a:avLst/>
          </a:prstGeom>
        </p:spPr>
      </p:pic>
      <p:sp>
        <p:nvSpPr>
          <p:cNvPr id="72" name="Rectangle 71">
            <a:extLst>
              <a:ext uri="{FF2B5EF4-FFF2-40B4-BE49-F238E27FC236}">
                <a16:creationId xmlns:a16="http://schemas.microsoft.com/office/drawing/2014/main" id="{6C00A8E6-8C80-42E6-A354-5398235D4B0C}"/>
              </a:ext>
            </a:extLst>
          </p:cNvPr>
          <p:cNvSpPr/>
          <p:nvPr/>
        </p:nvSpPr>
        <p:spPr bwMode="auto">
          <a:xfrm>
            <a:off x="2374710" y="1885588"/>
            <a:ext cx="9207690" cy="1442247"/>
          </a:xfrm>
          <a:prstGeom prst="rect">
            <a:avLst/>
          </a:prstGeom>
          <a:noFill/>
          <a:ln w="19050" cap="flat" cmpd="sng" algn="ctr">
            <a:solidFill>
              <a:srgbClr val="92D05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defTabSz="609585" eaLnBrk="0" hangingPunct="0">
              <a:lnSpc>
                <a:spcPct val="85000"/>
              </a:lnSpc>
              <a:spcBef>
                <a:spcPts val="300"/>
              </a:spcBef>
              <a:spcAft>
                <a:spcPts val="300"/>
              </a:spcAft>
              <a:defRPr/>
            </a:pPr>
            <a:r>
              <a:rPr lang="en-GB" altLang="en-US" sz="1600" b="1" dirty="0">
                <a:solidFill>
                  <a:srgbClr val="03497C"/>
                </a:solidFill>
              </a:rPr>
              <a:t>AF patients with ACS</a:t>
            </a:r>
          </a:p>
          <a:p>
            <a:pPr marL="285750" indent="-285750" defTabSz="609585" eaLnBrk="0" hangingPunct="0">
              <a:lnSpc>
                <a:spcPct val="85000"/>
              </a:lnSpc>
              <a:spcBef>
                <a:spcPts val="300"/>
              </a:spcBef>
              <a:spcAft>
                <a:spcPts val="300"/>
              </a:spcAft>
              <a:buFont typeface="Arial" panose="020B0604020202020204" pitchFamily="34" charset="0"/>
              <a:buChar char="•"/>
              <a:defRPr/>
            </a:pPr>
            <a:r>
              <a:rPr lang="en-GB" altLang="en-US" sz="1400" dirty="0">
                <a:solidFill>
                  <a:srgbClr val="03497C"/>
                </a:solidFill>
              </a:rPr>
              <a:t>In AF patients with ACS undergoing an uncomplicated PCI, early cessation (≤1 week) of ASA and continuation of dual therapy with an OAC and a P2Y12 inhibitor (preferably clopidogrel) for up to 12 months is recommended if the risk of stent thrombosis* is low or if concerns about bleeding risk</a:t>
            </a:r>
            <a:r>
              <a:rPr lang="en-GB" altLang="en-US" sz="1400" baseline="30000" dirty="0">
                <a:solidFill>
                  <a:srgbClr val="03497C"/>
                </a:solidFill>
              </a:rPr>
              <a:t>†</a:t>
            </a:r>
            <a:r>
              <a:rPr lang="en-GB" altLang="en-US" sz="1400" dirty="0">
                <a:solidFill>
                  <a:srgbClr val="03497C"/>
                </a:solidFill>
              </a:rPr>
              <a:t> prevail over concerns about risk of stent thrombosis,* irrespective of the type of stent used </a:t>
            </a:r>
            <a:r>
              <a:rPr lang="en-GB" sz="1400" dirty="0">
                <a:solidFill>
                  <a:srgbClr val="1E4784"/>
                </a:solidFill>
              </a:rPr>
              <a:t>(</a:t>
            </a:r>
            <a:r>
              <a:rPr lang="en-GB" sz="1400" b="1" dirty="0">
                <a:solidFill>
                  <a:srgbClr val="1E4784"/>
                </a:solidFill>
              </a:rPr>
              <a:t>Class I, Level A</a:t>
            </a:r>
            <a:r>
              <a:rPr lang="en-GB" sz="1400" dirty="0">
                <a:solidFill>
                  <a:srgbClr val="1E4784"/>
                </a:solidFill>
              </a:rPr>
              <a:t>)</a:t>
            </a:r>
            <a:endParaRPr lang="en-GB" altLang="en-US" sz="1400" dirty="0">
              <a:solidFill>
                <a:srgbClr val="03497C"/>
              </a:solidFill>
            </a:endParaRPr>
          </a:p>
        </p:txBody>
      </p:sp>
      <p:sp>
        <p:nvSpPr>
          <p:cNvPr id="73" name="Rectangle 72">
            <a:extLst>
              <a:ext uri="{FF2B5EF4-FFF2-40B4-BE49-F238E27FC236}">
                <a16:creationId xmlns:a16="http://schemas.microsoft.com/office/drawing/2014/main" id="{745C721D-9769-4A0C-851F-B7946C1B1709}"/>
              </a:ext>
            </a:extLst>
          </p:cNvPr>
          <p:cNvSpPr/>
          <p:nvPr/>
        </p:nvSpPr>
        <p:spPr bwMode="auto">
          <a:xfrm>
            <a:off x="2374710" y="3435614"/>
            <a:ext cx="9207689" cy="1229067"/>
          </a:xfrm>
          <a:prstGeom prst="rect">
            <a:avLst/>
          </a:prstGeom>
          <a:solidFill>
            <a:schemeClr val="bg1"/>
          </a:solidFill>
          <a:ln w="19050" cap="flat" cmpd="sng" algn="ctr">
            <a:solidFill>
              <a:srgbClr val="92D05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defTabSz="609585" eaLnBrk="0" hangingPunct="0">
              <a:lnSpc>
                <a:spcPct val="85000"/>
              </a:lnSpc>
              <a:spcBef>
                <a:spcPts val="300"/>
              </a:spcBef>
              <a:spcAft>
                <a:spcPts val="300"/>
              </a:spcAft>
              <a:defRPr/>
            </a:pPr>
            <a:r>
              <a:rPr lang="en-GB" altLang="en-US" sz="1600" b="1" dirty="0">
                <a:solidFill>
                  <a:srgbClr val="03497C"/>
                </a:solidFill>
              </a:rPr>
              <a:t>AF patients with a CCS undergoing PCI</a:t>
            </a:r>
          </a:p>
          <a:p>
            <a:pPr marL="285750" indent="-285750" defTabSz="609585" eaLnBrk="0" hangingPunct="0">
              <a:lnSpc>
                <a:spcPct val="85000"/>
              </a:lnSpc>
              <a:spcBef>
                <a:spcPts val="300"/>
              </a:spcBef>
              <a:spcAft>
                <a:spcPts val="300"/>
              </a:spcAft>
              <a:buFont typeface="Arial" panose="020B0604020202020204" pitchFamily="34" charset="0"/>
              <a:buChar char="•"/>
              <a:defRPr/>
            </a:pPr>
            <a:r>
              <a:rPr lang="en-GB" altLang="en-US" sz="1400" dirty="0">
                <a:solidFill>
                  <a:srgbClr val="03497C"/>
                </a:solidFill>
              </a:rPr>
              <a:t>After uncomplicated PCI, early cessation (≤1 week) of ASA and continuation of dual therapy with OAC for up to 6 months and clopidogrel is recommended if the risk of stent thrombosis* is low or if concerns about bleeding risk</a:t>
            </a:r>
            <a:r>
              <a:rPr lang="en-GB" altLang="en-US" sz="1400" baseline="30000" dirty="0">
                <a:solidFill>
                  <a:srgbClr val="03497C"/>
                </a:solidFill>
              </a:rPr>
              <a:t>†</a:t>
            </a:r>
            <a:r>
              <a:rPr lang="en-GB" altLang="en-US" sz="1400" dirty="0">
                <a:solidFill>
                  <a:srgbClr val="03497C"/>
                </a:solidFill>
              </a:rPr>
              <a:t> prevail over concerns about risk of stent thrombosis,* irrespective of the type of stent used </a:t>
            </a:r>
            <a:br>
              <a:rPr lang="en-GB" altLang="en-US" sz="1400" dirty="0">
                <a:solidFill>
                  <a:srgbClr val="03497C"/>
                </a:solidFill>
              </a:rPr>
            </a:br>
            <a:r>
              <a:rPr lang="en-GB" altLang="en-US" sz="1400" dirty="0">
                <a:solidFill>
                  <a:srgbClr val="03497C"/>
                </a:solidFill>
              </a:rPr>
              <a:t>(</a:t>
            </a:r>
            <a:r>
              <a:rPr lang="en-GB" altLang="en-US" sz="1400" b="1" dirty="0">
                <a:solidFill>
                  <a:srgbClr val="03497C"/>
                </a:solidFill>
              </a:rPr>
              <a:t>Class I, Level A</a:t>
            </a:r>
            <a:r>
              <a:rPr lang="en-GB" altLang="en-US" sz="1400" dirty="0">
                <a:solidFill>
                  <a:srgbClr val="03497C"/>
                </a:solidFill>
              </a:rPr>
              <a:t>)</a:t>
            </a:r>
            <a:endParaRPr lang="en-US" altLang="en-US" kern="0" dirty="0">
              <a:solidFill>
                <a:srgbClr val="03497C"/>
              </a:solidFill>
              <a:latin typeface="Arial"/>
            </a:endParaRPr>
          </a:p>
        </p:txBody>
      </p:sp>
      <p:sp>
        <p:nvSpPr>
          <p:cNvPr id="74" name="Rectangle: Rounded Corners 73">
            <a:extLst>
              <a:ext uri="{FF2B5EF4-FFF2-40B4-BE49-F238E27FC236}">
                <a16:creationId xmlns:a16="http://schemas.microsoft.com/office/drawing/2014/main" id="{8C186937-58F9-4229-89A3-C165091AD97E}"/>
              </a:ext>
            </a:extLst>
          </p:cNvPr>
          <p:cNvSpPr/>
          <p:nvPr/>
        </p:nvSpPr>
        <p:spPr>
          <a:xfrm>
            <a:off x="772930" y="1871259"/>
            <a:ext cx="1536510" cy="2793422"/>
          </a:xfrm>
          <a:prstGeom prst="roundRect">
            <a:avLst>
              <a:gd name="adj" fmla="val 0"/>
            </a:avLst>
          </a:prstGeom>
          <a:solidFill>
            <a:srgbClr val="03497C"/>
          </a:solidFill>
          <a:ln w="9525" cap="flat" cmpd="sng" algn="ctr">
            <a:noFill/>
            <a:prstDash val="solid"/>
          </a:ln>
          <a:effectLst/>
        </p:spPr>
        <p:txBody>
          <a:bodyPr rtlCol="0" anchor="ctr"/>
          <a:lstStyle/>
          <a:p>
            <a:pPr algn="ctr">
              <a:defRPr/>
            </a:pPr>
            <a:r>
              <a:rPr lang="en-US" sz="1600" b="1" kern="0" dirty="0">
                <a:solidFill>
                  <a:prstClr val="white"/>
                </a:solidFill>
                <a:latin typeface="Arial"/>
              </a:rPr>
              <a:t>New</a:t>
            </a:r>
            <a:br>
              <a:rPr lang="en-US" sz="1400" b="1" kern="0" dirty="0">
                <a:solidFill>
                  <a:prstClr val="white"/>
                </a:solidFill>
                <a:latin typeface="Arial"/>
              </a:rPr>
            </a:br>
            <a:r>
              <a:rPr lang="en-US" sz="1200" b="1" kern="0" dirty="0">
                <a:solidFill>
                  <a:prstClr val="white"/>
                </a:solidFill>
                <a:latin typeface="Arial"/>
              </a:rPr>
              <a:t>recommendations</a:t>
            </a:r>
            <a:endParaRPr lang="en-GB" sz="1400" b="1" kern="0" dirty="0">
              <a:solidFill>
                <a:prstClr val="white"/>
              </a:solidFill>
              <a:latin typeface="Arial"/>
            </a:endParaRPr>
          </a:p>
        </p:txBody>
      </p:sp>
      <p:grpSp>
        <p:nvGrpSpPr>
          <p:cNvPr id="76" name="Group 75">
            <a:extLst>
              <a:ext uri="{FF2B5EF4-FFF2-40B4-BE49-F238E27FC236}">
                <a16:creationId xmlns:a16="http://schemas.microsoft.com/office/drawing/2014/main" id="{96B61861-7E51-43CF-92C7-E78761D8A296}"/>
              </a:ext>
            </a:extLst>
          </p:cNvPr>
          <p:cNvGrpSpPr>
            <a:grpSpLocks noChangeAspect="1"/>
          </p:cNvGrpSpPr>
          <p:nvPr/>
        </p:nvGrpSpPr>
        <p:grpSpPr>
          <a:xfrm>
            <a:off x="11429867" y="6413840"/>
            <a:ext cx="288000" cy="250148"/>
            <a:chOff x="3628927" y="5524745"/>
            <a:chExt cx="528545" cy="459078"/>
          </a:xfrm>
        </p:grpSpPr>
        <p:sp>
          <p:nvSpPr>
            <p:cNvPr id="77" name="Rectangle 76">
              <a:extLst>
                <a:ext uri="{FF2B5EF4-FFF2-40B4-BE49-F238E27FC236}">
                  <a16:creationId xmlns:a16="http://schemas.microsoft.com/office/drawing/2014/main" id="{0297C840-66D6-4BB9-98DE-18EAFBABB9CA}"/>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78" name="Straight Connector 77">
              <a:extLst>
                <a:ext uri="{FF2B5EF4-FFF2-40B4-BE49-F238E27FC236}">
                  <a16:creationId xmlns:a16="http://schemas.microsoft.com/office/drawing/2014/main" id="{D2EB6426-D2DE-4EA1-96B9-40A5662F293D}"/>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79" name="Straight Connector 78">
              <a:extLst>
                <a:ext uri="{FF2B5EF4-FFF2-40B4-BE49-F238E27FC236}">
                  <a16:creationId xmlns:a16="http://schemas.microsoft.com/office/drawing/2014/main" id="{2931FC41-D130-41B6-B794-A925DADA181E}"/>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80" name="Straight Connector 79">
              <a:extLst>
                <a:ext uri="{FF2B5EF4-FFF2-40B4-BE49-F238E27FC236}">
                  <a16:creationId xmlns:a16="http://schemas.microsoft.com/office/drawing/2014/main" id="{55970E69-CF01-4D70-8A56-9AE1EB92886F}"/>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sp>
        <p:nvSpPr>
          <p:cNvPr id="4" name="Link to slide 30">
            <a:hlinkClick r:id="rId4" action="ppaction://hlinksldjump"/>
            <a:extLst>
              <a:ext uri="{FF2B5EF4-FFF2-40B4-BE49-F238E27FC236}">
                <a16:creationId xmlns:a16="http://schemas.microsoft.com/office/drawing/2014/main" id="{4C3AB1EC-324E-4FC2-92BF-A3C8C989B629}"/>
              </a:ext>
            </a:extLst>
          </p:cNvPr>
          <p:cNvSpPr/>
          <p:nvPr/>
        </p:nvSpPr>
        <p:spPr>
          <a:xfrm>
            <a:off x="9423223" y="5509709"/>
            <a:ext cx="2058022" cy="4530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983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8" grpId="0" animBg="1"/>
      <p:bldP spid="189" grpId="0" animBg="1"/>
      <p:bldP spid="49" grpId="0"/>
      <p:bldP spid="52"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0C205F0-BB65-4A5B-8426-23AE2785DB8F}"/>
              </a:ext>
            </a:extLst>
          </p:cNvPr>
          <p:cNvSpPr/>
          <p:nvPr/>
        </p:nvSpPr>
        <p:spPr>
          <a:xfrm>
            <a:off x="461995" y="1536048"/>
            <a:ext cx="11255872" cy="3313448"/>
          </a:xfrm>
          <a:prstGeom prst="rect">
            <a:avLst/>
          </a:prstGeom>
          <a:noFill/>
          <a:ln>
            <a:solidFill>
              <a:schemeClr val="accent6">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7AF1D9B-FDCD-44AA-A48A-AA13EDF590AF}"/>
              </a:ext>
            </a:extLst>
          </p:cNvPr>
          <p:cNvSpPr>
            <a:spLocks noGrp="1"/>
          </p:cNvSpPr>
          <p:nvPr>
            <p:ph type="title"/>
          </p:nvPr>
        </p:nvSpPr>
        <p:spPr/>
        <p:txBody>
          <a:bodyPr/>
          <a:lstStyle/>
          <a:p>
            <a:r>
              <a:rPr lang="en-US" dirty="0"/>
              <a:t>Antithrombotic therapy in patients with AF post-PCI (2/2)</a:t>
            </a:r>
            <a:endParaRPr lang="en-GB" dirty="0"/>
          </a:p>
        </p:txBody>
      </p:sp>
      <p:sp>
        <p:nvSpPr>
          <p:cNvPr id="3" name="Slide Number Placeholder 2">
            <a:extLst>
              <a:ext uri="{FF2B5EF4-FFF2-40B4-BE49-F238E27FC236}">
                <a16:creationId xmlns:a16="http://schemas.microsoft.com/office/drawing/2014/main" id="{68EA5ED2-6BF7-433C-B237-0C386E8CD432}"/>
              </a:ext>
            </a:extLst>
          </p:cNvPr>
          <p:cNvSpPr>
            <a:spLocks noGrp="1"/>
          </p:cNvSpPr>
          <p:nvPr>
            <p:ph type="sldNum" sz="quarter" idx="12"/>
          </p:nvPr>
        </p:nvSpPr>
        <p:spPr/>
        <p:txBody>
          <a:bodyPr/>
          <a:lstStyle/>
          <a:p>
            <a:fld id="{2066355A-084C-D24E-9AD2-7E4FC41EA627}" type="slidenum">
              <a:rPr lang="en-GB" noProof="0" smtClean="0"/>
              <a:pPr/>
              <a:t>15</a:t>
            </a:fld>
            <a:endParaRPr lang="en-GB" noProof="0" dirty="0"/>
          </a:p>
        </p:txBody>
      </p:sp>
      <p:sp>
        <p:nvSpPr>
          <p:cNvPr id="9" name="Text Placeholder 8">
            <a:extLst>
              <a:ext uri="{FF2B5EF4-FFF2-40B4-BE49-F238E27FC236}">
                <a16:creationId xmlns:a16="http://schemas.microsoft.com/office/drawing/2014/main" id="{E7027825-A7C1-4F1B-8B22-9F19C99F6507}"/>
              </a:ext>
            </a:extLst>
          </p:cNvPr>
          <p:cNvSpPr>
            <a:spLocks noGrp="1"/>
          </p:cNvSpPr>
          <p:nvPr>
            <p:ph type="body" sz="quarter" idx="13"/>
          </p:nvPr>
        </p:nvSpPr>
        <p:spPr>
          <a:xfrm>
            <a:off x="480483" y="6290589"/>
            <a:ext cx="11101916" cy="430887"/>
          </a:xfrm>
        </p:spPr>
        <p:txBody>
          <a:bodyPr/>
          <a:lstStyle/>
          <a:p>
            <a:r>
              <a:rPr lang="en-GB" sz="1100" dirty="0"/>
              <a:t>ACS, acute coronary syndrome; ASA, acetylsalicylic acid; CCS, chronic coronary syndrome; ICH, intracranial haemorrhage; PCI, percutaneous coronary intervention</a:t>
            </a:r>
            <a:br>
              <a:rPr lang="en-GB" sz="1100" dirty="0"/>
            </a:br>
            <a:r>
              <a:rPr lang="en-GB" sz="1100" dirty="0" err="1"/>
              <a:t>Hindricks</a:t>
            </a:r>
            <a:r>
              <a:rPr lang="en-GB" sz="1100" dirty="0"/>
              <a:t> et al. Eur Heart J 2020; doi:10.1093/eurheartj/ehaa612</a:t>
            </a:r>
            <a:endParaRPr lang="fr-FR" sz="1100" dirty="0">
              <a:ea typeface="Geneva"/>
            </a:endParaRPr>
          </a:p>
        </p:txBody>
      </p:sp>
      <p:grpSp>
        <p:nvGrpSpPr>
          <p:cNvPr id="5" name="Group 4">
            <a:extLst>
              <a:ext uri="{FF2B5EF4-FFF2-40B4-BE49-F238E27FC236}">
                <a16:creationId xmlns:a16="http://schemas.microsoft.com/office/drawing/2014/main" id="{AEB6E29D-A968-4DE1-93F4-9B4A3CBFD489}"/>
              </a:ext>
            </a:extLst>
          </p:cNvPr>
          <p:cNvGrpSpPr/>
          <p:nvPr/>
        </p:nvGrpSpPr>
        <p:grpSpPr>
          <a:xfrm>
            <a:off x="746680" y="1370032"/>
            <a:ext cx="3854502" cy="350213"/>
            <a:chOff x="7600256" y="4757361"/>
            <a:chExt cx="4155902" cy="350213"/>
          </a:xfrm>
        </p:grpSpPr>
        <p:sp>
          <p:nvSpPr>
            <p:cNvPr id="109" name="Rectangle 108">
              <a:extLst>
                <a:ext uri="{FF2B5EF4-FFF2-40B4-BE49-F238E27FC236}">
                  <a16:creationId xmlns:a16="http://schemas.microsoft.com/office/drawing/2014/main" id="{7C235E9A-2ECD-45AF-87DD-57911C4581A3}"/>
                </a:ext>
              </a:extLst>
            </p:cNvPr>
            <p:cNvSpPr/>
            <p:nvPr/>
          </p:nvSpPr>
          <p:spPr bwMode="auto">
            <a:xfrm>
              <a:off x="7600256" y="4757361"/>
              <a:ext cx="4155902" cy="350213"/>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530DCD8D-901E-4C77-8415-A2708C496F17}"/>
                </a:ext>
              </a:extLst>
            </p:cNvPr>
            <p:cNvSpPr txBox="1"/>
            <p:nvPr/>
          </p:nvSpPr>
          <p:spPr>
            <a:xfrm>
              <a:off x="7691968" y="4797362"/>
              <a:ext cx="4064189" cy="276999"/>
            </a:xfrm>
            <a:prstGeom prst="rect">
              <a:avLst/>
            </a:prstGeom>
            <a:noFill/>
          </p:spPr>
          <p:txBody>
            <a:bodyPr wrap="square" rtlCol="0">
              <a:spAutoFit/>
            </a:bodyPr>
            <a:lstStyle/>
            <a:p>
              <a:pPr defTabSz="914400">
                <a:defRPr/>
              </a:pPr>
              <a:r>
                <a:rPr lang="en-GB" sz="1200" b="1" kern="0" dirty="0">
                  <a:solidFill>
                    <a:schemeClr val="bg1"/>
                  </a:solidFill>
                  <a:latin typeface="Arial" panose="020B0604020202020204" pitchFamily="34" charset="0"/>
                  <a:cs typeface="Arial" panose="020B0604020202020204" pitchFamily="34" charset="0"/>
                </a:rPr>
                <a:t>Hindricks et al. Eur Heart J 2020: Figure 20, p. 61</a:t>
              </a:r>
            </a:p>
          </p:txBody>
        </p:sp>
      </p:grpSp>
      <p:sp>
        <p:nvSpPr>
          <p:cNvPr id="222" name="Oval 221">
            <a:extLst>
              <a:ext uri="{FF2B5EF4-FFF2-40B4-BE49-F238E27FC236}">
                <a16:creationId xmlns:a16="http://schemas.microsoft.com/office/drawing/2014/main" id="{6B434BB7-421E-4B87-AF83-3461914BD5FD}"/>
              </a:ext>
            </a:extLst>
          </p:cNvPr>
          <p:cNvSpPr>
            <a:spLocks noChangeAspect="1"/>
          </p:cNvSpPr>
          <p:nvPr/>
        </p:nvSpPr>
        <p:spPr>
          <a:xfrm>
            <a:off x="220267" y="1265730"/>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223" name="Oval 222">
            <a:extLst>
              <a:ext uri="{FF2B5EF4-FFF2-40B4-BE49-F238E27FC236}">
                <a16:creationId xmlns:a16="http://schemas.microsoft.com/office/drawing/2014/main" id="{4DFA1A22-7CA3-4CBE-AD59-6D1EABDE055D}"/>
              </a:ext>
            </a:extLst>
          </p:cNvPr>
          <p:cNvSpPr/>
          <p:nvPr/>
        </p:nvSpPr>
        <p:spPr>
          <a:xfrm>
            <a:off x="253292" y="1297162"/>
            <a:ext cx="511579" cy="502907"/>
          </a:xfrm>
          <a:prstGeom prst="ellipse">
            <a:avLst/>
          </a:prstGeom>
          <a:solidFill>
            <a:schemeClr val="accent6">
              <a:lumMod val="75000"/>
              <a:lumOff val="25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225" name="TextBox 224">
            <a:extLst>
              <a:ext uri="{FF2B5EF4-FFF2-40B4-BE49-F238E27FC236}">
                <a16:creationId xmlns:a16="http://schemas.microsoft.com/office/drawing/2014/main" id="{E0F8D468-078B-4DF1-9EA3-AB7146B13349}"/>
              </a:ext>
            </a:extLst>
          </p:cNvPr>
          <p:cNvSpPr txBox="1"/>
          <p:nvPr/>
        </p:nvSpPr>
        <p:spPr>
          <a:xfrm>
            <a:off x="206755" y="1379338"/>
            <a:ext cx="604653" cy="338554"/>
          </a:xfrm>
          <a:prstGeom prst="rect">
            <a:avLst/>
          </a:prstGeom>
          <a:noFill/>
        </p:spPr>
        <p:txBody>
          <a:bodyPr wrap="none" rtlCol="0">
            <a:spAutoFit/>
          </a:bodyPr>
          <a:lstStyle/>
          <a:p>
            <a:r>
              <a:rPr lang="en-GB" sz="1600" b="1" dirty="0">
                <a:solidFill>
                  <a:schemeClr val="bg1"/>
                </a:solidFill>
              </a:rPr>
              <a:t>ESC</a:t>
            </a:r>
          </a:p>
        </p:txBody>
      </p:sp>
      <p:grpSp>
        <p:nvGrpSpPr>
          <p:cNvPr id="86" name="Group 85">
            <a:extLst>
              <a:ext uri="{FF2B5EF4-FFF2-40B4-BE49-F238E27FC236}">
                <a16:creationId xmlns:a16="http://schemas.microsoft.com/office/drawing/2014/main" id="{C4364C32-C595-4135-8AB6-9D66A60FAB71}"/>
              </a:ext>
            </a:extLst>
          </p:cNvPr>
          <p:cNvGrpSpPr/>
          <p:nvPr/>
        </p:nvGrpSpPr>
        <p:grpSpPr>
          <a:xfrm>
            <a:off x="609600" y="1746653"/>
            <a:ext cx="10972799" cy="3022625"/>
            <a:chOff x="1494849" y="1264527"/>
            <a:chExt cx="8928282" cy="4970627"/>
          </a:xfrm>
        </p:grpSpPr>
        <p:sp>
          <p:nvSpPr>
            <p:cNvPr id="87" name="Arrow: Right 86">
              <a:extLst>
                <a:ext uri="{FF2B5EF4-FFF2-40B4-BE49-F238E27FC236}">
                  <a16:creationId xmlns:a16="http://schemas.microsoft.com/office/drawing/2014/main" id="{93F2C87F-1FC4-44AF-ACB4-A50966C17514}"/>
                </a:ext>
              </a:extLst>
            </p:cNvPr>
            <p:cNvSpPr/>
            <p:nvPr/>
          </p:nvSpPr>
          <p:spPr>
            <a:xfrm>
              <a:off x="8482918" y="5012519"/>
              <a:ext cx="1512000" cy="324000"/>
            </a:xfrm>
            <a:prstGeom prst="rightArrow">
              <a:avLst/>
            </a:prstGeom>
            <a:noFill/>
            <a:ln w="9525">
              <a:solidFill>
                <a:srgbClr val="9F7F2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8" name="Arrow: Right 87">
              <a:extLst>
                <a:ext uri="{FF2B5EF4-FFF2-40B4-BE49-F238E27FC236}">
                  <a16:creationId xmlns:a16="http://schemas.microsoft.com/office/drawing/2014/main" id="{34BB7E11-3A6E-4EC7-9889-BB51E0D1B260}"/>
                </a:ext>
              </a:extLst>
            </p:cNvPr>
            <p:cNvSpPr/>
            <p:nvPr/>
          </p:nvSpPr>
          <p:spPr>
            <a:xfrm>
              <a:off x="8487274" y="3732166"/>
              <a:ext cx="1512000" cy="324000"/>
            </a:xfrm>
            <a:prstGeom prst="rightArrow">
              <a:avLst/>
            </a:prstGeom>
            <a:noFill/>
            <a:ln w="9525">
              <a:solidFill>
                <a:srgbClr val="9F7F2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89" name="Straight Connector 88">
              <a:extLst>
                <a:ext uri="{FF2B5EF4-FFF2-40B4-BE49-F238E27FC236}">
                  <a16:creationId xmlns:a16="http://schemas.microsoft.com/office/drawing/2014/main" id="{DFEAD63B-C871-446E-A4F8-8D8B9EED6984}"/>
                </a:ext>
              </a:extLst>
            </p:cNvPr>
            <p:cNvCxnSpPr/>
            <p:nvPr/>
          </p:nvCxnSpPr>
          <p:spPr>
            <a:xfrm>
              <a:off x="7115561" y="1730807"/>
              <a:ext cx="0" cy="45000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E9AA221-5F76-41BA-96C4-D042D005F0E1}"/>
                </a:ext>
              </a:extLst>
            </p:cNvPr>
            <p:cNvCxnSpPr/>
            <p:nvPr/>
          </p:nvCxnSpPr>
          <p:spPr>
            <a:xfrm>
              <a:off x="7764351" y="1735154"/>
              <a:ext cx="0" cy="45000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126C696-4604-4C3F-A7C6-81C210A4734B}"/>
                </a:ext>
              </a:extLst>
            </p:cNvPr>
            <p:cNvCxnSpPr/>
            <p:nvPr/>
          </p:nvCxnSpPr>
          <p:spPr>
            <a:xfrm>
              <a:off x="8447977" y="1730792"/>
              <a:ext cx="0" cy="45000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BB978FC-D4A6-40B9-B6EA-F2B1AF117E45}"/>
                </a:ext>
              </a:extLst>
            </p:cNvPr>
            <p:cNvCxnSpPr/>
            <p:nvPr/>
          </p:nvCxnSpPr>
          <p:spPr>
            <a:xfrm>
              <a:off x="5752663" y="1691624"/>
              <a:ext cx="0" cy="4536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1957EFE-DF1C-4C6E-AE1C-D4BE03CF509B}"/>
                </a:ext>
              </a:extLst>
            </p:cNvPr>
            <p:cNvCxnSpPr/>
            <p:nvPr/>
          </p:nvCxnSpPr>
          <p:spPr>
            <a:xfrm>
              <a:off x="10024221" y="1486970"/>
              <a:ext cx="0" cy="4716000"/>
            </a:xfrm>
            <a:prstGeom prst="line">
              <a:avLst/>
            </a:prstGeom>
            <a:ln w="28575">
              <a:solidFill>
                <a:srgbClr val="1C3864"/>
              </a:solidFill>
            </a:ln>
          </p:spPr>
          <p:style>
            <a:lnRef idx="1">
              <a:schemeClr val="accent1"/>
            </a:lnRef>
            <a:fillRef idx="0">
              <a:schemeClr val="accent1"/>
            </a:fillRef>
            <a:effectRef idx="0">
              <a:schemeClr val="accent1"/>
            </a:effectRef>
            <a:fontRef idx="minor">
              <a:schemeClr val="tx1"/>
            </a:fontRef>
          </p:style>
        </p:cxnSp>
        <p:sp>
          <p:nvSpPr>
            <p:cNvPr id="94" name="Arrow: Right 93">
              <a:extLst>
                <a:ext uri="{FF2B5EF4-FFF2-40B4-BE49-F238E27FC236}">
                  <a16:creationId xmlns:a16="http://schemas.microsoft.com/office/drawing/2014/main" id="{6AD18DD4-CBD3-4B5E-92E7-65208E19AE96}"/>
                </a:ext>
              </a:extLst>
            </p:cNvPr>
            <p:cNvSpPr/>
            <p:nvPr/>
          </p:nvSpPr>
          <p:spPr>
            <a:xfrm>
              <a:off x="1494849" y="1646606"/>
              <a:ext cx="8928282" cy="684000"/>
            </a:xfrm>
            <a:prstGeom prst="rightArrow">
              <a:avLst/>
            </a:prstGeom>
            <a:solidFill>
              <a:srgbClr val="A8D08D"/>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5" name="Arrow: Right 94">
              <a:extLst>
                <a:ext uri="{FF2B5EF4-FFF2-40B4-BE49-F238E27FC236}">
                  <a16:creationId xmlns:a16="http://schemas.microsoft.com/office/drawing/2014/main" id="{448E5D9A-13A4-4841-923C-F43CC767AE0F}"/>
                </a:ext>
              </a:extLst>
            </p:cNvPr>
            <p:cNvSpPr/>
            <p:nvPr/>
          </p:nvSpPr>
          <p:spPr>
            <a:xfrm>
              <a:off x="1494849" y="4531093"/>
              <a:ext cx="8922243" cy="684000"/>
            </a:xfrm>
            <a:prstGeom prst="rightArrow">
              <a:avLst/>
            </a:prstGeom>
            <a:solidFill>
              <a:srgbClr val="A8D08D"/>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6" name="Arrow: Right 95">
              <a:extLst>
                <a:ext uri="{FF2B5EF4-FFF2-40B4-BE49-F238E27FC236}">
                  <a16:creationId xmlns:a16="http://schemas.microsoft.com/office/drawing/2014/main" id="{77A8C470-146A-40A9-8222-7A344A86A304}"/>
                </a:ext>
              </a:extLst>
            </p:cNvPr>
            <p:cNvSpPr/>
            <p:nvPr/>
          </p:nvSpPr>
          <p:spPr>
            <a:xfrm>
              <a:off x="4468759" y="3251718"/>
              <a:ext cx="5940000" cy="684000"/>
            </a:xfrm>
            <a:prstGeom prst="rightArrow">
              <a:avLst/>
            </a:prstGeom>
            <a:solidFill>
              <a:srgbClr val="A8D08D"/>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7" name="Oval 96">
              <a:extLst>
                <a:ext uri="{FF2B5EF4-FFF2-40B4-BE49-F238E27FC236}">
                  <a16:creationId xmlns:a16="http://schemas.microsoft.com/office/drawing/2014/main" id="{646E8E80-4DD6-46F2-A2C6-C591F6E4C44A}"/>
                </a:ext>
              </a:extLst>
            </p:cNvPr>
            <p:cNvSpPr/>
            <p:nvPr/>
          </p:nvSpPr>
          <p:spPr>
            <a:xfrm>
              <a:off x="2649636" y="1671482"/>
              <a:ext cx="648000" cy="648000"/>
            </a:xfrm>
            <a:prstGeom prst="ellipse">
              <a:avLst/>
            </a:prstGeom>
            <a:solidFill>
              <a:srgbClr val="1C3864"/>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latin typeface="Arial" panose="020B0604020202020204" pitchFamily="34" charset="0"/>
                  <a:cs typeface="Arial" panose="020B0604020202020204" pitchFamily="34" charset="0"/>
                </a:rPr>
                <a:t>ACS</a:t>
              </a:r>
              <a:endParaRPr lang="en-US" sz="1200" b="1" dirty="0">
                <a:latin typeface="Arial" panose="020B0604020202020204" pitchFamily="34" charset="0"/>
                <a:cs typeface="Arial" panose="020B0604020202020204" pitchFamily="34" charset="0"/>
              </a:endParaRPr>
            </a:p>
          </p:txBody>
        </p:sp>
        <p:sp>
          <p:nvSpPr>
            <p:cNvPr id="98" name="Oval 97">
              <a:extLst>
                <a:ext uri="{FF2B5EF4-FFF2-40B4-BE49-F238E27FC236}">
                  <a16:creationId xmlns:a16="http://schemas.microsoft.com/office/drawing/2014/main" id="{9F0ED89B-4671-4D3B-8030-2C89668AABB9}"/>
                </a:ext>
              </a:extLst>
            </p:cNvPr>
            <p:cNvSpPr/>
            <p:nvPr/>
          </p:nvSpPr>
          <p:spPr>
            <a:xfrm>
              <a:off x="2652671" y="4511437"/>
              <a:ext cx="648000" cy="648000"/>
            </a:xfrm>
            <a:prstGeom prst="ellipse">
              <a:avLst/>
            </a:prstGeom>
            <a:solidFill>
              <a:srgbClr val="1C3864"/>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latin typeface="Arial" panose="020B0604020202020204" pitchFamily="34" charset="0"/>
                  <a:cs typeface="Arial" panose="020B0604020202020204" pitchFamily="34" charset="0"/>
                </a:rPr>
                <a:t>CCS</a:t>
              </a:r>
              <a:endParaRPr lang="en-US" sz="1200" b="1" dirty="0">
                <a:latin typeface="Arial" panose="020B060402020202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D55D5B68-913E-494B-A15C-BFA21FCF13CD}"/>
                </a:ext>
              </a:extLst>
            </p:cNvPr>
            <p:cNvSpPr/>
            <p:nvPr/>
          </p:nvSpPr>
          <p:spPr>
            <a:xfrm>
              <a:off x="9551261" y="1285554"/>
              <a:ext cx="866709" cy="239270"/>
            </a:xfrm>
            <a:prstGeom prst="rect">
              <a:avLst/>
            </a:prstGeom>
            <a:solidFill>
              <a:srgbClr val="1C3864"/>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050" b="1" dirty="0">
                  <a:latin typeface="Arial" panose="020B0604020202020204" pitchFamily="34" charset="0"/>
                  <a:cs typeface="Arial" panose="020B0604020202020204" pitchFamily="34" charset="0"/>
                </a:rPr>
                <a:t>12 months</a:t>
              </a:r>
              <a:endParaRPr lang="en-US" sz="1050" b="1" dirty="0">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371F4CD9-4863-4780-9E7A-1B0D8CE24824}"/>
                </a:ext>
              </a:extLst>
            </p:cNvPr>
            <p:cNvSpPr/>
            <p:nvPr/>
          </p:nvSpPr>
          <p:spPr>
            <a:xfrm>
              <a:off x="6682811" y="1316328"/>
              <a:ext cx="2254703" cy="394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360000"/>
              <a:r>
                <a:rPr lang="en-GB" sz="1050" b="1" dirty="0">
                  <a:solidFill>
                    <a:schemeClr val="tx1"/>
                  </a:solidFill>
                  <a:latin typeface="Arial" panose="020B0604020202020204" pitchFamily="34" charset="0"/>
                  <a:cs typeface="Arial" panose="020B0604020202020204" pitchFamily="34" charset="0"/>
                </a:rPr>
                <a:t>1 month	3 months	  6 months</a:t>
              </a:r>
              <a:endParaRPr lang="en-US" sz="1050" b="1" dirty="0">
                <a:solidFill>
                  <a:schemeClr val="tx1"/>
                </a:solidFill>
                <a:latin typeface="Arial" panose="020B0604020202020204" pitchFamily="34" charset="0"/>
                <a:cs typeface="Arial" panose="020B0604020202020204" pitchFamily="34" charset="0"/>
              </a:endParaRPr>
            </a:p>
          </p:txBody>
        </p:sp>
        <p:sp>
          <p:nvSpPr>
            <p:cNvPr id="101" name="Arrow: Right 100">
              <a:extLst>
                <a:ext uri="{FF2B5EF4-FFF2-40B4-BE49-F238E27FC236}">
                  <a16:creationId xmlns:a16="http://schemas.microsoft.com/office/drawing/2014/main" id="{DD4BD684-842E-4FEB-BD27-65A8CD068B5B}"/>
                </a:ext>
              </a:extLst>
            </p:cNvPr>
            <p:cNvSpPr/>
            <p:nvPr/>
          </p:nvSpPr>
          <p:spPr>
            <a:xfrm>
              <a:off x="4255806" y="2199029"/>
              <a:ext cx="4158000" cy="468000"/>
            </a:xfrm>
            <a:prstGeom prst="rightArrow">
              <a:avLst/>
            </a:prstGeom>
            <a:solidFill>
              <a:srgbClr val="FDD966"/>
            </a:solidFill>
            <a:ln w="9525">
              <a:solidFill>
                <a:srgbClr val="9F7F2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2" name="Rectangle 101">
              <a:extLst>
                <a:ext uri="{FF2B5EF4-FFF2-40B4-BE49-F238E27FC236}">
                  <a16:creationId xmlns:a16="http://schemas.microsoft.com/office/drawing/2014/main" id="{3820E5C9-93C4-4704-A93E-58B58AD26760}"/>
                </a:ext>
              </a:extLst>
            </p:cNvPr>
            <p:cNvSpPr/>
            <p:nvPr/>
          </p:nvSpPr>
          <p:spPr>
            <a:xfrm>
              <a:off x="5456230" y="1315275"/>
              <a:ext cx="720000" cy="394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050" b="1" dirty="0">
                  <a:solidFill>
                    <a:schemeClr val="tx1"/>
                  </a:solidFill>
                  <a:latin typeface="Arial" panose="020B0604020202020204" pitchFamily="34" charset="0"/>
                  <a:cs typeface="Arial" panose="020B0604020202020204" pitchFamily="34" charset="0"/>
                </a:rPr>
                <a:t>≤1 week</a:t>
              </a:r>
              <a:endParaRPr lang="en-US" sz="1050" b="1" dirty="0">
                <a:solidFill>
                  <a:schemeClr val="tx1"/>
                </a:solidFill>
              </a:endParaRPr>
            </a:p>
          </p:txBody>
        </p:sp>
        <p:sp>
          <p:nvSpPr>
            <p:cNvPr id="103" name="Arrow: Right 102">
              <a:extLst>
                <a:ext uri="{FF2B5EF4-FFF2-40B4-BE49-F238E27FC236}">
                  <a16:creationId xmlns:a16="http://schemas.microsoft.com/office/drawing/2014/main" id="{FA27024E-2C72-4E5C-9D96-99BD86DCC275}"/>
                </a:ext>
              </a:extLst>
            </p:cNvPr>
            <p:cNvSpPr/>
            <p:nvPr/>
          </p:nvSpPr>
          <p:spPr>
            <a:xfrm>
              <a:off x="4255806" y="2043174"/>
              <a:ext cx="5724000" cy="468000"/>
            </a:xfrm>
            <a:prstGeom prst="rightArrow">
              <a:avLst/>
            </a:prstGeom>
            <a:solidFill>
              <a:srgbClr val="FEF2CC"/>
            </a:solidFill>
            <a:ln w="9525">
              <a:solidFill>
                <a:srgbClr val="9F7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4" name="Arrow: Right 103">
              <a:extLst>
                <a:ext uri="{FF2B5EF4-FFF2-40B4-BE49-F238E27FC236}">
                  <a16:creationId xmlns:a16="http://schemas.microsoft.com/office/drawing/2014/main" id="{F30B8588-84B5-4E65-9718-92A105C989FF}"/>
                </a:ext>
              </a:extLst>
            </p:cNvPr>
            <p:cNvSpPr/>
            <p:nvPr/>
          </p:nvSpPr>
          <p:spPr>
            <a:xfrm>
              <a:off x="4250362" y="5520176"/>
              <a:ext cx="2844000" cy="468000"/>
            </a:xfrm>
            <a:prstGeom prst="rightArrow">
              <a:avLst/>
            </a:prstGeom>
            <a:gradFill flip="none" rotWithShape="1">
              <a:gsLst>
                <a:gs pos="0">
                  <a:srgbClr val="C1474C"/>
                </a:gs>
                <a:gs pos="77000">
                  <a:schemeClr val="bg2"/>
                </a:gs>
                <a:gs pos="100000">
                  <a:schemeClr val="bg1"/>
                </a:gs>
              </a:gsLst>
              <a:lin ang="0" scaled="1"/>
              <a:tileRect/>
            </a:gra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5" name="Arrow: Right 104">
              <a:extLst>
                <a:ext uri="{FF2B5EF4-FFF2-40B4-BE49-F238E27FC236}">
                  <a16:creationId xmlns:a16="http://schemas.microsoft.com/office/drawing/2014/main" id="{3E02DD24-2682-4A83-8C98-0C7F63758688}"/>
                </a:ext>
              </a:extLst>
            </p:cNvPr>
            <p:cNvSpPr/>
            <p:nvPr/>
          </p:nvSpPr>
          <p:spPr>
            <a:xfrm>
              <a:off x="4255526" y="5118495"/>
              <a:ext cx="3492000" cy="468000"/>
            </a:xfrm>
            <a:prstGeom prst="rightArrow">
              <a:avLst/>
            </a:prstGeom>
            <a:gradFill>
              <a:gsLst>
                <a:gs pos="0">
                  <a:srgbClr val="FDD966"/>
                </a:gs>
                <a:gs pos="89000">
                  <a:schemeClr val="bg1"/>
                </a:gs>
                <a:gs pos="100000">
                  <a:schemeClr val="bg1"/>
                </a:gs>
              </a:gsLst>
              <a:lin ang="0" scaled="1"/>
            </a:gradFill>
            <a:ln w="9525">
              <a:solidFill>
                <a:srgbClr val="9F7F2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6" name="Arrow: Right 105">
              <a:extLst>
                <a:ext uri="{FF2B5EF4-FFF2-40B4-BE49-F238E27FC236}">
                  <a16:creationId xmlns:a16="http://schemas.microsoft.com/office/drawing/2014/main" id="{4C7DA102-81C9-49CB-A4C9-AD94D8EEBE0F}"/>
                </a:ext>
              </a:extLst>
            </p:cNvPr>
            <p:cNvSpPr/>
            <p:nvPr/>
          </p:nvSpPr>
          <p:spPr>
            <a:xfrm>
              <a:off x="4261236" y="4928750"/>
              <a:ext cx="4176000" cy="468000"/>
            </a:xfrm>
            <a:prstGeom prst="rightArrow">
              <a:avLst/>
            </a:prstGeom>
            <a:solidFill>
              <a:srgbClr val="FEF2CC"/>
            </a:solidFill>
            <a:ln w="9525">
              <a:solidFill>
                <a:srgbClr val="9F7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7" name="TextBox 106">
              <a:extLst>
                <a:ext uri="{FF2B5EF4-FFF2-40B4-BE49-F238E27FC236}">
                  <a16:creationId xmlns:a16="http://schemas.microsoft.com/office/drawing/2014/main" id="{D81C26E3-6312-4187-857E-3B4DD6D9A52F}"/>
                </a:ext>
              </a:extLst>
            </p:cNvPr>
            <p:cNvSpPr txBox="1"/>
            <p:nvPr/>
          </p:nvSpPr>
          <p:spPr>
            <a:xfrm>
              <a:off x="1510751" y="1855853"/>
              <a:ext cx="1230081" cy="265719"/>
            </a:xfrm>
            <a:prstGeom prst="rect">
              <a:avLst/>
            </a:prstGeom>
            <a:noFill/>
          </p:spPr>
          <p:txBody>
            <a:bodyPr wrap="square" lIns="36000" tIns="0" rIns="0" bIns="0" rtlCol="0">
              <a:spAutoFit/>
            </a:bodyPr>
            <a:lstStyle/>
            <a:p>
              <a:r>
                <a:rPr lang="en-GB" sz="1050" b="1" dirty="0">
                  <a:latin typeface="Arial" panose="020B0604020202020204" pitchFamily="34" charset="0"/>
                  <a:cs typeface="Arial" panose="020B0604020202020204" pitchFamily="34" charset="0"/>
                </a:rPr>
                <a:t>OAC </a:t>
              </a:r>
              <a:r>
                <a:rPr lang="en-GB" sz="1050" dirty="0">
                  <a:latin typeface="Arial" panose="020B0604020202020204" pitchFamily="34" charset="0"/>
                  <a:cs typeface="Arial" panose="020B0604020202020204" pitchFamily="34" charset="0"/>
                </a:rPr>
                <a:t>(NOAC or VKA)</a:t>
              </a:r>
              <a:endParaRPr lang="en-US" sz="1050" dirty="0">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E5C6E1B6-055B-4F83-B702-2EA737ADA688}"/>
                </a:ext>
              </a:extLst>
            </p:cNvPr>
            <p:cNvSpPr txBox="1"/>
            <p:nvPr/>
          </p:nvSpPr>
          <p:spPr>
            <a:xfrm>
              <a:off x="1510751" y="4681279"/>
              <a:ext cx="1243142" cy="385277"/>
            </a:xfrm>
            <a:prstGeom prst="rect">
              <a:avLst/>
            </a:prstGeom>
            <a:noFill/>
          </p:spPr>
          <p:txBody>
            <a:bodyPr wrap="square" lIns="36000" tIns="36000" rIns="36000" bIns="36000" rtlCol="0">
              <a:spAutoFit/>
            </a:bodyPr>
            <a:lstStyle/>
            <a:p>
              <a:r>
                <a:rPr lang="en-GB" sz="1050" b="1" dirty="0">
                  <a:latin typeface="Arial" panose="020B0604020202020204" pitchFamily="34" charset="0"/>
                  <a:cs typeface="Arial" panose="020B0604020202020204" pitchFamily="34" charset="0"/>
                </a:rPr>
                <a:t>VKA/NOAC</a:t>
              </a:r>
              <a:endParaRPr lang="en-US" sz="1050" b="1" dirty="0">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0E1051A9-AF9A-4D06-9DB1-ACC3E8F7FA12}"/>
                </a:ext>
              </a:extLst>
            </p:cNvPr>
            <p:cNvSpPr txBox="1"/>
            <p:nvPr/>
          </p:nvSpPr>
          <p:spPr>
            <a:xfrm>
              <a:off x="3358771" y="4664496"/>
              <a:ext cx="1046480" cy="402761"/>
            </a:xfrm>
            <a:prstGeom prst="rect">
              <a:avLst/>
            </a:prstGeom>
            <a:noFill/>
          </p:spPr>
          <p:txBody>
            <a:bodyPr wrap="square" lIns="36000" tIns="36000" rIns="36000" bIns="36000" rtlCol="0">
              <a:spAutoFit/>
            </a:bodyPr>
            <a:lstStyle/>
            <a:p>
              <a:r>
                <a:rPr lang="en-GB" sz="1050" b="1" dirty="0">
                  <a:latin typeface="Arial" panose="020B0604020202020204" pitchFamily="34" charset="0"/>
                  <a:cs typeface="Arial" panose="020B0604020202020204" pitchFamily="34" charset="0"/>
                </a:rPr>
                <a:t>INR 2.0–2.5</a:t>
              </a:r>
              <a:endParaRPr lang="en-US" sz="1050" b="1" dirty="0">
                <a:latin typeface="Arial" panose="020B0604020202020204" pitchFamily="34" charset="0"/>
                <a:cs typeface="Arial" panose="020B0604020202020204" pitchFamily="34" charset="0"/>
              </a:endParaRPr>
            </a:p>
          </p:txBody>
        </p:sp>
        <p:cxnSp>
          <p:nvCxnSpPr>
            <p:cNvPr id="113" name="Straight Arrow Connector 112">
              <a:extLst>
                <a:ext uri="{FF2B5EF4-FFF2-40B4-BE49-F238E27FC236}">
                  <a16:creationId xmlns:a16="http://schemas.microsoft.com/office/drawing/2014/main" id="{80C98B1C-2407-4984-B21E-059D3DD10157}"/>
                </a:ext>
              </a:extLst>
            </p:cNvPr>
            <p:cNvCxnSpPr>
              <a:cxnSpLocks/>
            </p:cNvCxnSpPr>
            <p:nvPr/>
          </p:nvCxnSpPr>
          <p:spPr>
            <a:xfrm>
              <a:off x="3314317" y="1995649"/>
              <a:ext cx="82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84EB39EB-DE2C-4D1E-8ED8-20071758BE8E}"/>
                </a:ext>
              </a:extLst>
            </p:cNvPr>
            <p:cNvCxnSpPr>
              <a:cxnSpLocks/>
            </p:cNvCxnSpPr>
            <p:nvPr/>
          </p:nvCxnSpPr>
          <p:spPr>
            <a:xfrm>
              <a:off x="3362176" y="4956007"/>
              <a:ext cx="82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100811D4-864F-445C-8274-7EC8F1A9A56B}"/>
                </a:ext>
              </a:extLst>
            </p:cNvPr>
            <p:cNvSpPr/>
            <p:nvPr/>
          </p:nvSpPr>
          <p:spPr>
            <a:xfrm>
              <a:off x="4276769" y="1832249"/>
              <a:ext cx="518059"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050" b="1" dirty="0">
                  <a:solidFill>
                    <a:schemeClr val="tx1"/>
                  </a:solidFill>
                  <a:latin typeface="Arial" panose="020B0604020202020204" pitchFamily="34" charset="0"/>
                  <a:cs typeface="Arial" panose="020B0604020202020204" pitchFamily="34" charset="0"/>
                </a:rPr>
                <a:t>PCI</a:t>
              </a:r>
              <a:endParaRPr lang="en-US" sz="1050" b="1" dirty="0">
                <a:solidFill>
                  <a:schemeClr val="tx1"/>
                </a:solidFill>
                <a:latin typeface="Arial" panose="020B0604020202020204" pitchFamily="34" charset="0"/>
                <a:cs typeface="Arial" panose="020B0604020202020204" pitchFamily="34" charset="0"/>
              </a:endParaRPr>
            </a:p>
          </p:txBody>
        </p:sp>
        <p:sp>
          <p:nvSpPr>
            <p:cNvPr id="116" name="Oval 115">
              <a:extLst>
                <a:ext uri="{FF2B5EF4-FFF2-40B4-BE49-F238E27FC236}">
                  <a16:creationId xmlns:a16="http://schemas.microsoft.com/office/drawing/2014/main" id="{EA74E40E-49AA-4AB6-9069-CD4E20FE9823}"/>
                </a:ext>
              </a:extLst>
            </p:cNvPr>
            <p:cNvSpPr/>
            <p:nvPr/>
          </p:nvSpPr>
          <p:spPr>
            <a:xfrm>
              <a:off x="4274042" y="4710375"/>
              <a:ext cx="518059"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050" b="1" dirty="0">
                  <a:solidFill>
                    <a:schemeClr val="tx1"/>
                  </a:solidFill>
                  <a:latin typeface="Arial" panose="020B0604020202020204" pitchFamily="34" charset="0"/>
                  <a:cs typeface="Arial" panose="020B0604020202020204" pitchFamily="34" charset="0"/>
                </a:rPr>
                <a:t>PCI</a:t>
              </a:r>
              <a:endParaRPr lang="en-US" sz="1050" b="1" dirty="0">
                <a:solidFill>
                  <a:schemeClr val="tx1"/>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65D3F2B6-B84B-40AC-814E-BCF92C5087EC}"/>
                </a:ext>
              </a:extLst>
            </p:cNvPr>
            <p:cNvSpPr txBox="1"/>
            <p:nvPr/>
          </p:nvSpPr>
          <p:spPr>
            <a:xfrm>
              <a:off x="4898681" y="1820389"/>
              <a:ext cx="1046480" cy="402761"/>
            </a:xfrm>
            <a:prstGeom prst="rect">
              <a:avLst/>
            </a:prstGeom>
            <a:noFill/>
          </p:spPr>
          <p:txBody>
            <a:bodyPr wrap="square" lIns="36000" tIns="36000" rIns="36000" bIns="36000" rtlCol="0">
              <a:spAutoFit/>
            </a:bodyPr>
            <a:lstStyle/>
            <a:p>
              <a:r>
                <a:rPr lang="en-GB" sz="1050" b="1" dirty="0">
                  <a:latin typeface="Arial" panose="020B0604020202020204" pitchFamily="34" charset="0"/>
                  <a:cs typeface="Arial" panose="020B0604020202020204" pitchFamily="34" charset="0"/>
                </a:rPr>
                <a:t>(N)OAC</a:t>
              </a:r>
              <a:endParaRPr lang="en-US" sz="1050" b="1" dirty="0">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CCEF4815-BB51-4C79-8E81-F0AC5752BAE7}"/>
                </a:ext>
              </a:extLst>
            </p:cNvPr>
            <p:cNvSpPr txBox="1"/>
            <p:nvPr/>
          </p:nvSpPr>
          <p:spPr>
            <a:xfrm>
              <a:off x="4371805" y="2104845"/>
              <a:ext cx="1046480" cy="385277"/>
            </a:xfrm>
            <a:prstGeom prst="rect">
              <a:avLst/>
            </a:prstGeom>
            <a:noFill/>
          </p:spPr>
          <p:txBody>
            <a:bodyPr wrap="square" lIns="36000" tIns="36000" rIns="36000" bIns="36000" rtlCol="0">
              <a:spAutoFit/>
            </a:bodyPr>
            <a:lstStyle/>
            <a:p>
              <a:r>
                <a:rPr lang="en-GB" sz="1050" b="1" dirty="0">
                  <a:latin typeface="Arial" panose="020B0604020202020204" pitchFamily="34" charset="0"/>
                  <a:cs typeface="Arial" panose="020B0604020202020204" pitchFamily="34" charset="0"/>
                </a:rPr>
                <a:t>P2Y12 inhibitor</a:t>
              </a:r>
              <a:endParaRPr lang="en-US" sz="1050" b="1" dirty="0">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F67037A2-2165-4E79-A0B5-0D938E7A070E}"/>
                </a:ext>
              </a:extLst>
            </p:cNvPr>
            <p:cNvSpPr txBox="1"/>
            <p:nvPr/>
          </p:nvSpPr>
          <p:spPr>
            <a:xfrm>
              <a:off x="4381364" y="5577544"/>
              <a:ext cx="1046480" cy="402761"/>
            </a:xfrm>
            <a:prstGeom prst="rect">
              <a:avLst/>
            </a:prstGeom>
            <a:noFill/>
          </p:spPr>
          <p:txBody>
            <a:bodyPr wrap="square" lIns="36000" tIns="36000" rIns="36000" bIns="36000" rtlCol="0">
              <a:spAutoFit/>
            </a:bodyPr>
            <a:lstStyle/>
            <a:p>
              <a:r>
                <a:rPr lang="en-GB" sz="1050" dirty="0">
                  <a:solidFill>
                    <a:schemeClr val="bg1"/>
                  </a:solidFill>
                  <a:latin typeface="Arial" panose="020B0604020202020204" pitchFamily="34" charset="0"/>
                  <a:cs typeface="Arial" panose="020B0604020202020204" pitchFamily="34" charset="0"/>
                </a:rPr>
                <a:t>ASA</a:t>
              </a:r>
              <a:endParaRPr lang="en-US" sz="1050" dirty="0">
                <a:solidFill>
                  <a:schemeClr val="bg1"/>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7DF027E0-ABAB-4FAA-8B37-70F0C99066CB}"/>
                </a:ext>
              </a:extLst>
            </p:cNvPr>
            <p:cNvSpPr txBox="1"/>
            <p:nvPr/>
          </p:nvSpPr>
          <p:spPr>
            <a:xfrm>
              <a:off x="4376155" y="4985495"/>
              <a:ext cx="1046480" cy="385277"/>
            </a:xfrm>
            <a:prstGeom prst="rect">
              <a:avLst/>
            </a:prstGeom>
            <a:noFill/>
          </p:spPr>
          <p:txBody>
            <a:bodyPr wrap="square" lIns="36000" tIns="36000" rIns="36000" bIns="36000" rtlCol="0">
              <a:spAutoFit/>
            </a:bodyPr>
            <a:lstStyle/>
            <a:p>
              <a:r>
                <a:rPr lang="en-GB" sz="1050" b="1" dirty="0">
                  <a:latin typeface="Arial" panose="020B0604020202020204" pitchFamily="34" charset="0"/>
                  <a:cs typeface="Arial" panose="020B0604020202020204" pitchFamily="34" charset="0"/>
                </a:rPr>
                <a:t>P2Y12 inhibitor</a:t>
              </a:r>
              <a:endParaRPr lang="en-US" sz="1050" b="1" dirty="0">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94A4E6DF-E227-46A0-B348-BB9D98CAA646}"/>
                </a:ext>
              </a:extLst>
            </p:cNvPr>
            <p:cNvSpPr txBox="1"/>
            <p:nvPr/>
          </p:nvSpPr>
          <p:spPr>
            <a:xfrm>
              <a:off x="4911741" y="4675386"/>
              <a:ext cx="1046480" cy="402761"/>
            </a:xfrm>
            <a:prstGeom prst="rect">
              <a:avLst/>
            </a:prstGeom>
            <a:noFill/>
          </p:spPr>
          <p:txBody>
            <a:bodyPr wrap="square" lIns="36000" tIns="36000" rIns="36000" bIns="36000" rtlCol="0">
              <a:spAutoFit/>
            </a:bodyPr>
            <a:lstStyle/>
            <a:p>
              <a:r>
                <a:rPr lang="en-GB" sz="1050" b="1" dirty="0">
                  <a:latin typeface="Arial" panose="020B0604020202020204" pitchFamily="34" charset="0"/>
                  <a:cs typeface="Arial" panose="020B0604020202020204" pitchFamily="34" charset="0"/>
                </a:rPr>
                <a:t>(N)OAC</a:t>
              </a:r>
              <a:endParaRPr lang="en-US" sz="1050" b="1" dirty="0">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27D29A3B-272F-47A7-A1A3-70A8638D391B}"/>
                </a:ext>
              </a:extLst>
            </p:cNvPr>
            <p:cNvSpPr txBox="1"/>
            <p:nvPr/>
          </p:nvSpPr>
          <p:spPr>
            <a:xfrm>
              <a:off x="9448929" y="1776284"/>
              <a:ext cx="828000" cy="402761"/>
            </a:xfrm>
            <a:prstGeom prst="rect">
              <a:avLst/>
            </a:prstGeom>
            <a:noFill/>
          </p:spPr>
          <p:txBody>
            <a:bodyPr wrap="square" lIns="36000" tIns="36000" rIns="36000" bIns="36000" rtlCol="0">
              <a:spAutoFit/>
            </a:bodyPr>
            <a:lstStyle/>
            <a:p>
              <a:r>
                <a:rPr lang="en-GB" sz="1050" b="1" dirty="0">
                  <a:solidFill>
                    <a:schemeClr val="bg1"/>
                  </a:solidFill>
                  <a:latin typeface="Arial" panose="020B0604020202020204" pitchFamily="34" charset="0"/>
                  <a:cs typeface="Arial" panose="020B0604020202020204" pitchFamily="34" charset="0"/>
                </a:rPr>
                <a:t>Long term</a:t>
              </a:r>
              <a:endParaRPr lang="en-US" sz="1050" b="1" dirty="0">
                <a:solidFill>
                  <a:schemeClr val="bg1"/>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A8ED07F8-79A6-4299-8917-112EF6F6DCF3}"/>
                </a:ext>
              </a:extLst>
            </p:cNvPr>
            <p:cNvSpPr txBox="1"/>
            <p:nvPr/>
          </p:nvSpPr>
          <p:spPr>
            <a:xfrm>
              <a:off x="9461985" y="3414064"/>
              <a:ext cx="828000" cy="402761"/>
            </a:xfrm>
            <a:prstGeom prst="rect">
              <a:avLst/>
            </a:prstGeom>
            <a:noFill/>
          </p:spPr>
          <p:txBody>
            <a:bodyPr wrap="square" lIns="36000" tIns="36000" rIns="36000" bIns="36000" rtlCol="0">
              <a:spAutoFit/>
            </a:bodyPr>
            <a:lstStyle/>
            <a:p>
              <a:r>
                <a:rPr lang="en-GB" sz="1050" b="1" dirty="0">
                  <a:solidFill>
                    <a:schemeClr val="bg1"/>
                  </a:solidFill>
                  <a:latin typeface="Arial" panose="020B0604020202020204" pitchFamily="34" charset="0"/>
                  <a:cs typeface="Arial" panose="020B0604020202020204" pitchFamily="34" charset="0"/>
                </a:rPr>
                <a:t>Long term</a:t>
              </a:r>
              <a:endParaRPr lang="en-US" sz="1050" b="1" dirty="0">
                <a:solidFill>
                  <a:schemeClr val="bg1"/>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D3B2C530-C287-4D8E-B5D4-402B72F3C4BC}"/>
                </a:ext>
              </a:extLst>
            </p:cNvPr>
            <p:cNvSpPr txBox="1"/>
            <p:nvPr/>
          </p:nvSpPr>
          <p:spPr>
            <a:xfrm>
              <a:off x="9457623" y="4691383"/>
              <a:ext cx="828000" cy="402761"/>
            </a:xfrm>
            <a:prstGeom prst="rect">
              <a:avLst/>
            </a:prstGeom>
            <a:noFill/>
          </p:spPr>
          <p:txBody>
            <a:bodyPr wrap="square" lIns="36000" tIns="36000" rIns="36000" bIns="36000" rtlCol="0">
              <a:spAutoFit/>
            </a:bodyPr>
            <a:lstStyle/>
            <a:p>
              <a:r>
                <a:rPr lang="en-GB" sz="1050" b="1" dirty="0">
                  <a:solidFill>
                    <a:schemeClr val="bg1"/>
                  </a:solidFill>
                  <a:latin typeface="Arial" panose="020B0604020202020204" pitchFamily="34" charset="0"/>
                  <a:cs typeface="Arial" panose="020B0604020202020204" pitchFamily="34" charset="0"/>
                </a:rPr>
                <a:t>Long term</a:t>
              </a:r>
              <a:endParaRPr lang="en-US" sz="1050" b="1" dirty="0">
                <a:solidFill>
                  <a:schemeClr val="bg1"/>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8124186C-A971-44B2-847C-3CB47082E3B5}"/>
                </a:ext>
              </a:extLst>
            </p:cNvPr>
            <p:cNvSpPr txBox="1"/>
            <p:nvPr/>
          </p:nvSpPr>
          <p:spPr>
            <a:xfrm>
              <a:off x="4903034" y="3400956"/>
              <a:ext cx="1046480" cy="402761"/>
            </a:xfrm>
            <a:prstGeom prst="rect">
              <a:avLst/>
            </a:prstGeom>
            <a:noFill/>
          </p:spPr>
          <p:txBody>
            <a:bodyPr wrap="square" lIns="36000" tIns="36000" rIns="36000" bIns="36000" rtlCol="0">
              <a:spAutoFit/>
            </a:bodyPr>
            <a:lstStyle/>
            <a:p>
              <a:r>
                <a:rPr lang="en-GB" sz="1050" b="1" dirty="0">
                  <a:latin typeface="Arial" panose="020B0604020202020204" pitchFamily="34" charset="0"/>
                  <a:cs typeface="Arial" panose="020B0604020202020204" pitchFamily="34" charset="0"/>
                </a:rPr>
                <a:t>(N)OAC</a:t>
              </a:r>
              <a:endParaRPr lang="en-US" sz="1050" b="1" dirty="0">
                <a:latin typeface="Arial" panose="020B0604020202020204" pitchFamily="34" charset="0"/>
                <a:cs typeface="Arial" panose="020B0604020202020204" pitchFamily="34" charset="0"/>
              </a:endParaRPr>
            </a:p>
          </p:txBody>
        </p:sp>
        <p:sp>
          <p:nvSpPr>
            <p:cNvPr id="126" name="Arrow: Right 125">
              <a:extLst>
                <a:ext uri="{FF2B5EF4-FFF2-40B4-BE49-F238E27FC236}">
                  <a16:creationId xmlns:a16="http://schemas.microsoft.com/office/drawing/2014/main" id="{16F43178-D560-45C4-97B5-5C0E7734C133}"/>
                </a:ext>
              </a:extLst>
            </p:cNvPr>
            <p:cNvSpPr/>
            <p:nvPr/>
          </p:nvSpPr>
          <p:spPr>
            <a:xfrm>
              <a:off x="4234029" y="2588974"/>
              <a:ext cx="2880000" cy="468000"/>
            </a:xfrm>
            <a:prstGeom prst="rightArrow">
              <a:avLst/>
            </a:prstGeom>
            <a:gradFill flip="none" rotWithShape="1">
              <a:gsLst>
                <a:gs pos="0">
                  <a:srgbClr val="C1474C"/>
                </a:gs>
                <a:gs pos="77000">
                  <a:schemeClr val="bg2"/>
                </a:gs>
                <a:gs pos="100000">
                  <a:schemeClr val="bg1"/>
                </a:gs>
              </a:gsLst>
              <a:lin ang="0" scaled="1"/>
              <a:tileRect/>
            </a:gra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7" name="TextBox 126">
              <a:extLst>
                <a:ext uri="{FF2B5EF4-FFF2-40B4-BE49-F238E27FC236}">
                  <a16:creationId xmlns:a16="http://schemas.microsoft.com/office/drawing/2014/main" id="{A2DC0FEE-9623-4C97-897C-ACC26718B7EA}"/>
                </a:ext>
              </a:extLst>
            </p:cNvPr>
            <p:cNvSpPr txBox="1"/>
            <p:nvPr/>
          </p:nvSpPr>
          <p:spPr>
            <a:xfrm>
              <a:off x="4377014" y="2638299"/>
              <a:ext cx="1046480" cy="402761"/>
            </a:xfrm>
            <a:prstGeom prst="rect">
              <a:avLst/>
            </a:prstGeom>
            <a:noFill/>
          </p:spPr>
          <p:txBody>
            <a:bodyPr wrap="square" lIns="36000" tIns="36000" rIns="36000" bIns="36000" rtlCol="0">
              <a:spAutoFit/>
            </a:bodyPr>
            <a:lstStyle/>
            <a:p>
              <a:r>
                <a:rPr lang="en-GB" sz="1050" dirty="0">
                  <a:solidFill>
                    <a:schemeClr val="bg1"/>
                  </a:solidFill>
                  <a:latin typeface="Arial" panose="020B0604020202020204" pitchFamily="34" charset="0"/>
                  <a:cs typeface="Arial" panose="020B0604020202020204" pitchFamily="34" charset="0"/>
                </a:rPr>
                <a:t>ASA</a:t>
              </a:r>
              <a:endParaRPr lang="en-US" sz="1050" dirty="0">
                <a:solidFill>
                  <a:schemeClr val="bg1"/>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AB720492-46C0-43D8-8FAA-92CDA8672F59}"/>
                </a:ext>
              </a:extLst>
            </p:cNvPr>
            <p:cNvSpPr txBox="1"/>
            <p:nvPr/>
          </p:nvSpPr>
          <p:spPr>
            <a:xfrm>
              <a:off x="3767724" y="4135451"/>
              <a:ext cx="1505769" cy="548263"/>
            </a:xfrm>
            <a:prstGeom prst="rect">
              <a:avLst/>
            </a:prstGeom>
            <a:noFill/>
          </p:spPr>
          <p:txBody>
            <a:bodyPr wrap="square" lIns="36000" tIns="36000" rIns="36000" bIns="36000" rtlCol="0">
              <a:spAutoFit/>
            </a:bodyPr>
            <a:lstStyle/>
            <a:p>
              <a:pPr algn="ctr"/>
              <a:r>
                <a:rPr lang="en-GB" sz="800" b="1" dirty="0">
                  <a:latin typeface="Arial" panose="020B0604020202020204" pitchFamily="34" charset="0"/>
                  <a:cs typeface="Arial" panose="020B0604020202020204" pitchFamily="34" charset="0"/>
                </a:rPr>
                <a:t>Intraprocedural parenteral anticoagulation</a:t>
              </a:r>
              <a:endParaRPr lang="en-US" sz="800" b="1" dirty="0">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ED162E8B-76AD-4377-AE34-2BC50FD2665D}"/>
                </a:ext>
              </a:extLst>
            </p:cNvPr>
            <p:cNvSpPr txBox="1"/>
            <p:nvPr/>
          </p:nvSpPr>
          <p:spPr>
            <a:xfrm>
              <a:off x="3634060" y="1264527"/>
              <a:ext cx="1772015" cy="548262"/>
            </a:xfrm>
            <a:prstGeom prst="rect">
              <a:avLst/>
            </a:prstGeom>
            <a:noFill/>
          </p:spPr>
          <p:txBody>
            <a:bodyPr wrap="square" lIns="36000" tIns="36000" rIns="36000" bIns="36000" rtlCol="0">
              <a:spAutoFit/>
            </a:bodyPr>
            <a:lstStyle/>
            <a:p>
              <a:pPr algn="ctr"/>
              <a:r>
                <a:rPr lang="en-GB" sz="800" b="1" dirty="0">
                  <a:latin typeface="Arial" panose="020B0604020202020204" pitchFamily="34" charset="0"/>
                  <a:cs typeface="Arial" panose="020B0604020202020204" pitchFamily="34" charset="0"/>
                </a:rPr>
                <a:t>Intraprocedural parenteral anticoagulation </a:t>
              </a:r>
            </a:p>
            <a:p>
              <a:pPr algn="ctr"/>
              <a:r>
                <a:rPr lang="en-GB" sz="800" b="1" dirty="0">
                  <a:latin typeface="Arial" panose="020B0604020202020204" pitchFamily="34" charset="0"/>
                  <a:cs typeface="Arial" panose="020B0604020202020204" pitchFamily="34" charset="0"/>
                </a:rPr>
                <a:t>if on NOAC or INR ≤2.5 on VKA</a:t>
              </a:r>
              <a:endParaRPr lang="en-US" sz="800" b="1" dirty="0">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7AD6BF16-6FA1-48E0-911B-DF89356BBBCF}"/>
                </a:ext>
              </a:extLst>
            </p:cNvPr>
            <p:cNvSpPr txBox="1"/>
            <p:nvPr/>
          </p:nvSpPr>
          <p:spPr>
            <a:xfrm>
              <a:off x="2973362" y="2974418"/>
              <a:ext cx="1048085" cy="726915"/>
            </a:xfrm>
            <a:prstGeom prst="rect">
              <a:avLst/>
            </a:prstGeom>
            <a:noFill/>
          </p:spPr>
          <p:txBody>
            <a:bodyPr wrap="square" lIns="36000" tIns="36000" rIns="36000" bIns="36000" rtlCol="0">
              <a:spAutoFit/>
            </a:bodyPr>
            <a:lstStyle/>
            <a:p>
              <a:pPr algn="ctr"/>
              <a:r>
                <a:rPr lang="en-GB" sz="800" b="1" dirty="0">
                  <a:latin typeface="Arial" panose="020B0604020202020204" pitchFamily="34" charset="0"/>
                  <a:cs typeface="Arial" panose="020B0604020202020204" pitchFamily="34" charset="0"/>
                </a:rPr>
                <a:t>Fibrinolysis only if OAC is below therapeutic reference range</a:t>
              </a:r>
              <a:endParaRPr lang="en-US" sz="800" b="1" dirty="0">
                <a:latin typeface="Arial" panose="020B0604020202020204" pitchFamily="34" charset="0"/>
                <a:cs typeface="Arial" panose="020B0604020202020204" pitchFamily="34" charset="0"/>
              </a:endParaRPr>
            </a:p>
          </p:txBody>
        </p:sp>
        <p:cxnSp>
          <p:nvCxnSpPr>
            <p:cNvPr id="131" name="Connector: Elbow 130">
              <a:extLst>
                <a:ext uri="{FF2B5EF4-FFF2-40B4-BE49-F238E27FC236}">
                  <a16:creationId xmlns:a16="http://schemas.microsoft.com/office/drawing/2014/main" id="{5F13B70C-E505-4909-8655-A2A77D6F333B}"/>
                </a:ext>
              </a:extLst>
            </p:cNvPr>
            <p:cNvCxnSpPr>
              <a:cxnSpLocks/>
              <a:stCxn id="97" idx="4"/>
            </p:cNvCxnSpPr>
            <p:nvPr/>
          </p:nvCxnSpPr>
          <p:spPr>
            <a:xfrm rot="16200000" flipH="1">
              <a:off x="2746237" y="2546879"/>
              <a:ext cx="1404824" cy="95002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Arrow: Right 131">
              <a:extLst>
                <a:ext uri="{FF2B5EF4-FFF2-40B4-BE49-F238E27FC236}">
                  <a16:creationId xmlns:a16="http://schemas.microsoft.com/office/drawing/2014/main" id="{D3810FF3-33E7-4AEA-8BA1-B848D3E546C9}"/>
                </a:ext>
              </a:extLst>
            </p:cNvPr>
            <p:cNvSpPr/>
            <p:nvPr/>
          </p:nvSpPr>
          <p:spPr>
            <a:xfrm>
              <a:off x="4211789" y="3649919"/>
              <a:ext cx="4230000" cy="468000"/>
            </a:xfrm>
            <a:prstGeom prst="rightArrow">
              <a:avLst/>
            </a:prstGeom>
            <a:solidFill>
              <a:srgbClr val="FEF2CC"/>
            </a:solidFill>
            <a:ln w="9525">
              <a:solidFill>
                <a:srgbClr val="9F7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3" name="TextBox 132">
              <a:extLst>
                <a:ext uri="{FF2B5EF4-FFF2-40B4-BE49-F238E27FC236}">
                  <a16:creationId xmlns:a16="http://schemas.microsoft.com/office/drawing/2014/main" id="{CDDEFE6D-694F-449E-AAA4-8D15340B8979}"/>
                </a:ext>
              </a:extLst>
            </p:cNvPr>
            <p:cNvSpPr txBox="1"/>
            <p:nvPr/>
          </p:nvSpPr>
          <p:spPr>
            <a:xfrm>
              <a:off x="4898675" y="3707986"/>
              <a:ext cx="3126978" cy="385277"/>
            </a:xfrm>
            <a:prstGeom prst="rect">
              <a:avLst/>
            </a:prstGeom>
            <a:noFill/>
          </p:spPr>
          <p:txBody>
            <a:bodyPr wrap="square" lIns="36000" tIns="36000" rIns="36000" bIns="36000" rtlCol="0">
              <a:spAutoFit/>
            </a:bodyPr>
            <a:lstStyle/>
            <a:p>
              <a:r>
                <a:rPr lang="en-GB" sz="1050" b="1" dirty="0">
                  <a:latin typeface="Arial" panose="020B0604020202020204" pitchFamily="34" charset="0"/>
                  <a:cs typeface="Arial" panose="020B0604020202020204" pitchFamily="34" charset="0"/>
                </a:rPr>
                <a:t>Single antiplatelet drug (preferably P2Y12 inhibitor)</a:t>
              </a:r>
              <a:endParaRPr lang="en-US" sz="1050" b="1" dirty="0">
                <a:latin typeface="Arial" panose="020B0604020202020204" pitchFamily="34" charset="0"/>
                <a:cs typeface="Arial" panose="020B0604020202020204" pitchFamily="34" charset="0"/>
              </a:endParaRPr>
            </a:p>
          </p:txBody>
        </p:sp>
        <p:sp>
          <p:nvSpPr>
            <p:cNvPr id="134" name="Oval 133">
              <a:extLst>
                <a:ext uri="{FF2B5EF4-FFF2-40B4-BE49-F238E27FC236}">
                  <a16:creationId xmlns:a16="http://schemas.microsoft.com/office/drawing/2014/main" id="{74181137-BA0F-44E1-B69E-64EDE3C15876}"/>
                </a:ext>
              </a:extLst>
            </p:cNvPr>
            <p:cNvSpPr>
              <a:spLocks noChangeAspect="1"/>
            </p:cNvSpPr>
            <p:nvPr/>
          </p:nvSpPr>
          <p:spPr>
            <a:xfrm>
              <a:off x="3987099" y="3366208"/>
              <a:ext cx="900000" cy="71165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50" b="1" dirty="0">
                  <a:solidFill>
                    <a:schemeClr val="tx1"/>
                  </a:solidFill>
                  <a:latin typeface="Arial" panose="020B0604020202020204" pitchFamily="34" charset="0"/>
                  <a:cs typeface="Arial" panose="020B0604020202020204" pitchFamily="34" charset="0"/>
                </a:rPr>
                <a:t>Medically treated ACS</a:t>
              </a:r>
              <a:endParaRPr lang="en-US" sz="1050" b="1" dirty="0">
                <a:solidFill>
                  <a:schemeClr val="tx1"/>
                </a:solidFill>
                <a:latin typeface="Arial" panose="020B0604020202020204" pitchFamily="34" charset="0"/>
                <a:cs typeface="Arial" panose="020B0604020202020204" pitchFamily="34" charset="0"/>
              </a:endParaRPr>
            </a:p>
          </p:txBody>
        </p:sp>
      </p:grpSp>
      <p:grpSp>
        <p:nvGrpSpPr>
          <p:cNvPr id="73" name="Group 72">
            <a:extLst>
              <a:ext uri="{FF2B5EF4-FFF2-40B4-BE49-F238E27FC236}">
                <a16:creationId xmlns:a16="http://schemas.microsoft.com/office/drawing/2014/main" id="{C5AAADBF-3520-4CEA-9BC9-70644766BBDF}"/>
              </a:ext>
            </a:extLst>
          </p:cNvPr>
          <p:cNvGrpSpPr>
            <a:grpSpLocks noChangeAspect="1"/>
          </p:cNvGrpSpPr>
          <p:nvPr/>
        </p:nvGrpSpPr>
        <p:grpSpPr>
          <a:xfrm>
            <a:off x="11429867" y="6413840"/>
            <a:ext cx="288000" cy="250148"/>
            <a:chOff x="3628927" y="5524745"/>
            <a:chExt cx="528545" cy="459078"/>
          </a:xfrm>
        </p:grpSpPr>
        <p:sp>
          <p:nvSpPr>
            <p:cNvPr id="74" name="Rectangle 73">
              <a:extLst>
                <a:ext uri="{FF2B5EF4-FFF2-40B4-BE49-F238E27FC236}">
                  <a16:creationId xmlns:a16="http://schemas.microsoft.com/office/drawing/2014/main" id="{129DE906-0A66-4AD0-A18E-83172FF88E5C}"/>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75" name="Straight Connector 74">
              <a:extLst>
                <a:ext uri="{FF2B5EF4-FFF2-40B4-BE49-F238E27FC236}">
                  <a16:creationId xmlns:a16="http://schemas.microsoft.com/office/drawing/2014/main" id="{ED97A177-F00C-49C0-8E03-CCA0C8B7BC76}"/>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76" name="Straight Connector 75">
              <a:extLst>
                <a:ext uri="{FF2B5EF4-FFF2-40B4-BE49-F238E27FC236}">
                  <a16:creationId xmlns:a16="http://schemas.microsoft.com/office/drawing/2014/main" id="{88C08179-B1BC-4465-A4BF-08F0B1BC81FF}"/>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77" name="Straight Connector 76">
              <a:extLst>
                <a:ext uri="{FF2B5EF4-FFF2-40B4-BE49-F238E27FC236}">
                  <a16:creationId xmlns:a16="http://schemas.microsoft.com/office/drawing/2014/main" id="{29A2BA02-0B0B-4E9D-B8B1-E05135DA3EE6}"/>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grpSp>
        <p:nvGrpSpPr>
          <p:cNvPr id="65" name="Group 64">
            <a:extLst>
              <a:ext uri="{FF2B5EF4-FFF2-40B4-BE49-F238E27FC236}">
                <a16:creationId xmlns:a16="http://schemas.microsoft.com/office/drawing/2014/main" id="{4333AAC3-94D5-4071-A4EE-F3C713709E21}"/>
              </a:ext>
            </a:extLst>
          </p:cNvPr>
          <p:cNvGrpSpPr/>
          <p:nvPr/>
        </p:nvGrpSpPr>
        <p:grpSpPr>
          <a:xfrm>
            <a:off x="9659845" y="4880671"/>
            <a:ext cx="2058022" cy="479152"/>
            <a:chOff x="8860744" y="5515200"/>
            <a:chExt cx="2058022" cy="479152"/>
          </a:xfrm>
        </p:grpSpPr>
        <p:sp>
          <p:nvSpPr>
            <p:cNvPr id="66" name="TextBox 65">
              <a:extLst>
                <a:ext uri="{FF2B5EF4-FFF2-40B4-BE49-F238E27FC236}">
                  <a16:creationId xmlns:a16="http://schemas.microsoft.com/office/drawing/2014/main" id="{8764F602-CCE3-4864-9299-AF6A72B989E1}"/>
                </a:ext>
              </a:extLst>
            </p:cNvPr>
            <p:cNvSpPr txBox="1"/>
            <p:nvPr/>
          </p:nvSpPr>
          <p:spPr>
            <a:xfrm>
              <a:off x="9244228" y="5585499"/>
              <a:ext cx="1674538" cy="307777"/>
            </a:xfrm>
            <a:prstGeom prst="rect">
              <a:avLst/>
            </a:prstGeom>
            <a:solidFill>
              <a:schemeClr val="accent6"/>
            </a:solidFill>
          </p:spPr>
          <p:txBody>
            <a:bodyPr wrap="square" lIns="144000" rtlCol="0">
              <a:spAutoFit/>
            </a:bodyPr>
            <a:lstStyle/>
            <a:p>
              <a:pPr defTabSz="914400">
                <a:defRPr/>
              </a:pPr>
              <a:r>
                <a:rPr lang="en-GB" sz="1400" b="1" kern="0" dirty="0">
                  <a:solidFill>
                    <a:schemeClr val="bg1"/>
                  </a:solidFill>
                  <a:latin typeface="Arial" panose="020B0604020202020204" pitchFamily="34" charset="0"/>
                  <a:cs typeface="Arial" panose="020B0604020202020204" pitchFamily="34" charset="0"/>
                </a:rPr>
                <a:t>Click to see data</a:t>
              </a:r>
            </a:p>
          </p:txBody>
        </p:sp>
        <p:sp>
          <p:nvSpPr>
            <p:cNvPr id="67" name="Teardrop 66">
              <a:extLst>
                <a:ext uri="{FF2B5EF4-FFF2-40B4-BE49-F238E27FC236}">
                  <a16:creationId xmlns:a16="http://schemas.microsoft.com/office/drawing/2014/main" id="{132B7288-36DA-498E-B188-915D71993D5D}"/>
                </a:ext>
              </a:extLst>
            </p:cNvPr>
            <p:cNvSpPr/>
            <p:nvPr/>
          </p:nvSpPr>
          <p:spPr>
            <a:xfrm>
              <a:off x="8860744" y="5515200"/>
              <a:ext cx="441568" cy="479152"/>
            </a:xfrm>
            <a:prstGeom prst="teardrop">
              <a:avLst/>
            </a:prstGeom>
            <a:solidFill>
              <a:schemeClr val="accent6"/>
            </a:solidFill>
            <a:ln w="38100"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a:ln>
                    <a:noFill/>
                  </a:ln>
                  <a:solidFill>
                    <a:srgbClr val="FFFFFF">
                      <a:lumMod val="20000"/>
                      <a:lumOff val="80000"/>
                    </a:srgbClr>
                  </a:solidFill>
                  <a:effectLst/>
                  <a:uLnTx/>
                  <a:uFillTx/>
                  <a:latin typeface="Lucida Sans" panose="020B0602030504090204" pitchFamily="34" charset="0"/>
                  <a:ea typeface="Batang" panose="02030600000101010101" pitchFamily="18" charset="-127"/>
                  <a:cs typeface="Arial" panose="020B0604020202020204" pitchFamily="34" charset="0"/>
                </a:rPr>
                <a:t>i</a:t>
              </a:r>
              <a:endParaRPr kumimoji="0" lang="en-GB" sz="2400" b="0" i="0" u="none" strike="noStrike" kern="0" cap="none" spc="0" normalizeH="0" baseline="0" noProof="0" dirty="0">
                <a:ln>
                  <a:noFill/>
                </a:ln>
                <a:solidFill>
                  <a:srgbClr val="FFFFFF">
                    <a:lumMod val="20000"/>
                    <a:lumOff val="80000"/>
                  </a:srgbClr>
                </a:solidFill>
                <a:effectLst/>
                <a:uLnTx/>
                <a:uFillTx/>
                <a:latin typeface="Arial"/>
                <a:ea typeface="+mn-ea"/>
                <a:cs typeface="Arial" panose="020B0604020202020204" pitchFamily="34" charset="0"/>
              </a:endParaRPr>
            </a:p>
          </p:txBody>
        </p:sp>
      </p:grpSp>
      <p:sp>
        <p:nvSpPr>
          <p:cNvPr id="6" name="Link to slide 33">
            <a:hlinkClick r:id="rId3" action="ppaction://hlinksldjump"/>
            <a:extLst>
              <a:ext uri="{FF2B5EF4-FFF2-40B4-BE49-F238E27FC236}">
                <a16:creationId xmlns:a16="http://schemas.microsoft.com/office/drawing/2014/main" id="{6062D088-D344-4A21-B9D4-974BE382DDA2}"/>
              </a:ext>
            </a:extLst>
          </p:cNvPr>
          <p:cNvSpPr/>
          <p:nvPr/>
        </p:nvSpPr>
        <p:spPr>
          <a:xfrm>
            <a:off x="9659845" y="4880671"/>
            <a:ext cx="2058022" cy="4506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8E5B602-82A3-4616-89D6-863A51445FD7}"/>
              </a:ext>
            </a:extLst>
          </p:cNvPr>
          <p:cNvSpPr/>
          <p:nvPr/>
        </p:nvSpPr>
        <p:spPr>
          <a:xfrm>
            <a:off x="480483" y="5374070"/>
            <a:ext cx="11237384" cy="923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‘Overall, dual antithrombotic therapy including OAC (preferably NOAC) and a P2Y12 inhibitor (preferably clopidogrel) is associated with significantly less major bleeding (and ICH) than triple therapy. </a:t>
            </a:r>
          </a:p>
          <a:p>
            <a:pPr algn="ctr"/>
            <a:r>
              <a:rPr lang="en-GB" sz="1400" dirty="0"/>
              <a:t>However, available evidence suggests that at least a short course of triple therapy (e.g. ≤1 week) would be desirable in some AF patients after a recent ACS or undergoing PCI, especially in those at increased risk of ischaemic events’</a:t>
            </a:r>
          </a:p>
        </p:txBody>
      </p:sp>
    </p:spTree>
    <p:extLst>
      <p:ext uri="{BB962C8B-B14F-4D97-AF65-F5344CB8AC3E}">
        <p14:creationId xmlns:p14="http://schemas.microsoft.com/office/powerpoint/2010/main" val="189549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7B4667A1-0361-460C-8EC4-358AEF8D5029}"/>
              </a:ext>
            </a:extLst>
          </p:cNvPr>
          <p:cNvCxnSpPr/>
          <p:nvPr/>
        </p:nvCxnSpPr>
        <p:spPr>
          <a:xfrm>
            <a:off x="1262492" y="3718872"/>
            <a:ext cx="6169459" cy="0"/>
          </a:xfrm>
          <a:prstGeom prst="line">
            <a:avLst/>
          </a:prstGeom>
          <a:ln w="190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03EB924-8B0F-44F8-BAD0-C6CF24C2FA8A}"/>
              </a:ext>
            </a:extLst>
          </p:cNvPr>
          <p:cNvCxnSpPr/>
          <p:nvPr/>
        </p:nvCxnSpPr>
        <p:spPr>
          <a:xfrm>
            <a:off x="1262492" y="4591697"/>
            <a:ext cx="6169459" cy="0"/>
          </a:xfrm>
          <a:prstGeom prst="line">
            <a:avLst/>
          </a:prstGeom>
          <a:ln w="190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9155FD8-E696-4E31-A390-25BC5A30771F}"/>
              </a:ext>
            </a:extLst>
          </p:cNvPr>
          <p:cNvCxnSpPr/>
          <p:nvPr/>
        </p:nvCxnSpPr>
        <p:spPr>
          <a:xfrm>
            <a:off x="1262492" y="4166833"/>
            <a:ext cx="6169459" cy="0"/>
          </a:xfrm>
          <a:prstGeom prst="line">
            <a:avLst/>
          </a:prstGeom>
          <a:ln w="190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1" name="Rectangle: Rounded Corners 30">
            <a:extLst>
              <a:ext uri="{FF2B5EF4-FFF2-40B4-BE49-F238E27FC236}">
                <a16:creationId xmlns:a16="http://schemas.microsoft.com/office/drawing/2014/main" id="{54A85316-9258-4840-BC87-2D09103D4EE9}"/>
              </a:ext>
            </a:extLst>
          </p:cNvPr>
          <p:cNvSpPr/>
          <p:nvPr/>
        </p:nvSpPr>
        <p:spPr>
          <a:xfrm>
            <a:off x="1577563" y="2861650"/>
            <a:ext cx="5847365" cy="324000"/>
          </a:xfrm>
          <a:prstGeom prst="roundRect">
            <a:avLst/>
          </a:prstGeom>
          <a:solidFill>
            <a:srgbClr val="56BF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rgbClr val="000000"/>
                </a:solidFill>
              </a:rPr>
              <a:t>Triple therapy: (N)OAC + DAPT (ASA + P2Y12 receptor inhibitor)</a:t>
            </a:r>
            <a:endParaRPr lang="en-GB" sz="1300" b="1" dirty="0">
              <a:solidFill>
                <a:srgbClr val="000000"/>
              </a:solidFill>
            </a:endParaRPr>
          </a:p>
        </p:txBody>
      </p:sp>
      <p:sp>
        <p:nvSpPr>
          <p:cNvPr id="32" name="Rectangle: Rounded Corners 31">
            <a:extLst>
              <a:ext uri="{FF2B5EF4-FFF2-40B4-BE49-F238E27FC236}">
                <a16:creationId xmlns:a16="http://schemas.microsoft.com/office/drawing/2014/main" id="{7BB32A38-53D7-4CBD-A390-742044E43CF4}"/>
              </a:ext>
            </a:extLst>
          </p:cNvPr>
          <p:cNvSpPr/>
          <p:nvPr/>
        </p:nvSpPr>
        <p:spPr>
          <a:xfrm>
            <a:off x="1577563" y="3270912"/>
            <a:ext cx="1724564" cy="2226291"/>
          </a:xfrm>
          <a:prstGeom prst="roundRect">
            <a:avLst>
              <a:gd name="adj" fmla="val 9774"/>
            </a:avLst>
          </a:prstGeom>
          <a:solidFill>
            <a:srgbClr val="56BF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rgbClr val="000000"/>
                </a:solidFill>
              </a:rPr>
              <a:t>Double Therapy</a:t>
            </a:r>
          </a:p>
          <a:p>
            <a:pPr algn="ctr"/>
            <a:r>
              <a:rPr lang="en-US" sz="1300" b="1" dirty="0">
                <a:solidFill>
                  <a:srgbClr val="000000"/>
                </a:solidFill>
              </a:rPr>
              <a:t>(N)OAC + SAPT</a:t>
            </a:r>
            <a:endParaRPr lang="en-GB" sz="1300" b="1" dirty="0">
              <a:solidFill>
                <a:srgbClr val="000000"/>
              </a:solidFill>
            </a:endParaRPr>
          </a:p>
        </p:txBody>
      </p:sp>
      <p:sp>
        <p:nvSpPr>
          <p:cNvPr id="2" name="Title 1">
            <a:extLst>
              <a:ext uri="{FF2B5EF4-FFF2-40B4-BE49-F238E27FC236}">
                <a16:creationId xmlns:a16="http://schemas.microsoft.com/office/drawing/2014/main" id="{67AF1D9B-FDCD-44AA-A48A-AA13EDF590AF}"/>
              </a:ext>
            </a:extLst>
          </p:cNvPr>
          <p:cNvSpPr>
            <a:spLocks noGrp="1"/>
          </p:cNvSpPr>
          <p:nvPr>
            <p:ph type="title"/>
          </p:nvPr>
        </p:nvSpPr>
        <p:spPr/>
        <p:txBody>
          <a:bodyPr>
            <a:normAutofit/>
          </a:bodyPr>
          <a:lstStyle/>
          <a:p>
            <a:r>
              <a:rPr lang="en-US" sz="2400" dirty="0"/>
              <a:t>Antithrombotic therapy in patients with AF post-PCI (NSTE-ACS)</a:t>
            </a:r>
            <a:endParaRPr lang="en-GB" sz="2400" dirty="0"/>
          </a:p>
        </p:txBody>
      </p:sp>
      <p:sp>
        <p:nvSpPr>
          <p:cNvPr id="3" name="Slide Number Placeholder 2">
            <a:extLst>
              <a:ext uri="{FF2B5EF4-FFF2-40B4-BE49-F238E27FC236}">
                <a16:creationId xmlns:a16="http://schemas.microsoft.com/office/drawing/2014/main" id="{68EA5ED2-6BF7-433C-B237-0C386E8CD432}"/>
              </a:ext>
            </a:extLst>
          </p:cNvPr>
          <p:cNvSpPr>
            <a:spLocks noGrp="1"/>
          </p:cNvSpPr>
          <p:nvPr>
            <p:ph type="sldNum" sz="quarter" idx="12"/>
          </p:nvPr>
        </p:nvSpPr>
        <p:spPr/>
        <p:txBody>
          <a:bodyPr/>
          <a:lstStyle/>
          <a:p>
            <a:fld id="{2066355A-084C-D24E-9AD2-7E4FC41EA627}" type="slidenum">
              <a:rPr lang="en-GB" noProof="0" smtClean="0"/>
              <a:pPr/>
              <a:t>16</a:t>
            </a:fld>
            <a:endParaRPr lang="en-GB" noProof="0" dirty="0"/>
          </a:p>
        </p:txBody>
      </p:sp>
      <p:sp>
        <p:nvSpPr>
          <p:cNvPr id="9" name="Text Placeholder 8">
            <a:extLst>
              <a:ext uri="{FF2B5EF4-FFF2-40B4-BE49-F238E27FC236}">
                <a16:creationId xmlns:a16="http://schemas.microsoft.com/office/drawing/2014/main" id="{E7027825-A7C1-4F1B-8B22-9F19C99F6507}"/>
              </a:ext>
            </a:extLst>
          </p:cNvPr>
          <p:cNvSpPr>
            <a:spLocks noGrp="1"/>
          </p:cNvSpPr>
          <p:nvPr>
            <p:ph type="body" sz="quarter" idx="13"/>
          </p:nvPr>
        </p:nvSpPr>
        <p:spPr>
          <a:xfrm>
            <a:off x="480483" y="6121312"/>
            <a:ext cx="11101916" cy="600164"/>
          </a:xfrm>
        </p:spPr>
        <p:txBody>
          <a:bodyPr/>
          <a:lstStyle/>
          <a:p>
            <a:r>
              <a:rPr lang="en-GB" sz="1100" dirty="0"/>
              <a:t>Green (Class I) and yellow (Class IIa) colours denote the classes of recommendation. ASA, acetylsalicylic acid; DAPT, dual antiplatelet therapy; NSTE-ACS, non-ST-segment elevation acute coronary syndrome; PCI, percutaneous coronary intervention; SAPT, single antiplatelet therapy</a:t>
            </a:r>
            <a:br>
              <a:rPr lang="en-GB" sz="1100" dirty="0"/>
            </a:br>
            <a:r>
              <a:rPr lang="en-GB" sz="1100" dirty="0"/>
              <a:t>Collet et al. Eur Heart J 2020; doi:10.1093/eurheartj/ehaa575</a:t>
            </a:r>
          </a:p>
        </p:txBody>
      </p:sp>
      <p:sp>
        <p:nvSpPr>
          <p:cNvPr id="80" name="Rectangle 79">
            <a:extLst>
              <a:ext uri="{FF2B5EF4-FFF2-40B4-BE49-F238E27FC236}">
                <a16:creationId xmlns:a16="http://schemas.microsoft.com/office/drawing/2014/main" id="{7D8C01B6-B0AC-4C79-964E-B523405DFF0E}"/>
              </a:ext>
            </a:extLst>
          </p:cNvPr>
          <p:cNvSpPr/>
          <p:nvPr/>
        </p:nvSpPr>
        <p:spPr>
          <a:xfrm>
            <a:off x="461995" y="1536047"/>
            <a:ext cx="11255872" cy="4597200"/>
          </a:xfrm>
          <a:prstGeom prst="rect">
            <a:avLst/>
          </a:prstGeom>
          <a:noFill/>
          <a:ln>
            <a:solidFill>
              <a:schemeClr val="accent6">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81" name="Group 80">
            <a:extLst>
              <a:ext uri="{FF2B5EF4-FFF2-40B4-BE49-F238E27FC236}">
                <a16:creationId xmlns:a16="http://schemas.microsoft.com/office/drawing/2014/main" id="{7285E929-5D6B-440B-9B58-190BEF1F5C30}"/>
              </a:ext>
            </a:extLst>
          </p:cNvPr>
          <p:cNvGrpSpPr/>
          <p:nvPr/>
        </p:nvGrpSpPr>
        <p:grpSpPr>
          <a:xfrm>
            <a:off x="746680" y="1370032"/>
            <a:ext cx="3854502" cy="350213"/>
            <a:chOff x="7600256" y="4757361"/>
            <a:chExt cx="4155902" cy="350213"/>
          </a:xfrm>
        </p:grpSpPr>
        <p:sp>
          <p:nvSpPr>
            <p:cNvPr id="82" name="Rectangle 81">
              <a:extLst>
                <a:ext uri="{FF2B5EF4-FFF2-40B4-BE49-F238E27FC236}">
                  <a16:creationId xmlns:a16="http://schemas.microsoft.com/office/drawing/2014/main" id="{9E84EC6D-A364-466F-B3B1-FECE8E6B8DA5}"/>
                </a:ext>
              </a:extLst>
            </p:cNvPr>
            <p:cNvSpPr/>
            <p:nvPr/>
          </p:nvSpPr>
          <p:spPr bwMode="auto">
            <a:xfrm>
              <a:off x="7600256" y="4757361"/>
              <a:ext cx="4155902" cy="350213"/>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E1E6D59-69B2-4626-832E-3DA02EB2DD86}"/>
                </a:ext>
              </a:extLst>
            </p:cNvPr>
            <p:cNvSpPr txBox="1"/>
            <p:nvPr/>
          </p:nvSpPr>
          <p:spPr>
            <a:xfrm>
              <a:off x="7691968" y="4797362"/>
              <a:ext cx="4064189" cy="276999"/>
            </a:xfrm>
            <a:prstGeom prst="rect">
              <a:avLst/>
            </a:prstGeom>
            <a:noFill/>
          </p:spPr>
          <p:txBody>
            <a:bodyPr wrap="square" rtlCol="0">
              <a:spAutoFit/>
            </a:bodyPr>
            <a:lstStyle/>
            <a:p>
              <a:pPr defTabSz="914400">
                <a:defRPr/>
              </a:pPr>
              <a:r>
                <a:rPr lang="en-GB" sz="1200" b="1" kern="0" dirty="0">
                  <a:solidFill>
                    <a:schemeClr val="bg1"/>
                  </a:solidFill>
                  <a:latin typeface="Arial" panose="020B0604020202020204" pitchFamily="34" charset="0"/>
                  <a:cs typeface="Arial" panose="020B0604020202020204" pitchFamily="34" charset="0"/>
                </a:rPr>
                <a:t>Collet et al. Eur Heart J 2020: Figure 8, p. 32</a:t>
              </a:r>
            </a:p>
          </p:txBody>
        </p:sp>
      </p:grpSp>
      <p:sp>
        <p:nvSpPr>
          <p:cNvPr id="85" name="Oval 84">
            <a:extLst>
              <a:ext uri="{FF2B5EF4-FFF2-40B4-BE49-F238E27FC236}">
                <a16:creationId xmlns:a16="http://schemas.microsoft.com/office/drawing/2014/main" id="{D5BECB68-E64E-4237-B816-2294BA145A98}"/>
              </a:ext>
            </a:extLst>
          </p:cNvPr>
          <p:cNvSpPr>
            <a:spLocks noChangeAspect="1"/>
          </p:cNvSpPr>
          <p:nvPr/>
        </p:nvSpPr>
        <p:spPr>
          <a:xfrm>
            <a:off x="220267" y="1265730"/>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135" name="Oval 134">
            <a:extLst>
              <a:ext uri="{FF2B5EF4-FFF2-40B4-BE49-F238E27FC236}">
                <a16:creationId xmlns:a16="http://schemas.microsoft.com/office/drawing/2014/main" id="{39CE1457-AF6B-4C7A-9079-90317D4F66A6}"/>
              </a:ext>
            </a:extLst>
          </p:cNvPr>
          <p:cNvSpPr/>
          <p:nvPr/>
        </p:nvSpPr>
        <p:spPr>
          <a:xfrm>
            <a:off x="253292" y="1297162"/>
            <a:ext cx="511579" cy="502907"/>
          </a:xfrm>
          <a:prstGeom prst="ellipse">
            <a:avLst/>
          </a:prstGeom>
          <a:solidFill>
            <a:schemeClr val="accent6">
              <a:lumMod val="75000"/>
              <a:lumOff val="25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136" name="TextBox 135">
            <a:extLst>
              <a:ext uri="{FF2B5EF4-FFF2-40B4-BE49-F238E27FC236}">
                <a16:creationId xmlns:a16="http://schemas.microsoft.com/office/drawing/2014/main" id="{160A621D-CF02-47C3-A249-008936BA3B16}"/>
              </a:ext>
            </a:extLst>
          </p:cNvPr>
          <p:cNvSpPr txBox="1"/>
          <p:nvPr/>
        </p:nvSpPr>
        <p:spPr>
          <a:xfrm>
            <a:off x="206755" y="1379338"/>
            <a:ext cx="604653" cy="338554"/>
          </a:xfrm>
          <a:prstGeom prst="rect">
            <a:avLst/>
          </a:prstGeom>
          <a:noFill/>
        </p:spPr>
        <p:txBody>
          <a:bodyPr wrap="none" rtlCol="0">
            <a:spAutoFit/>
          </a:bodyPr>
          <a:lstStyle/>
          <a:p>
            <a:r>
              <a:rPr lang="en-GB" sz="1600" b="1" dirty="0">
                <a:solidFill>
                  <a:schemeClr val="bg1"/>
                </a:solidFill>
              </a:rPr>
              <a:t>ESC</a:t>
            </a:r>
          </a:p>
        </p:txBody>
      </p:sp>
      <p:sp>
        <p:nvSpPr>
          <p:cNvPr id="4" name="TextBox 3">
            <a:extLst>
              <a:ext uri="{FF2B5EF4-FFF2-40B4-BE49-F238E27FC236}">
                <a16:creationId xmlns:a16="http://schemas.microsoft.com/office/drawing/2014/main" id="{0B5F3DD3-1BA9-44E9-9F1A-8ED085E376F6}"/>
              </a:ext>
            </a:extLst>
          </p:cNvPr>
          <p:cNvSpPr txBox="1"/>
          <p:nvPr/>
        </p:nvSpPr>
        <p:spPr>
          <a:xfrm>
            <a:off x="7801469" y="1916643"/>
            <a:ext cx="3668651" cy="1200329"/>
          </a:xfrm>
          <a:prstGeom prst="rect">
            <a:avLst/>
          </a:prstGeom>
          <a:noFill/>
        </p:spPr>
        <p:txBody>
          <a:bodyPr wrap="square" rtlCol="0">
            <a:spAutoFit/>
          </a:bodyPr>
          <a:lstStyle/>
          <a:p>
            <a:r>
              <a:rPr lang="en-GB" sz="1200" dirty="0"/>
              <a:t>Dual antithrombotic therapy </a:t>
            </a:r>
            <a:r>
              <a:rPr lang="en-US" sz="1200" dirty="0"/>
              <a:t>with a NOAC </a:t>
            </a:r>
            <a:r>
              <a:rPr lang="en-US" sz="1200" b="1" dirty="0"/>
              <a:t>at the recommended dose for stroke prevention </a:t>
            </a:r>
            <a:r>
              <a:rPr lang="en-US" sz="1200" dirty="0"/>
              <a:t>and single antiplatelet therapy (preferably clopidogrel) is recommended as the default strategy up to 12 months after a short period (up to 1 week) of triple antithrombotic therapy</a:t>
            </a:r>
            <a:endParaRPr lang="en-GB" sz="1200" dirty="0"/>
          </a:p>
        </p:txBody>
      </p:sp>
      <p:sp>
        <p:nvSpPr>
          <p:cNvPr id="5" name="Rectangle: Rounded Corners 4">
            <a:extLst>
              <a:ext uri="{FF2B5EF4-FFF2-40B4-BE49-F238E27FC236}">
                <a16:creationId xmlns:a16="http://schemas.microsoft.com/office/drawing/2014/main" id="{3CE8A7DB-196C-4170-8811-7F6BF1CAAADC}"/>
              </a:ext>
            </a:extLst>
          </p:cNvPr>
          <p:cNvSpPr/>
          <p:nvPr/>
        </p:nvSpPr>
        <p:spPr>
          <a:xfrm>
            <a:off x="7801470" y="1602208"/>
            <a:ext cx="2331174" cy="303770"/>
          </a:xfrm>
          <a:prstGeom prst="roundRect">
            <a:avLst/>
          </a:prstGeom>
          <a:solidFill>
            <a:srgbClr val="7CAF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Default Strategy</a:t>
            </a:r>
          </a:p>
        </p:txBody>
      </p:sp>
      <p:sp>
        <p:nvSpPr>
          <p:cNvPr id="22" name="TextBox 21">
            <a:extLst>
              <a:ext uri="{FF2B5EF4-FFF2-40B4-BE49-F238E27FC236}">
                <a16:creationId xmlns:a16="http://schemas.microsoft.com/office/drawing/2014/main" id="{BE0F3182-A0FA-4BD9-8383-071635CED2E9}"/>
              </a:ext>
            </a:extLst>
          </p:cNvPr>
          <p:cNvSpPr txBox="1"/>
          <p:nvPr/>
        </p:nvSpPr>
        <p:spPr>
          <a:xfrm>
            <a:off x="7801469" y="3576111"/>
            <a:ext cx="3668651" cy="830997"/>
          </a:xfrm>
          <a:prstGeom prst="rect">
            <a:avLst/>
          </a:prstGeom>
          <a:noFill/>
        </p:spPr>
        <p:txBody>
          <a:bodyPr wrap="square" rtlCol="0">
            <a:spAutoFit/>
          </a:bodyPr>
          <a:lstStyle/>
          <a:p>
            <a:r>
              <a:rPr lang="en-US" sz="1200" dirty="0"/>
              <a:t>In patients with high bleeding risk</a:t>
            </a:r>
            <a:r>
              <a:rPr lang="en-US" sz="1200" b="1" dirty="0"/>
              <a:t>, dual antithrombotic therapy should be shortened to 6 months</a:t>
            </a:r>
            <a:r>
              <a:rPr lang="en-US" sz="1200" dirty="0"/>
              <a:t> by withdrawing the ongoing antiplatelet therapy</a:t>
            </a:r>
            <a:endParaRPr lang="en-GB" sz="1200" dirty="0"/>
          </a:p>
        </p:txBody>
      </p:sp>
      <p:sp>
        <p:nvSpPr>
          <p:cNvPr id="23" name="Rectangle: Rounded Corners 22">
            <a:extLst>
              <a:ext uri="{FF2B5EF4-FFF2-40B4-BE49-F238E27FC236}">
                <a16:creationId xmlns:a16="http://schemas.microsoft.com/office/drawing/2014/main" id="{E75F842C-BB0A-40E6-8768-A9F3209C9430}"/>
              </a:ext>
            </a:extLst>
          </p:cNvPr>
          <p:cNvSpPr/>
          <p:nvPr/>
        </p:nvSpPr>
        <p:spPr>
          <a:xfrm>
            <a:off x="7801470" y="3291127"/>
            <a:ext cx="2307728" cy="303770"/>
          </a:xfrm>
          <a:prstGeom prst="roundRect">
            <a:avLst/>
          </a:prstGeom>
          <a:solidFill>
            <a:srgbClr val="AF12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High Bleeding Risk</a:t>
            </a:r>
          </a:p>
        </p:txBody>
      </p:sp>
      <p:sp>
        <p:nvSpPr>
          <p:cNvPr id="24" name="TextBox 23">
            <a:extLst>
              <a:ext uri="{FF2B5EF4-FFF2-40B4-BE49-F238E27FC236}">
                <a16:creationId xmlns:a16="http://schemas.microsoft.com/office/drawing/2014/main" id="{2EF8C162-343F-4E90-B06C-E6819DD68FC0}"/>
              </a:ext>
            </a:extLst>
          </p:cNvPr>
          <p:cNvSpPr txBox="1"/>
          <p:nvPr/>
        </p:nvSpPr>
        <p:spPr>
          <a:xfrm>
            <a:off x="7801470" y="4834152"/>
            <a:ext cx="3917083" cy="830997"/>
          </a:xfrm>
          <a:prstGeom prst="rect">
            <a:avLst/>
          </a:prstGeom>
          <a:noFill/>
        </p:spPr>
        <p:txBody>
          <a:bodyPr wrap="square" rtlCol="0">
            <a:spAutoFit/>
          </a:bodyPr>
          <a:lstStyle/>
          <a:p>
            <a:r>
              <a:rPr lang="en-US" sz="1200" dirty="0"/>
              <a:t>In patients with high coronary ischaemic risk, </a:t>
            </a:r>
            <a:r>
              <a:rPr lang="en-US" sz="1200" b="1" dirty="0"/>
              <a:t>triple antithrombotic therapy should be prolonged up to 1 month</a:t>
            </a:r>
            <a:r>
              <a:rPr lang="en-US" sz="1200" dirty="0"/>
              <a:t>, followed by dual antithrombotic therapy for up to 12 months</a:t>
            </a:r>
            <a:endParaRPr lang="en-GB" sz="1200" dirty="0"/>
          </a:p>
        </p:txBody>
      </p:sp>
      <p:sp>
        <p:nvSpPr>
          <p:cNvPr id="25" name="Rectangle: Rounded Corners 24">
            <a:extLst>
              <a:ext uri="{FF2B5EF4-FFF2-40B4-BE49-F238E27FC236}">
                <a16:creationId xmlns:a16="http://schemas.microsoft.com/office/drawing/2014/main" id="{A1E2E84C-1284-43AF-BB9F-76A0B847A319}"/>
              </a:ext>
            </a:extLst>
          </p:cNvPr>
          <p:cNvSpPr/>
          <p:nvPr/>
        </p:nvSpPr>
        <p:spPr>
          <a:xfrm>
            <a:off x="7801470" y="4519717"/>
            <a:ext cx="2284282" cy="303770"/>
          </a:xfrm>
          <a:prstGeom prst="roundRect">
            <a:avLst/>
          </a:prstGeom>
          <a:solidFill>
            <a:srgbClr val="585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High Ischaemic Risk</a:t>
            </a:r>
          </a:p>
        </p:txBody>
      </p:sp>
      <p:grpSp>
        <p:nvGrpSpPr>
          <p:cNvPr id="27" name="Group 26">
            <a:extLst>
              <a:ext uri="{FF2B5EF4-FFF2-40B4-BE49-F238E27FC236}">
                <a16:creationId xmlns:a16="http://schemas.microsoft.com/office/drawing/2014/main" id="{4AD73819-2A74-4D08-A36A-DF0142C3BDAD}"/>
              </a:ext>
            </a:extLst>
          </p:cNvPr>
          <p:cNvGrpSpPr/>
          <p:nvPr/>
        </p:nvGrpSpPr>
        <p:grpSpPr>
          <a:xfrm>
            <a:off x="9526534" y="5629415"/>
            <a:ext cx="2058022" cy="479152"/>
            <a:chOff x="8860744" y="5515200"/>
            <a:chExt cx="2058022" cy="479152"/>
          </a:xfrm>
        </p:grpSpPr>
        <p:sp>
          <p:nvSpPr>
            <p:cNvPr id="28" name="TextBox 27">
              <a:extLst>
                <a:ext uri="{FF2B5EF4-FFF2-40B4-BE49-F238E27FC236}">
                  <a16:creationId xmlns:a16="http://schemas.microsoft.com/office/drawing/2014/main" id="{4262037A-0CB2-4B05-A736-7D2A70F545E4}"/>
                </a:ext>
              </a:extLst>
            </p:cNvPr>
            <p:cNvSpPr txBox="1"/>
            <p:nvPr/>
          </p:nvSpPr>
          <p:spPr>
            <a:xfrm>
              <a:off x="9244228" y="5585499"/>
              <a:ext cx="1674538" cy="307777"/>
            </a:xfrm>
            <a:prstGeom prst="rect">
              <a:avLst/>
            </a:prstGeom>
            <a:solidFill>
              <a:schemeClr val="accent6"/>
            </a:solidFill>
          </p:spPr>
          <p:txBody>
            <a:bodyPr wrap="square" lIns="144000" rtlCol="0">
              <a:spAutoFit/>
            </a:bodyPr>
            <a:lstStyle/>
            <a:p>
              <a:pPr defTabSz="914400">
                <a:defRPr/>
              </a:pPr>
              <a:r>
                <a:rPr lang="en-GB" sz="1400" b="1" kern="0" dirty="0">
                  <a:solidFill>
                    <a:schemeClr val="bg1"/>
                  </a:solidFill>
                  <a:latin typeface="Arial" panose="020B0604020202020204" pitchFamily="34" charset="0"/>
                  <a:cs typeface="Arial" panose="020B0604020202020204" pitchFamily="34" charset="0"/>
                </a:rPr>
                <a:t>Click to see data</a:t>
              </a:r>
            </a:p>
          </p:txBody>
        </p:sp>
        <p:sp>
          <p:nvSpPr>
            <p:cNvPr id="29" name="Teardrop 28">
              <a:extLst>
                <a:ext uri="{FF2B5EF4-FFF2-40B4-BE49-F238E27FC236}">
                  <a16:creationId xmlns:a16="http://schemas.microsoft.com/office/drawing/2014/main" id="{EAD3D594-75AA-4F35-AA04-FF949C535B5D}"/>
                </a:ext>
              </a:extLst>
            </p:cNvPr>
            <p:cNvSpPr/>
            <p:nvPr/>
          </p:nvSpPr>
          <p:spPr>
            <a:xfrm>
              <a:off x="8860744" y="5515200"/>
              <a:ext cx="441568" cy="479152"/>
            </a:xfrm>
            <a:prstGeom prst="teardrop">
              <a:avLst/>
            </a:prstGeom>
            <a:solidFill>
              <a:schemeClr val="accent6"/>
            </a:solidFill>
            <a:ln w="38100"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a:ln>
                    <a:noFill/>
                  </a:ln>
                  <a:solidFill>
                    <a:srgbClr val="FFFFFF">
                      <a:lumMod val="20000"/>
                      <a:lumOff val="80000"/>
                    </a:srgbClr>
                  </a:solidFill>
                  <a:effectLst/>
                  <a:uLnTx/>
                  <a:uFillTx/>
                  <a:latin typeface="Lucida Sans" panose="020B0602030504090204" pitchFamily="34" charset="0"/>
                  <a:ea typeface="Batang" panose="02030600000101010101" pitchFamily="18" charset="-127"/>
                  <a:cs typeface="Arial" panose="020B0604020202020204" pitchFamily="34" charset="0"/>
                </a:rPr>
                <a:t>i</a:t>
              </a:r>
              <a:endParaRPr kumimoji="0" lang="en-GB" sz="2400" b="0" i="0" u="none" strike="noStrike" kern="0" cap="none" spc="0" normalizeH="0" baseline="0" noProof="0" dirty="0">
                <a:ln>
                  <a:noFill/>
                </a:ln>
                <a:solidFill>
                  <a:srgbClr val="FFFFFF">
                    <a:lumMod val="20000"/>
                    <a:lumOff val="80000"/>
                  </a:srgbClr>
                </a:solidFill>
                <a:effectLst/>
                <a:uLnTx/>
                <a:uFillTx/>
                <a:latin typeface="Arial"/>
                <a:ea typeface="+mn-ea"/>
                <a:cs typeface="Arial" panose="020B0604020202020204" pitchFamily="34" charset="0"/>
              </a:endParaRPr>
            </a:p>
          </p:txBody>
        </p:sp>
      </p:grpSp>
      <p:sp>
        <p:nvSpPr>
          <p:cNvPr id="6" name="Rectangle: Rounded Corners 5">
            <a:extLst>
              <a:ext uri="{FF2B5EF4-FFF2-40B4-BE49-F238E27FC236}">
                <a16:creationId xmlns:a16="http://schemas.microsoft.com/office/drawing/2014/main" id="{014013E0-C01E-4BC1-95F3-FCDD65316341}"/>
              </a:ext>
            </a:extLst>
          </p:cNvPr>
          <p:cNvSpPr/>
          <p:nvPr/>
        </p:nvSpPr>
        <p:spPr>
          <a:xfrm>
            <a:off x="1577563" y="1932010"/>
            <a:ext cx="5848473" cy="324000"/>
          </a:xfrm>
          <a:prstGeom prst="roundRect">
            <a:avLst/>
          </a:prstGeom>
          <a:solidFill>
            <a:srgbClr val="0B4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t>AF patients undergoing PCI for NSTE-ACS</a:t>
            </a:r>
            <a:endParaRPr lang="en-GB" sz="1300" b="1" dirty="0"/>
          </a:p>
        </p:txBody>
      </p:sp>
      <p:sp>
        <p:nvSpPr>
          <p:cNvPr id="7" name="Rectangle: Rounded Corners 6">
            <a:extLst>
              <a:ext uri="{FF2B5EF4-FFF2-40B4-BE49-F238E27FC236}">
                <a16:creationId xmlns:a16="http://schemas.microsoft.com/office/drawing/2014/main" id="{93F77133-E120-4173-820D-625A818CCE81}"/>
              </a:ext>
            </a:extLst>
          </p:cNvPr>
          <p:cNvSpPr/>
          <p:nvPr/>
        </p:nvSpPr>
        <p:spPr>
          <a:xfrm>
            <a:off x="1577563" y="2385788"/>
            <a:ext cx="1724564" cy="324000"/>
          </a:xfrm>
          <a:prstGeom prst="roundRect">
            <a:avLst/>
          </a:prstGeom>
          <a:solidFill>
            <a:srgbClr val="7CAF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t>Default Strategy</a:t>
            </a:r>
            <a:endParaRPr lang="en-GB" sz="1300" b="1" dirty="0"/>
          </a:p>
        </p:txBody>
      </p:sp>
      <p:sp>
        <p:nvSpPr>
          <p:cNvPr id="26" name="Rectangle: Rounded Corners 25">
            <a:extLst>
              <a:ext uri="{FF2B5EF4-FFF2-40B4-BE49-F238E27FC236}">
                <a16:creationId xmlns:a16="http://schemas.microsoft.com/office/drawing/2014/main" id="{2DBB8075-E014-4AF3-9503-DA489EBB83C0}"/>
              </a:ext>
            </a:extLst>
          </p:cNvPr>
          <p:cNvSpPr/>
          <p:nvPr/>
        </p:nvSpPr>
        <p:spPr>
          <a:xfrm>
            <a:off x="3618961" y="2385788"/>
            <a:ext cx="1724564" cy="324000"/>
          </a:xfrm>
          <a:prstGeom prst="roundRect">
            <a:avLst/>
          </a:prstGeom>
          <a:solidFill>
            <a:srgbClr val="AF122A"/>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300" b="1" dirty="0"/>
              <a:t>High Bleeding Risk</a:t>
            </a:r>
            <a:endParaRPr lang="en-GB" sz="1300" b="1" dirty="0"/>
          </a:p>
        </p:txBody>
      </p:sp>
      <p:sp>
        <p:nvSpPr>
          <p:cNvPr id="30" name="Rectangle: Rounded Corners 29">
            <a:extLst>
              <a:ext uri="{FF2B5EF4-FFF2-40B4-BE49-F238E27FC236}">
                <a16:creationId xmlns:a16="http://schemas.microsoft.com/office/drawing/2014/main" id="{9CE5E795-3B4E-4EB9-92A0-60794A767899}"/>
              </a:ext>
            </a:extLst>
          </p:cNvPr>
          <p:cNvSpPr/>
          <p:nvPr/>
        </p:nvSpPr>
        <p:spPr>
          <a:xfrm>
            <a:off x="5698567" y="2381605"/>
            <a:ext cx="1724564" cy="324000"/>
          </a:xfrm>
          <a:prstGeom prst="roundRect">
            <a:avLst/>
          </a:prstGeom>
          <a:solidFill>
            <a:srgbClr val="58585A"/>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300" b="1" dirty="0"/>
              <a:t>High Ischaemic Risk</a:t>
            </a:r>
            <a:endParaRPr lang="en-GB" sz="1300" b="1" dirty="0"/>
          </a:p>
        </p:txBody>
      </p:sp>
      <p:sp>
        <p:nvSpPr>
          <p:cNvPr id="33" name="Rectangle: Rounded Corners 32">
            <a:extLst>
              <a:ext uri="{FF2B5EF4-FFF2-40B4-BE49-F238E27FC236}">
                <a16:creationId xmlns:a16="http://schemas.microsoft.com/office/drawing/2014/main" id="{9F511023-DCD9-44B7-BF1D-5A2EFFA0BF7D}"/>
              </a:ext>
            </a:extLst>
          </p:cNvPr>
          <p:cNvSpPr/>
          <p:nvPr/>
        </p:nvSpPr>
        <p:spPr>
          <a:xfrm>
            <a:off x="3629819" y="3270928"/>
            <a:ext cx="1724564" cy="1296000"/>
          </a:xfrm>
          <a:prstGeom prst="roundRect">
            <a:avLst>
              <a:gd name="adj" fmla="val 9774"/>
            </a:avLst>
          </a:prstGeom>
          <a:solidFill>
            <a:srgbClr val="FFCE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rgbClr val="000000"/>
                </a:solidFill>
              </a:rPr>
              <a:t>Double Therapy</a:t>
            </a:r>
          </a:p>
          <a:p>
            <a:pPr algn="ctr"/>
            <a:r>
              <a:rPr lang="en-US" sz="1300" b="1" dirty="0">
                <a:solidFill>
                  <a:srgbClr val="000000"/>
                </a:solidFill>
              </a:rPr>
              <a:t>(N)OAC + SAPT</a:t>
            </a:r>
            <a:endParaRPr lang="en-GB" sz="1300" b="1" dirty="0">
              <a:solidFill>
                <a:srgbClr val="000000"/>
              </a:solidFill>
            </a:endParaRPr>
          </a:p>
        </p:txBody>
      </p:sp>
      <p:sp>
        <p:nvSpPr>
          <p:cNvPr id="34" name="Rectangle: Rounded Corners 33">
            <a:extLst>
              <a:ext uri="{FF2B5EF4-FFF2-40B4-BE49-F238E27FC236}">
                <a16:creationId xmlns:a16="http://schemas.microsoft.com/office/drawing/2014/main" id="{59354352-3799-4FC0-B7ED-BD8B466D763E}"/>
              </a:ext>
            </a:extLst>
          </p:cNvPr>
          <p:cNvSpPr/>
          <p:nvPr/>
        </p:nvSpPr>
        <p:spPr>
          <a:xfrm>
            <a:off x="3629819" y="4618338"/>
            <a:ext cx="1724564" cy="864000"/>
          </a:xfrm>
          <a:prstGeom prst="roundRect">
            <a:avLst>
              <a:gd name="adj" fmla="val 9774"/>
            </a:avLst>
          </a:prstGeom>
          <a:solidFill>
            <a:srgbClr val="FFCE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rgbClr val="000000"/>
                </a:solidFill>
              </a:rPr>
              <a:t>(N)OAC alone</a:t>
            </a:r>
            <a:endParaRPr lang="en-GB" sz="1300" b="1" dirty="0">
              <a:solidFill>
                <a:srgbClr val="000000"/>
              </a:solidFill>
            </a:endParaRPr>
          </a:p>
        </p:txBody>
      </p:sp>
      <p:sp>
        <p:nvSpPr>
          <p:cNvPr id="35" name="Rectangle: Rounded Corners 34">
            <a:extLst>
              <a:ext uri="{FF2B5EF4-FFF2-40B4-BE49-F238E27FC236}">
                <a16:creationId xmlns:a16="http://schemas.microsoft.com/office/drawing/2014/main" id="{74349A5E-C99B-4650-B838-5D06C05541A2}"/>
              </a:ext>
            </a:extLst>
          </p:cNvPr>
          <p:cNvSpPr/>
          <p:nvPr/>
        </p:nvSpPr>
        <p:spPr>
          <a:xfrm>
            <a:off x="5691220" y="3754337"/>
            <a:ext cx="1724564" cy="1733629"/>
          </a:xfrm>
          <a:prstGeom prst="roundRect">
            <a:avLst>
              <a:gd name="adj" fmla="val 9774"/>
            </a:avLst>
          </a:prstGeom>
          <a:solidFill>
            <a:srgbClr val="FFCE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rgbClr val="000000"/>
                </a:solidFill>
              </a:rPr>
              <a:t>Double Therapy</a:t>
            </a:r>
          </a:p>
          <a:p>
            <a:pPr algn="ctr"/>
            <a:r>
              <a:rPr lang="en-US" sz="1300" b="1" dirty="0">
                <a:solidFill>
                  <a:srgbClr val="000000"/>
                </a:solidFill>
              </a:rPr>
              <a:t>(N)OAC + SAPT</a:t>
            </a:r>
            <a:endParaRPr lang="en-GB" sz="1300" b="1" dirty="0">
              <a:solidFill>
                <a:srgbClr val="000000"/>
              </a:solidFill>
            </a:endParaRPr>
          </a:p>
        </p:txBody>
      </p:sp>
      <p:sp>
        <p:nvSpPr>
          <p:cNvPr id="36" name="Rectangle: Rounded Corners 35">
            <a:extLst>
              <a:ext uri="{FF2B5EF4-FFF2-40B4-BE49-F238E27FC236}">
                <a16:creationId xmlns:a16="http://schemas.microsoft.com/office/drawing/2014/main" id="{D4370946-B103-45ED-8C2B-AF78F24D83C6}"/>
              </a:ext>
            </a:extLst>
          </p:cNvPr>
          <p:cNvSpPr/>
          <p:nvPr/>
        </p:nvSpPr>
        <p:spPr>
          <a:xfrm>
            <a:off x="1577563" y="5560662"/>
            <a:ext cx="5839237" cy="396000"/>
          </a:xfrm>
          <a:prstGeom prst="roundRect">
            <a:avLst/>
          </a:prstGeom>
          <a:solidFill>
            <a:srgbClr val="56BF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rgbClr val="000000"/>
                </a:solidFill>
              </a:rPr>
              <a:t>(N)OAC alone</a:t>
            </a:r>
            <a:endParaRPr lang="en-GB" sz="1300" b="1" dirty="0">
              <a:solidFill>
                <a:srgbClr val="000000"/>
              </a:solidFill>
            </a:endParaRPr>
          </a:p>
        </p:txBody>
      </p:sp>
      <p:sp>
        <p:nvSpPr>
          <p:cNvPr id="37" name="Rectangle: Rounded Corners 36">
            <a:extLst>
              <a:ext uri="{FF2B5EF4-FFF2-40B4-BE49-F238E27FC236}">
                <a16:creationId xmlns:a16="http://schemas.microsoft.com/office/drawing/2014/main" id="{2598492A-7CDD-455A-9BEA-A99D415EE8E2}"/>
              </a:ext>
            </a:extLst>
          </p:cNvPr>
          <p:cNvSpPr/>
          <p:nvPr/>
        </p:nvSpPr>
        <p:spPr>
          <a:xfrm>
            <a:off x="5691220" y="3270928"/>
            <a:ext cx="1724564" cy="432000"/>
          </a:xfrm>
          <a:prstGeom prst="roundRect">
            <a:avLst>
              <a:gd name="adj" fmla="val 14007"/>
            </a:avLst>
          </a:prstGeom>
          <a:solidFill>
            <a:srgbClr val="FFCE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rgbClr val="000000"/>
                </a:solidFill>
              </a:rPr>
              <a:t>Triple Therapy</a:t>
            </a:r>
            <a:endParaRPr lang="en-GB" sz="1300" b="1" dirty="0">
              <a:solidFill>
                <a:srgbClr val="000000"/>
              </a:solidFill>
            </a:endParaRPr>
          </a:p>
        </p:txBody>
      </p:sp>
      <p:cxnSp>
        <p:nvCxnSpPr>
          <p:cNvPr id="10" name="Straight Arrow Connector 9">
            <a:extLst>
              <a:ext uri="{FF2B5EF4-FFF2-40B4-BE49-F238E27FC236}">
                <a16:creationId xmlns:a16="http://schemas.microsoft.com/office/drawing/2014/main" id="{22240374-0098-4287-B698-A98966791C60}"/>
              </a:ext>
            </a:extLst>
          </p:cNvPr>
          <p:cNvCxnSpPr/>
          <p:nvPr/>
        </p:nvCxnSpPr>
        <p:spPr>
          <a:xfrm>
            <a:off x="1362456" y="2861650"/>
            <a:ext cx="0" cy="3085776"/>
          </a:xfrm>
          <a:prstGeom prst="straightConnector1">
            <a:avLst/>
          </a:prstGeom>
          <a:ln w="19050">
            <a:solidFill>
              <a:srgbClr val="000000"/>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E9E6E40-2799-4042-A61D-B3C386732BFB}"/>
              </a:ext>
            </a:extLst>
          </p:cNvPr>
          <p:cNvSpPr txBox="1"/>
          <p:nvPr/>
        </p:nvSpPr>
        <p:spPr>
          <a:xfrm>
            <a:off x="674253" y="3594583"/>
            <a:ext cx="683270" cy="246221"/>
          </a:xfrm>
          <a:prstGeom prst="rect">
            <a:avLst/>
          </a:prstGeom>
          <a:noFill/>
        </p:spPr>
        <p:txBody>
          <a:bodyPr wrap="square" rtlCol="0">
            <a:spAutoFit/>
          </a:bodyPr>
          <a:lstStyle/>
          <a:p>
            <a:r>
              <a:rPr lang="en-US" sz="1000" dirty="0">
                <a:solidFill>
                  <a:srgbClr val="000000"/>
                </a:solidFill>
              </a:rPr>
              <a:t>1 month</a:t>
            </a:r>
            <a:endParaRPr lang="en-GB" sz="1000" dirty="0">
              <a:solidFill>
                <a:srgbClr val="000000"/>
              </a:solidFill>
            </a:endParaRPr>
          </a:p>
        </p:txBody>
      </p:sp>
      <p:sp>
        <p:nvSpPr>
          <p:cNvPr id="38" name="TextBox 37">
            <a:extLst>
              <a:ext uri="{FF2B5EF4-FFF2-40B4-BE49-F238E27FC236}">
                <a16:creationId xmlns:a16="http://schemas.microsoft.com/office/drawing/2014/main" id="{C9415BE5-E2E2-4EC3-A49B-8363891889BF}"/>
              </a:ext>
            </a:extLst>
          </p:cNvPr>
          <p:cNvSpPr txBox="1"/>
          <p:nvPr/>
        </p:nvSpPr>
        <p:spPr>
          <a:xfrm>
            <a:off x="601441" y="4029525"/>
            <a:ext cx="720000" cy="246221"/>
          </a:xfrm>
          <a:prstGeom prst="rect">
            <a:avLst/>
          </a:prstGeom>
          <a:noFill/>
        </p:spPr>
        <p:txBody>
          <a:bodyPr wrap="square" rtlCol="0">
            <a:spAutoFit/>
          </a:bodyPr>
          <a:lstStyle/>
          <a:p>
            <a:r>
              <a:rPr lang="en-US" sz="1000" dirty="0">
                <a:solidFill>
                  <a:srgbClr val="000000"/>
                </a:solidFill>
              </a:rPr>
              <a:t>3 months</a:t>
            </a:r>
            <a:endParaRPr lang="en-GB" sz="1000" dirty="0">
              <a:solidFill>
                <a:srgbClr val="000000"/>
              </a:solidFill>
            </a:endParaRPr>
          </a:p>
        </p:txBody>
      </p:sp>
      <p:sp>
        <p:nvSpPr>
          <p:cNvPr id="39" name="TextBox 38">
            <a:extLst>
              <a:ext uri="{FF2B5EF4-FFF2-40B4-BE49-F238E27FC236}">
                <a16:creationId xmlns:a16="http://schemas.microsoft.com/office/drawing/2014/main" id="{58AE0A5A-10F6-45CC-BECF-E4484B147130}"/>
              </a:ext>
            </a:extLst>
          </p:cNvPr>
          <p:cNvSpPr txBox="1"/>
          <p:nvPr/>
        </p:nvSpPr>
        <p:spPr>
          <a:xfrm>
            <a:off x="602517" y="4455231"/>
            <a:ext cx="720000" cy="246221"/>
          </a:xfrm>
          <a:prstGeom prst="rect">
            <a:avLst/>
          </a:prstGeom>
          <a:noFill/>
        </p:spPr>
        <p:txBody>
          <a:bodyPr wrap="square" rtlCol="0">
            <a:spAutoFit/>
          </a:bodyPr>
          <a:lstStyle/>
          <a:p>
            <a:r>
              <a:rPr lang="en-US" sz="1000" dirty="0">
                <a:solidFill>
                  <a:srgbClr val="000000"/>
                </a:solidFill>
              </a:rPr>
              <a:t>6 months</a:t>
            </a:r>
            <a:endParaRPr lang="en-GB" sz="1000" dirty="0">
              <a:solidFill>
                <a:srgbClr val="000000"/>
              </a:solidFill>
            </a:endParaRPr>
          </a:p>
        </p:txBody>
      </p:sp>
      <p:sp>
        <p:nvSpPr>
          <p:cNvPr id="40" name="TextBox 39">
            <a:extLst>
              <a:ext uri="{FF2B5EF4-FFF2-40B4-BE49-F238E27FC236}">
                <a16:creationId xmlns:a16="http://schemas.microsoft.com/office/drawing/2014/main" id="{EC0C62F7-904E-465A-BC26-032EB8F7DBC9}"/>
              </a:ext>
            </a:extLst>
          </p:cNvPr>
          <p:cNvSpPr txBox="1"/>
          <p:nvPr/>
        </p:nvSpPr>
        <p:spPr>
          <a:xfrm>
            <a:off x="546025" y="5407404"/>
            <a:ext cx="814512" cy="246221"/>
          </a:xfrm>
          <a:prstGeom prst="rect">
            <a:avLst/>
          </a:prstGeom>
          <a:noFill/>
        </p:spPr>
        <p:txBody>
          <a:bodyPr wrap="square" rtlCol="0">
            <a:spAutoFit/>
          </a:bodyPr>
          <a:lstStyle/>
          <a:p>
            <a:r>
              <a:rPr lang="en-US" sz="1000" dirty="0">
                <a:solidFill>
                  <a:srgbClr val="000000"/>
                </a:solidFill>
              </a:rPr>
              <a:t>12 months</a:t>
            </a:r>
            <a:endParaRPr lang="en-GB" sz="1000" dirty="0">
              <a:solidFill>
                <a:srgbClr val="000000"/>
              </a:solidFill>
            </a:endParaRPr>
          </a:p>
        </p:txBody>
      </p:sp>
      <p:sp>
        <p:nvSpPr>
          <p:cNvPr id="41" name="TextBox 40">
            <a:extLst>
              <a:ext uri="{FF2B5EF4-FFF2-40B4-BE49-F238E27FC236}">
                <a16:creationId xmlns:a16="http://schemas.microsoft.com/office/drawing/2014/main" id="{BD64B726-C01B-4885-A082-C364925A6B65}"/>
              </a:ext>
            </a:extLst>
          </p:cNvPr>
          <p:cNvSpPr txBox="1"/>
          <p:nvPr/>
        </p:nvSpPr>
        <p:spPr>
          <a:xfrm>
            <a:off x="370696" y="2887545"/>
            <a:ext cx="943837" cy="400110"/>
          </a:xfrm>
          <a:prstGeom prst="rect">
            <a:avLst/>
          </a:prstGeom>
          <a:noFill/>
        </p:spPr>
        <p:txBody>
          <a:bodyPr wrap="square" rtlCol="0">
            <a:spAutoFit/>
          </a:bodyPr>
          <a:lstStyle/>
          <a:p>
            <a:pPr algn="r"/>
            <a:r>
              <a:rPr lang="en-US" sz="1000" dirty="0">
                <a:solidFill>
                  <a:srgbClr val="000000"/>
                </a:solidFill>
              </a:rPr>
              <a:t>up to 1 week (in hospital)</a:t>
            </a:r>
            <a:endParaRPr lang="en-GB" sz="1000" dirty="0">
              <a:solidFill>
                <a:srgbClr val="000000"/>
              </a:solidFill>
            </a:endParaRPr>
          </a:p>
        </p:txBody>
      </p:sp>
      <p:sp>
        <p:nvSpPr>
          <p:cNvPr id="42" name="TextBox 41">
            <a:extLst>
              <a:ext uri="{FF2B5EF4-FFF2-40B4-BE49-F238E27FC236}">
                <a16:creationId xmlns:a16="http://schemas.microsoft.com/office/drawing/2014/main" id="{FF59C8D4-C03E-4E1B-B44B-67BB114024C4}"/>
              </a:ext>
            </a:extLst>
          </p:cNvPr>
          <p:cNvSpPr txBox="1"/>
          <p:nvPr/>
        </p:nvSpPr>
        <p:spPr>
          <a:xfrm>
            <a:off x="437323" y="1920795"/>
            <a:ext cx="943837" cy="553998"/>
          </a:xfrm>
          <a:prstGeom prst="rect">
            <a:avLst/>
          </a:prstGeom>
          <a:noFill/>
        </p:spPr>
        <p:txBody>
          <a:bodyPr wrap="square" rtlCol="0">
            <a:spAutoFit/>
          </a:bodyPr>
          <a:lstStyle/>
          <a:p>
            <a:pPr algn="ctr"/>
            <a:r>
              <a:rPr lang="en-US" sz="1000" dirty="0">
                <a:solidFill>
                  <a:srgbClr val="AC0620"/>
                </a:solidFill>
              </a:rPr>
              <a:t>Time from treatment initiation</a:t>
            </a:r>
            <a:endParaRPr lang="en-GB" sz="1000" dirty="0">
              <a:solidFill>
                <a:srgbClr val="AC0620"/>
              </a:solidFill>
            </a:endParaRPr>
          </a:p>
        </p:txBody>
      </p:sp>
      <p:cxnSp>
        <p:nvCxnSpPr>
          <p:cNvPr id="15" name="Straight Arrow Connector 14">
            <a:extLst>
              <a:ext uri="{FF2B5EF4-FFF2-40B4-BE49-F238E27FC236}">
                <a16:creationId xmlns:a16="http://schemas.microsoft.com/office/drawing/2014/main" id="{73EA18E4-68D5-4E08-9C1D-08F6A2805EBE}"/>
              </a:ext>
            </a:extLst>
          </p:cNvPr>
          <p:cNvCxnSpPr/>
          <p:nvPr/>
        </p:nvCxnSpPr>
        <p:spPr>
          <a:xfrm>
            <a:off x="900398" y="2450526"/>
            <a:ext cx="0" cy="294308"/>
          </a:xfrm>
          <a:prstGeom prst="straightConnector1">
            <a:avLst/>
          </a:prstGeom>
          <a:ln w="19050">
            <a:solidFill>
              <a:srgbClr val="AC06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FFF8149-A13D-424F-8311-4A23CB0DAB09}"/>
              </a:ext>
            </a:extLst>
          </p:cNvPr>
          <p:cNvCxnSpPr/>
          <p:nvPr/>
        </p:nvCxnSpPr>
        <p:spPr>
          <a:xfrm>
            <a:off x="1262492" y="3233968"/>
            <a:ext cx="6169459" cy="0"/>
          </a:xfrm>
          <a:prstGeom prst="line">
            <a:avLst/>
          </a:prstGeom>
          <a:ln w="190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A186DD6-7D06-4402-8A0D-6BA24C7706B4}"/>
              </a:ext>
            </a:extLst>
          </p:cNvPr>
          <p:cNvCxnSpPr/>
          <p:nvPr/>
        </p:nvCxnSpPr>
        <p:spPr>
          <a:xfrm>
            <a:off x="1262492" y="5529174"/>
            <a:ext cx="6169459" cy="0"/>
          </a:xfrm>
          <a:prstGeom prst="line">
            <a:avLst/>
          </a:prstGeom>
          <a:ln w="190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Arrow: Down 17">
            <a:extLst>
              <a:ext uri="{FF2B5EF4-FFF2-40B4-BE49-F238E27FC236}">
                <a16:creationId xmlns:a16="http://schemas.microsoft.com/office/drawing/2014/main" id="{360EA00C-76F0-4BB0-8A0E-2B95ACE82A30}"/>
              </a:ext>
            </a:extLst>
          </p:cNvPr>
          <p:cNvSpPr/>
          <p:nvPr/>
        </p:nvSpPr>
        <p:spPr>
          <a:xfrm>
            <a:off x="2087993" y="3139128"/>
            <a:ext cx="576000" cy="216000"/>
          </a:xfrm>
          <a:prstGeom prst="downArrow">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 name="Arrow: Down 51">
            <a:extLst>
              <a:ext uri="{FF2B5EF4-FFF2-40B4-BE49-F238E27FC236}">
                <a16:creationId xmlns:a16="http://schemas.microsoft.com/office/drawing/2014/main" id="{4C229BA7-6F69-4E28-9E97-C2556701AC49}"/>
              </a:ext>
            </a:extLst>
          </p:cNvPr>
          <p:cNvSpPr/>
          <p:nvPr/>
        </p:nvSpPr>
        <p:spPr>
          <a:xfrm>
            <a:off x="4198672" y="3139128"/>
            <a:ext cx="576000" cy="216000"/>
          </a:xfrm>
          <a:prstGeom prst="downArrow">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Arrow: Down 52">
            <a:extLst>
              <a:ext uri="{FF2B5EF4-FFF2-40B4-BE49-F238E27FC236}">
                <a16:creationId xmlns:a16="http://schemas.microsoft.com/office/drawing/2014/main" id="{FE585E44-4914-4786-A42D-23880AA0767E}"/>
              </a:ext>
            </a:extLst>
          </p:cNvPr>
          <p:cNvSpPr/>
          <p:nvPr/>
        </p:nvSpPr>
        <p:spPr>
          <a:xfrm>
            <a:off x="6264603" y="3139128"/>
            <a:ext cx="576000" cy="216000"/>
          </a:xfrm>
          <a:prstGeom prst="downArrow">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Arrow: Down 53">
            <a:extLst>
              <a:ext uri="{FF2B5EF4-FFF2-40B4-BE49-F238E27FC236}">
                <a16:creationId xmlns:a16="http://schemas.microsoft.com/office/drawing/2014/main" id="{1592A0E9-A339-450D-A7BF-18CD4E796B61}"/>
              </a:ext>
            </a:extLst>
          </p:cNvPr>
          <p:cNvSpPr/>
          <p:nvPr/>
        </p:nvSpPr>
        <p:spPr>
          <a:xfrm>
            <a:off x="6264603" y="3605159"/>
            <a:ext cx="576000" cy="216000"/>
          </a:xfrm>
          <a:prstGeom prst="downArrow">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Arrow: Down 54">
            <a:extLst>
              <a:ext uri="{FF2B5EF4-FFF2-40B4-BE49-F238E27FC236}">
                <a16:creationId xmlns:a16="http://schemas.microsoft.com/office/drawing/2014/main" id="{2FAAE9E0-FC7A-42AD-A795-57ACB0F84ED4}"/>
              </a:ext>
            </a:extLst>
          </p:cNvPr>
          <p:cNvSpPr/>
          <p:nvPr/>
        </p:nvSpPr>
        <p:spPr>
          <a:xfrm>
            <a:off x="6264603" y="5401807"/>
            <a:ext cx="576000" cy="216000"/>
          </a:xfrm>
          <a:prstGeom prst="downArrow">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Arrow: Down 55">
            <a:extLst>
              <a:ext uri="{FF2B5EF4-FFF2-40B4-BE49-F238E27FC236}">
                <a16:creationId xmlns:a16="http://schemas.microsoft.com/office/drawing/2014/main" id="{5CCFC99C-3791-4473-A7C5-1CBD29F6FCD0}"/>
              </a:ext>
            </a:extLst>
          </p:cNvPr>
          <p:cNvSpPr/>
          <p:nvPr/>
        </p:nvSpPr>
        <p:spPr>
          <a:xfrm>
            <a:off x="4198672" y="5401807"/>
            <a:ext cx="576000" cy="216000"/>
          </a:xfrm>
          <a:prstGeom prst="downArrow">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Arrow: Down 56">
            <a:extLst>
              <a:ext uri="{FF2B5EF4-FFF2-40B4-BE49-F238E27FC236}">
                <a16:creationId xmlns:a16="http://schemas.microsoft.com/office/drawing/2014/main" id="{978BCF25-6905-42E2-BE03-D5BD9D700BFF}"/>
              </a:ext>
            </a:extLst>
          </p:cNvPr>
          <p:cNvSpPr/>
          <p:nvPr/>
        </p:nvSpPr>
        <p:spPr>
          <a:xfrm>
            <a:off x="2087993" y="5401807"/>
            <a:ext cx="576000" cy="216000"/>
          </a:xfrm>
          <a:prstGeom prst="downArrow">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Arrow: Down 57">
            <a:extLst>
              <a:ext uri="{FF2B5EF4-FFF2-40B4-BE49-F238E27FC236}">
                <a16:creationId xmlns:a16="http://schemas.microsoft.com/office/drawing/2014/main" id="{54E4C2B2-CD29-4D8B-AFE5-89CAFA51CE56}"/>
              </a:ext>
            </a:extLst>
          </p:cNvPr>
          <p:cNvSpPr/>
          <p:nvPr/>
        </p:nvSpPr>
        <p:spPr>
          <a:xfrm>
            <a:off x="4198672" y="4445832"/>
            <a:ext cx="576000" cy="216000"/>
          </a:xfrm>
          <a:prstGeom prst="downArrow">
            <a:avLst/>
          </a:prstGeom>
          <a:solidFill>
            <a:srgbClr val="00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Link to slide 34">
            <a:hlinkClick r:id="rId3" action="ppaction://hlinksldjump"/>
            <a:extLst>
              <a:ext uri="{FF2B5EF4-FFF2-40B4-BE49-F238E27FC236}">
                <a16:creationId xmlns:a16="http://schemas.microsoft.com/office/drawing/2014/main" id="{BB8658B3-C79A-4EEE-8994-8C426733CB20}"/>
              </a:ext>
            </a:extLst>
          </p:cNvPr>
          <p:cNvSpPr/>
          <p:nvPr/>
        </p:nvSpPr>
        <p:spPr>
          <a:xfrm>
            <a:off x="9526534" y="5629415"/>
            <a:ext cx="2058022" cy="462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262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0C205F0-BB65-4A5B-8426-23AE2785DB8F}"/>
              </a:ext>
            </a:extLst>
          </p:cNvPr>
          <p:cNvSpPr/>
          <p:nvPr/>
        </p:nvSpPr>
        <p:spPr>
          <a:xfrm>
            <a:off x="461995" y="1536048"/>
            <a:ext cx="11255872" cy="3313448"/>
          </a:xfrm>
          <a:prstGeom prst="rect">
            <a:avLst/>
          </a:prstGeom>
          <a:noFill/>
          <a:ln>
            <a:solidFill>
              <a:schemeClr val="accent6">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7AF1D9B-FDCD-44AA-A48A-AA13EDF590AF}"/>
              </a:ext>
            </a:extLst>
          </p:cNvPr>
          <p:cNvSpPr>
            <a:spLocks noGrp="1"/>
          </p:cNvSpPr>
          <p:nvPr>
            <p:ph type="title"/>
          </p:nvPr>
        </p:nvSpPr>
        <p:spPr/>
        <p:txBody>
          <a:bodyPr>
            <a:normAutofit/>
          </a:bodyPr>
          <a:lstStyle/>
          <a:p>
            <a:r>
              <a:rPr lang="en-US" sz="2400" dirty="0"/>
              <a:t>NOAC reversal: a rapidly acting, specific reversal agent for anticoagulation can help the clinical management of major life-threatening events</a:t>
            </a:r>
            <a:endParaRPr lang="en-GB" sz="2400" dirty="0"/>
          </a:p>
        </p:txBody>
      </p:sp>
      <p:sp>
        <p:nvSpPr>
          <p:cNvPr id="3" name="Slide Number Placeholder 2">
            <a:extLst>
              <a:ext uri="{FF2B5EF4-FFF2-40B4-BE49-F238E27FC236}">
                <a16:creationId xmlns:a16="http://schemas.microsoft.com/office/drawing/2014/main" id="{68EA5ED2-6BF7-433C-B237-0C386E8CD432}"/>
              </a:ext>
            </a:extLst>
          </p:cNvPr>
          <p:cNvSpPr>
            <a:spLocks noGrp="1"/>
          </p:cNvSpPr>
          <p:nvPr>
            <p:ph type="sldNum" sz="quarter" idx="12"/>
          </p:nvPr>
        </p:nvSpPr>
        <p:spPr/>
        <p:txBody>
          <a:bodyPr/>
          <a:lstStyle/>
          <a:p>
            <a:fld id="{2066355A-084C-D24E-9AD2-7E4FC41EA627}" type="slidenum">
              <a:rPr lang="en-GB" noProof="0" smtClean="0"/>
              <a:pPr/>
              <a:t>17</a:t>
            </a:fld>
            <a:endParaRPr lang="en-GB" noProof="0" dirty="0"/>
          </a:p>
        </p:txBody>
      </p:sp>
      <p:sp>
        <p:nvSpPr>
          <p:cNvPr id="9" name="Text Placeholder 8">
            <a:extLst>
              <a:ext uri="{FF2B5EF4-FFF2-40B4-BE49-F238E27FC236}">
                <a16:creationId xmlns:a16="http://schemas.microsoft.com/office/drawing/2014/main" id="{E7027825-A7C1-4F1B-8B22-9F19C99F6507}"/>
              </a:ext>
            </a:extLst>
          </p:cNvPr>
          <p:cNvSpPr>
            <a:spLocks noGrp="1"/>
          </p:cNvSpPr>
          <p:nvPr>
            <p:ph type="body" sz="quarter" idx="13"/>
          </p:nvPr>
        </p:nvSpPr>
        <p:spPr>
          <a:xfrm>
            <a:off x="480483" y="6290589"/>
            <a:ext cx="11101916" cy="430887"/>
          </a:xfrm>
        </p:spPr>
        <p:txBody>
          <a:bodyPr/>
          <a:lstStyle/>
          <a:p>
            <a:r>
              <a:rPr lang="en-GB" sz="1100" dirty="0"/>
              <a:t>PCC, prothrombin complex concentrate</a:t>
            </a:r>
            <a:br>
              <a:rPr lang="en-GB" sz="1100" dirty="0"/>
            </a:br>
            <a:r>
              <a:rPr lang="en-GB" sz="1100" dirty="0" err="1"/>
              <a:t>Hindricks</a:t>
            </a:r>
            <a:r>
              <a:rPr lang="en-GB" sz="1100" dirty="0"/>
              <a:t> et al. Eur Heart J 2020; doi:10.1093/eurheartj/ehaa612; </a:t>
            </a:r>
            <a:r>
              <a:rPr lang="en-US" sz="1100" dirty="0"/>
              <a:t>Pollack et al. NEJM 2017;377:431; Praxbind SPC, 2020; Praxbind US PI, 2018</a:t>
            </a:r>
          </a:p>
        </p:txBody>
      </p:sp>
      <p:grpSp>
        <p:nvGrpSpPr>
          <p:cNvPr id="5" name="Group 4">
            <a:extLst>
              <a:ext uri="{FF2B5EF4-FFF2-40B4-BE49-F238E27FC236}">
                <a16:creationId xmlns:a16="http://schemas.microsoft.com/office/drawing/2014/main" id="{AEB6E29D-A968-4DE1-93F4-9B4A3CBFD489}"/>
              </a:ext>
            </a:extLst>
          </p:cNvPr>
          <p:cNvGrpSpPr/>
          <p:nvPr/>
        </p:nvGrpSpPr>
        <p:grpSpPr>
          <a:xfrm>
            <a:off x="746679" y="1370032"/>
            <a:ext cx="3156727" cy="350213"/>
            <a:chOff x="7600255" y="4757361"/>
            <a:chExt cx="3403565" cy="350213"/>
          </a:xfrm>
        </p:grpSpPr>
        <p:sp>
          <p:nvSpPr>
            <p:cNvPr id="109" name="Rectangle 108">
              <a:extLst>
                <a:ext uri="{FF2B5EF4-FFF2-40B4-BE49-F238E27FC236}">
                  <a16:creationId xmlns:a16="http://schemas.microsoft.com/office/drawing/2014/main" id="{7C235E9A-2ECD-45AF-87DD-57911C4581A3}"/>
                </a:ext>
              </a:extLst>
            </p:cNvPr>
            <p:cNvSpPr/>
            <p:nvPr/>
          </p:nvSpPr>
          <p:spPr bwMode="auto">
            <a:xfrm>
              <a:off x="7600255" y="4757361"/>
              <a:ext cx="3403565" cy="350213"/>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530DCD8D-901E-4C77-8415-A2708C496F17}"/>
                </a:ext>
              </a:extLst>
            </p:cNvPr>
            <p:cNvSpPr txBox="1"/>
            <p:nvPr/>
          </p:nvSpPr>
          <p:spPr>
            <a:xfrm>
              <a:off x="7691968" y="4797362"/>
              <a:ext cx="3311852" cy="276999"/>
            </a:xfrm>
            <a:prstGeom prst="rect">
              <a:avLst/>
            </a:prstGeom>
            <a:noFill/>
          </p:spPr>
          <p:txBody>
            <a:bodyPr wrap="square" rtlCol="0">
              <a:spAutoFit/>
            </a:bodyPr>
            <a:lstStyle/>
            <a:p>
              <a:pPr defTabSz="914400">
                <a:defRPr/>
              </a:pPr>
              <a:r>
                <a:rPr lang="en-GB" sz="1200" b="1" kern="0" dirty="0">
                  <a:solidFill>
                    <a:schemeClr val="bg1"/>
                  </a:solidFill>
                  <a:latin typeface="Arial" panose="020B0604020202020204" pitchFamily="34" charset="0"/>
                  <a:cs typeface="Arial" panose="020B0604020202020204" pitchFamily="34" charset="0"/>
                </a:rPr>
                <a:t>Hindricks et al. Eur Heart J 2020, p. 66</a:t>
              </a:r>
            </a:p>
          </p:txBody>
        </p:sp>
      </p:grpSp>
      <p:sp>
        <p:nvSpPr>
          <p:cNvPr id="16" name="Rectangle 15">
            <a:extLst>
              <a:ext uri="{FF2B5EF4-FFF2-40B4-BE49-F238E27FC236}">
                <a16:creationId xmlns:a16="http://schemas.microsoft.com/office/drawing/2014/main" id="{883DE18A-82D1-467C-BB22-0655C0C24163}"/>
              </a:ext>
            </a:extLst>
          </p:cNvPr>
          <p:cNvSpPr/>
          <p:nvPr/>
        </p:nvSpPr>
        <p:spPr>
          <a:xfrm>
            <a:off x="461995" y="5175483"/>
            <a:ext cx="11255871" cy="1130067"/>
          </a:xfrm>
          <a:prstGeom prst="rect">
            <a:avLst/>
          </a:prstGeom>
          <a:no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51" name="Group 50">
            <a:extLst>
              <a:ext uri="{FF2B5EF4-FFF2-40B4-BE49-F238E27FC236}">
                <a16:creationId xmlns:a16="http://schemas.microsoft.com/office/drawing/2014/main" id="{E9BF7216-5254-4FCC-ADF6-9411DEEA01AE}"/>
              </a:ext>
            </a:extLst>
          </p:cNvPr>
          <p:cNvGrpSpPr/>
          <p:nvPr/>
        </p:nvGrpSpPr>
        <p:grpSpPr>
          <a:xfrm>
            <a:off x="9423223" y="5499549"/>
            <a:ext cx="2058022" cy="479152"/>
            <a:chOff x="8860744" y="5515200"/>
            <a:chExt cx="2058022" cy="479152"/>
          </a:xfrm>
        </p:grpSpPr>
        <p:sp>
          <p:nvSpPr>
            <p:cNvPr id="152" name="TextBox 151">
              <a:extLst>
                <a:ext uri="{FF2B5EF4-FFF2-40B4-BE49-F238E27FC236}">
                  <a16:creationId xmlns:a16="http://schemas.microsoft.com/office/drawing/2014/main" id="{13FE6A63-7440-426A-9B09-8546AB48C8DE}"/>
                </a:ext>
              </a:extLst>
            </p:cNvPr>
            <p:cNvSpPr txBox="1"/>
            <p:nvPr/>
          </p:nvSpPr>
          <p:spPr>
            <a:xfrm>
              <a:off x="9244228" y="5585499"/>
              <a:ext cx="1674538" cy="307777"/>
            </a:xfrm>
            <a:prstGeom prst="rect">
              <a:avLst/>
            </a:prstGeom>
            <a:solidFill>
              <a:schemeClr val="accent6"/>
            </a:solidFill>
          </p:spPr>
          <p:txBody>
            <a:bodyPr wrap="square" lIns="144000" rtlCol="0">
              <a:spAutoFit/>
            </a:bodyPr>
            <a:lstStyle/>
            <a:p>
              <a:pPr defTabSz="914400">
                <a:defRPr/>
              </a:pPr>
              <a:r>
                <a:rPr lang="en-GB" sz="1400" b="1" kern="0" dirty="0">
                  <a:solidFill>
                    <a:schemeClr val="bg1"/>
                  </a:solidFill>
                  <a:latin typeface="Arial" panose="020B0604020202020204" pitchFamily="34" charset="0"/>
                  <a:cs typeface="Arial" panose="020B0604020202020204" pitchFamily="34" charset="0"/>
                </a:rPr>
                <a:t>Click to see data</a:t>
              </a:r>
            </a:p>
          </p:txBody>
        </p:sp>
        <p:sp>
          <p:nvSpPr>
            <p:cNvPr id="111" name="Teardrop 110">
              <a:extLst>
                <a:ext uri="{FF2B5EF4-FFF2-40B4-BE49-F238E27FC236}">
                  <a16:creationId xmlns:a16="http://schemas.microsoft.com/office/drawing/2014/main" id="{B432D891-BD5D-4F9B-AEBC-F3EDC3FD7988}"/>
                </a:ext>
              </a:extLst>
            </p:cNvPr>
            <p:cNvSpPr/>
            <p:nvPr/>
          </p:nvSpPr>
          <p:spPr>
            <a:xfrm>
              <a:off x="8860744" y="5515200"/>
              <a:ext cx="441568" cy="479152"/>
            </a:xfrm>
            <a:prstGeom prst="teardrop">
              <a:avLst/>
            </a:prstGeom>
            <a:solidFill>
              <a:schemeClr val="accent6"/>
            </a:solidFill>
            <a:ln w="38100"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a:ln>
                    <a:noFill/>
                  </a:ln>
                  <a:solidFill>
                    <a:srgbClr val="FFFFFF">
                      <a:lumMod val="20000"/>
                      <a:lumOff val="80000"/>
                    </a:srgbClr>
                  </a:solidFill>
                  <a:effectLst/>
                  <a:uLnTx/>
                  <a:uFillTx/>
                  <a:latin typeface="Lucida Sans" panose="020B0602030504090204" pitchFamily="34" charset="0"/>
                  <a:ea typeface="Batang" panose="02030600000101010101" pitchFamily="18" charset="-127"/>
                  <a:cs typeface="Arial" panose="020B0604020202020204" pitchFamily="34" charset="0"/>
                </a:rPr>
                <a:t>i</a:t>
              </a:r>
              <a:endParaRPr kumimoji="0" lang="en-GB" sz="2400" b="0" i="0" u="none" strike="noStrike" kern="0" cap="none" spc="0" normalizeH="0" baseline="0" noProof="0" dirty="0">
                <a:ln>
                  <a:noFill/>
                </a:ln>
                <a:solidFill>
                  <a:srgbClr val="FFFFFF">
                    <a:lumMod val="20000"/>
                    <a:lumOff val="80000"/>
                  </a:srgbClr>
                </a:solidFill>
                <a:effectLst/>
                <a:uLnTx/>
                <a:uFillTx/>
                <a:latin typeface="Arial"/>
                <a:ea typeface="+mn-ea"/>
                <a:cs typeface="Arial" panose="020B0604020202020204" pitchFamily="34" charset="0"/>
              </a:endParaRPr>
            </a:p>
          </p:txBody>
        </p:sp>
      </p:grpSp>
      <p:sp>
        <p:nvSpPr>
          <p:cNvPr id="222" name="Oval 221">
            <a:extLst>
              <a:ext uri="{FF2B5EF4-FFF2-40B4-BE49-F238E27FC236}">
                <a16:creationId xmlns:a16="http://schemas.microsoft.com/office/drawing/2014/main" id="{6B434BB7-421E-4B87-AF83-3461914BD5FD}"/>
              </a:ext>
            </a:extLst>
          </p:cNvPr>
          <p:cNvSpPr>
            <a:spLocks noChangeAspect="1"/>
          </p:cNvSpPr>
          <p:nvPr/>
        </p:nvSpPr>
        <p:spPr>
          <a:xfrm>
            <a:off x="220267" y="1265730"/>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223" name="Oval 222">
            <a:extLst>
              <a:ext uri="{FF2B5EF4-FFF2-40B4-BE49-F238E27FC236}">
                <a16:creationId xmlns:a16="http://schemas.microsoft.com/office/drawing/2014/main" id="{4DFA1A22-7CA3-4CBE-AD59-6D1EABDE055D}"/>
              </a:ext>
            </a:extLst>
          </p:cNvPr>
          <p:cNvSpPr/>
          <p:nvPr/>
        </p:nvSpPr>
        <p:spPr>
          <a:xfrm>
            <a:off x="253292" y="1297162"/>
            <a:ext cx="511579" cy="502907"/>
          </a:xfrm>
          <a:prstGeom prst="ellipse">
            <a:avLst/>
          </a:prstGeom>
          <a:solidFill>
            <a:schemeClr val="accent6">
              <a:lumMod val="75000"/>
              <a:lumOff val="25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225" name="TextBox 224">
            <a:extLst>
              <a:ext uri="{FF2B5EF4-FFF2-40B4-BE49-F238E27FC236}">
                <a16:creationId xmlns:a16="http://schemas.microsoft.com/office/drawing/2014/main" id="{E0F8D468-078B-4DF1-9EA3-AB7146B13349}"/>
              </a:ext>
            </a:extLst>
          </p:cNvPr>
          <p:cNvSpPr txBox="1"/>
          <p:nvPr/>
        </p:nvSpPr>
        <p:spPr>
          <a:xfrm>
            <a:off x="206755" y="1379338"/>
            <a:ext cx="604653" cy="338554"/>
          </a:xfrm>
          <a:prstGeom prst="rect">
            <a:avLst/>
          </a:prstGeom>
          <a:noFill/>
        </p:spPr>
        <p:txBody>
          <a:bodyPr wrap="none" rtlCol="0">
            <a:spAutoFit/>
          </a:bodyPr>
          <a:lstStyle/>
          <a:p>
            <a:r>
              <a:rPr lang="en-GB" sz="1600" b="1" dirty="0">
                <a:solidFill>
                  <a:schemeClr val="bg1"/>
                </a:solidFill>
              </a:rPr>
              <a:t>ESC</a:t>
            </a:r>
          </a:p>
        </p:txBody>
      </p:sp>
      <p:grpSp>
        <p:nvGrpSpPr>
          <p:cNvPr id="241" name="Group 240">
            <a:extLst>
              <a:ext uri="{FF2B5EF4-FFF2-40B4-BE49-F238E27FC236}">
                <a16:creationId xmlns:a16="http://schemas.microsoft.com/office/drawing/2014/main" id="{74543C99-88EB-4042-863C-A440914602C2}"/>
              </a:ext>
            </a:extLst>
          </p:cNvPr>
          <p:cNvGrpSpPr/>
          <p:nvPr/>
        </p:nvGrpSpPr>
        <p:grpSpPr>
          <a:xfrm>
            <a:off x="746683" y="4986401"/>
            <a:ext cx="2158444" cy="350213"/>
            <a:chOff x="7600255" y="4757361"/>
            <a:chExt cx="2327221" cy="350213"/>
          </a:xfrm>
        </p:grpSpPr>
        <p:sp>
          <p:nvSpPr>
            <p:cNvPr id="242" name="Rectangle 241">
              <a:extLst>
                <a:ext uri="{FF2B5EF4-FFF2-40B4-BE49-F238E27FC236}">
                  <a16:creationId xmlns:a16="http://schemas.microsoft.com/office/drawing/2014/main" id="{A5455643-98BC-4AF2-B28A-DC7C9748B7CC}"/>
                </a:ext>
              </a:extLst>
            </p:cNvPr>
            <p:cNvSpPr/>
            <p:nvPr/>
          </p:nvSpPr>
          <p:spPr bwMode="auto">
            <a:xfrm>
              <a:off x="7600255" y="4757361"/>
              <a:ext cx="2327221" cy="350213"/>
            </a:xfrm>
            <a:prstGeom prst="rect">
              <a:avLst/>
            </a:prstGeom>
            <a:solidFill>
              <a:schemeClr val="tx1"/>
            </a:solidFill>
            <a:ln w="25400" cap="flat" cmpd="sng" algn="ctr">
              <a:no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914400">
                <a:defRPr/>
              </a:pPr>
              <a:endParaRPr lang="en-GB" sz="1200" b="1" kern="0" dirty="0">
                <a:solidFill>
                  <a:schemeClr val="bg1"/>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id="{C77E7882-D1D5-4941-822F-499581B49CE3}"/>
                </a:ext>
              </a:extLst>
            </p:cNvPr>
            <p:cNvSpPr txBox="1"/>
            <p:nvPr/>
          </p:nvSpPr>
          <p:spPr>
            <a:xfrm>
              <a:off x="7691970" y="4797363"/>
              <a:ext cx="2235506" cy="276999"/>
            </a:xfrm>
            <a:prstGeom prst="rect">
              <a:avLst/>
            </a:prstGeom>
            <a:noFill/>
          </p:spPr>
          <p:txBody>
            <a:bodyPr wrap="square" rtlCol="0">
              <a:spAutoFit/>
            </a:bodyPr>
            <a:lstStyle/>
            <a:p>
              <a:pPr defTabSz="914400">
                <a:defRPr/>
              </a:pPr>
              <a:r>
                <a:rPr lang="da-DK" sz="1200" b="1" kern="0" dirty="0">
                  <a:solidFill>
                    <a:schemeClr val="bg1"/>
                  </a:solidFill>
                  <a:latin typeface="Arial" panose="020B0604020202020204" pitchFamily="34" charset="0"/>
                  <a:cs typeface="Arial" panose="020B0604020202020204" pitchFamily="34" charset="0"/>
                </a:rPr>
                <a:t>Pollack et al. NEJM 2017</a:t>
              </a:r>
            </a:p>
          </p:txBody>
        </p:sp>
      </p:grpSp>
      <p:sp>
        <p:nvSpPr>
          <p:cNvPr id="188" name="Oval 187">
            <a:extLst>
              <a:ext uri="{FF2B5EF4-FFF2-40B4-BE49-F238E27FC236}">
                <a16:creationId xmlns:a16="http://schemas.microsoft.com/office/drawing/2014/main" id="{736BF0E8-EC61-471B-BF7E-374E2ED537B1}"/>
              </a:ext>
            </a:extLst>
          </p:cNvPr>
          <p:cNvSpPr>
            <a:spLocks noChangeAspect="1"/>
          </p:cNvSpPr>
          <p:nvPr/>
        </p:nvSpPr>
        <p:spPr>
          <a:xfrm>
            <a:off x="220267" y="4878622"/>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189" name="Oval 188">
            <a:extLst>
              <a:ext uri="{FF2B5EF4-FFF2-40B4-BE49-F238E27FC236}">
                <a16:creationId xmlns:a16="http://schemas.microsoft.com/office/drawing/2014/main" id="{3CD12426-76FE-4857-9CDD-A5A1230C6FB4}"/>
              </a:ext>
            </a:extLst>
          </p:cNvPr>
          <p:cNvSpPr/>
          <p:nvPr/>
        </p:nvSpPr>
        <p:spPr>
          <a:xfrm>
            <a:off x="253292" y="4910054"/>
            <a:ext cx="511579" cy="502907"/>
          </a:xfrm>
          <a:prstGeom prst="ellipse">
            <a:avLst/>
          </a:prstGeom>
          <a:solidFill>
            <a:schemeClr val="accent2">
              <a:lumMod val="60000"/>
              <a:lumOff val="40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49" name="TextBox 48">
            <a:extLst>
              <a:ext uri="{FF2B5EF4-FFF2-40B4-BE49-F238E27FC236}">
                <a16:creationId xmlns:a16="http://schemas.microsoft.com/office/drawing/2014/main" id="{316D26BC-AE25-4A6B-B155-0D0355B61726}"/>
              </a:ext>
            </a:extLst>
          </p:cNvPr>
          <p:cNvSpPr txBox="1"/>
          <p:nvPr/>
        </p:nvSpPr>
        <p:spPr>
          <a:xfrm>
            <a:off x="206755" y="4992230"/>
            <a:ext cx="604653" cy="338554"/>
          </a:xfrm>
          <a:prstGeom prst="rect">
            <a:avLst/>
          </a:prstGeom>
          <a:noFill/>
        </p:spPr>
        <p:txBody>
          <a:bodyPr wrap="none" rtlCol="0">
            <a:spAutoFit/>
          </a:bodyPr>
          <a:lstStyle/>
          <a:p>
            <a:r>
              <a:rPr lang="en-GB" sz="1600" b="1" dirty="0">
                <a:solidFill>
                  <a:schemeClr val="bg1"/>
                </a:solidFill>
              </a:rPr>
              <a:t>RCT</a:t>
            </a:r>
          </a:p>
        </p:txBody>
      </p:sp>
      <p:sp>
        <p:nvSpPr>
          <p:cNvPr id="52" name="Rectangle 51">
            <a:extLst>
              <a:ext uri="{FF2B5EF4-FFF2-40B4-BE49-F238E27FC236}">
                <a16:creationId xmlns:a16="http://schemas.microsoft.com/office/drawing/2014/main" id="{5583C1AB-CF42-4340-A134-0AA0CEAB2C12}"/>
              </a:ext>
            </a:extLst>
          </p:cNvPr>
          <p:cNvSpPr/>
          <p:nvPr/>
        </p:nvSpPr>
        <p:spPr>
          <a:xfrm>
            <a:off x="2905127" y="5391005"/>
            <a:ext cx="6331525" cy="828000"/>
          </a:xfrm>
          <a:prstGeom prst="rect">
            <a:avLst/>
          </a:prstGeom>
          <a:solidFill>
            <a:schemeClr val="accent2">
              <a:alpha val="15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622300" lvl="0"/>
            <a:r>
              <a:rPr lang="en-GB" sz="1600" dirty="0">
                <a:solidFill>
                  <a:srgbClr val="1E4784"/>
                </a:solidFill>
              </a:rPr>
              <a:t>Showed immediate, complete, and sustained reversal of dabigatran anticoagulation in patients with life-threatening bleeding or requiring urgent surgery/procedures</a:t>
            </a:r>
          </a:p>
        </p:txBody>
      </p:sp>
      <p:sp>
        <p:nvSpPr>
          <p:cNvPr id="58" name="Arrow: Pentagon 57">
            <a:extLst>
              <a:ext uri="{FF2B5EF4-FFF2-40B4-BE49-F238E27FC236}">
                <a16:creationId xmlns:a16="http://schemas.microsoft.com/office/drawing/2014/main" id="{26212636-BAFD-4F20-9AA2-5A2CFE13C20A}"/>
              </a:ext>
            </a:extLst>
          </p:cNvPr>
          <p:cNvSpPr/>
          <p:nvPr/>
        </p:nvSpPr>
        <p:spPr>
          <a:xfrm>
            <a:off x="1485824" y="5390607"/>
            <a:ext cx="2098574" cy="828797"/>
          </a:xfrm>
          <a:prstGeom prst="homePlate">
            <a:avLst/>
          </a:prstGeom>
          <a:solidFill>
            <a:schemeClr val="bg1"/>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Picture 5" descr="A picture containing text&#10;&#10;Description automatically generated">
            <a:extLst>
              <a:ext uri="{FF2B5EF4-FFF2-40B4-BE49-F238E27FC236}">
                <a16:creationId xmlns:a16="http://schemas.microsoft.com/office/drawing/2014/main" id="{5835CD8F-9B64-4FBA-BF6F-2F1C1F59D9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41185" y="5591757"/>
            <a:ext cx="1727309" cy="458800"/>
          </a:xfrm>
          <a:prstGeom prst="rect">
            <a:avLst/>
          </a:prstGeom>
        </p:spPr>
      </p:pic>
      <p:sp>
        <p:nvSpPr>
          <p:cNvPr id="37" name="Rectangle 36">
            <a:extLst>
              <a:ext uri="{FF2B5EF4-FFF2-40B4-BE49-F238E27FC236}">
                <a16:creationId xmlns:a16="http://schemas.microsoft.com/office/drawing/2014/main" id="{E738CB26-56E1-4ED4-B6D2-92C27FEB2E1C}"/>
              </a:ext>
            </a:extLst>
          </p:cNvPr>
          <p:cNvSpPr/>
          <p:nvPr/>
        </p:nvSpPr>
        <p:spPr bwMode="auto">
          <a:xfrm>
            <a:off x="2374710" y="1885589"/>
            <a:ext cx="9207690" cy="669683"/>
          </a:xfrm>
          <a:prstGeom prst="rect">
            <a:avLst/>
          </a:prstGeom>
          <a:noFill/>
          <a:ln w="19050" cap="flat" cmpd="sng" algn="ctr">
            <a:solidFill>
              <a:srgbClr val="92D05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defTabSz="609585" eaLnBrk="0" hangingPunct="0">
              <a:lnSpc>
                <a:spcPct val="85000"/>
              </a:lnSpc>
              <a:spcBef>
                <a:spcPts val="300"/>
              </a:spcBef>
              <a:defRPr/>
            </a:pPr>
            <a:r>
              <a:rPr lang="en-US" altLang="en-US" sz="1600" b="1" dirty="0">
                <a:solidFill>
                  <a:srgbClr val="03497C"/>
                </a:solidFill>
              </a:rPr>
              <a:t>Severe or life-threatening bleeding in patients on NOACs</a:t>
            </a:r>
          </a:p>
          <a:p>
            <a:pPr marL="285750" indent="-285750" defTabSz="609585" eaLnBrk="0" hangingPunct="0">
              <a:lnSpc>
                <a:spcPct val="85000"/>
              </a:lnSpc>
              <a:spcBef>
                <a:spcPts val="300"/>
              </a:spcBef>
              <a:buFont typeface="Arial" panose="020B0604020202020204" pitchFamily="34" charset="0"/>
              <a:buChar char="•"/>
              <a:defRPr/>
            </a:pPr>
            <a:r>
              <a:rPr lang="en-US" altLang="en-US" sz="1600" dirty="0">
                <a:solidFill>
                  <a:srgbClr val="03497C"/>
                </a:solidFill>
              </a:rPr>
              <a:t>Consider specific antidote, or PCC if no antidote available</a:t>
            </a:r>
          </a:p>
        </p:txBody>
      </p:sp>
      <p:sp>
        <p:nvSpPr>
          <p:cNvPr id="39" name="Rectangle: Rounded Corners 38">
            <a:extLst>
              <a:ext uri="{FF2B5EF4-FFF2-40B4-BE49-F238E27FC236}">
                <a16:creationId xmlns:a16="http://schemas.microsoft.com/office/drawing/2014/main" id="{47644241-67EF-4034-9D1E-4B86FC3E4B7A}"/>
              </a:ext>
            </a:extLst>
          </p:cNvPr>
          <p:cNvSpPr/>
          <p:nvPr/>
        </p:nvSpPr>
        <p:spPr>
          <a:xfrm>
            <a:off x="772930" y="1871259"/>
            <a:ext cx="1561196" cy="684013"/>
          </a:xfrm>
          <a:prstGeom prst="roundRect">
            <a:avLst>
              <a:gd name="adj" fmla="val 0"/>
            </a:avLst>
          </a:prstGeom>
          <a:solidFill>
            <a:srgbClr val="03497C"/>
          </a:solidFill>
          <a:ln w="9525" cap="flat" cmpd="sng" algn="ctr">
            <a:noFill/>
            <a:prstDash val="solid"/>
          </a:ln>
          <a:effectLst/>
        </p:spPr>
        <p:txBody>
          <a:bodyPr rtlCol="0" anchor="ctr"/>
          <a:lstStyle/>
          <a:p>
            <a:pPr algn="ctr">
              <a:defRPr/>
            </a:pPr>
            <a:r>
              <a:rPr lang="en-US" sz="1200" b="1" kern="0" dirty="0">
                <a:solidFill>
                  <a:prstClr val="white"/>
                </a:solidFill>
                <a:latin typeface="Arial"/>
              </a:rPr>
              <a:t>Recommendation</a:t>
            </a:r>
            <a:endParaRPr lang="en-GB" sz="1400" b="1" kern="0" dirty="0">
              <a:solidFill>
                <a:prstClr val="white"/>
              </a:solidFill>
              <a:latin typeface="Arial"/>
            </a:endParaRPr>
          </a:p>
        </p:txBody>
      </p:sp>
      <p:sp>
        <p:nvSpPr>
          <p:cNvPr id="8" name="TextBox 7">
            <a:extLst>
              <a:ext uri="{FF2B5EF4-FFF2-40B4-BE49-F238E27FC236}">
                <a16:creationId xmlns:a16="http://schemas.microsoft.com/office/drawing/2014/main" id="{BB579E8D-58BA-4AC2-80EE-991162BACB96}"/>
              </a:ext>
            </a:extLst>
          </p:cNvPr>
          <p:cNvSpPr txBox="1"/>
          <p:nvPr/>
        </p:nvSpPr>
        <p:spPr>
          <a:xfrm>
            <a:off x="844860" y="2768531"/>
            <a:ext cx="4272793" cy="1569660"/>
          </a:xfrm>
          <a:prstGeom prst="rect">
            <a:avLst/>
          </a:prstGeom>
          <a:solidFill>
            <a:schemeClr val="bg1">
              <a:lumMod val="95000"/>
            </a:schemeClr>
          </a:solidFill>
        </p:spPr>
        <p:txBody>
          <a:bodyPr wrap="square" rtlCol="0">
            <a:spAutoFit/>
          </a:bodyPr>
          <a:lstStyle/>
          <a:p>
            <a:pPr algn="ctr"/>
            <a:r>
              <a:rPr lang="en-GB" sz="1600" dirty="0"/>
              <a:t>The ESC guideline states:</a:t>
            </a:r>
            <a:br>
              <a:rPr lang="en-GB" sz="1600" dirty="0"/>
            </a:br>
            <a:r>
              <a:rPr lang="en-GB" sz="1600" dirty="0"/>
              <a:t>‘Specific reversal drugs are available for NOACs: idarucizumab (for dabigatran) and andexanet alfa (for FXa inhibitors) effectively reverse the anticoagulation action of NOACs and restore physiological haemostasis’</a:t>
            </a:r>
          </a:p>
        </p:txBody>
      </p:sp>
      <p:sp>
        <p:nvSpPr>
          <p:cNvPr id="11" name="Arrow: Right 10">
            <a:extLst>
              <a:ext uri="{FF2B5EF4-FFF2-40B4-BE49-F238E27FC236}">
                <a16:creationId xmlns:a16="http://schemas.microsoft.com/office/drawing/2014/main" id="{AC6D42C4-D399-4E68-AA5A-77AF7DBE7B47}"/>
              </a:ext>
            </a:extLst>
          </p:cNvPr>
          <p:cNvSpPr/>
          <p:nvPr/>
        </p:nvSpPr>
        <p:spPr>
          <a:xfrm>
            <a:off x="5276426" y="3087282"/>
            <a:ext cx="1559121" cy="863396"/>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However…</a:t>
            </a:r>
          </a:p>
        </p:txBody>
      </p:sp>
      <p:sp>
        <p:nvSpPr>
          <p:cNvPr id="41" name="TextBox 40">
            <a:extLst>
              <a:ext uri="{FF2B5EF4-FFF2-40B4-BE49-F238E27FC236}">
                <a16:creationId xmlns:a16="http://schemas.microsoft.com/office/drawing/2014/main" id="{8F2B536D-9B74-4714-BB77-14A654429CAD}"/>
              </a:ext>
            </a:extLst>
          </p:cNvPr>
          <p:cNvSpPr txBox="1"/>
          <p:nvPr/>
        </p:nvSpPr>
        <p:spPr>
          <a:xfrm>
            <a:off x="6961734" y="2768531"/>
            <a:ext cx="4135051" cy="1569660"/>
          </a:xfrm>
          <a:prstGeom prst="rect">
            <a:avLst/>
          </a:prstGeom>
          <a:solidFill>
            <a:schemeClr val="bg1">
              <a:lumMod val="95000"/>
            </a:schemeClr>
          </a:solidFill>
        </p:spPr>
        <p:txBody>
          <a:bodyPr wrap="square" rtlCol="0">
            <a:spAutoFit/>
          </a:bodyPr>
          <a:lstStyle/>
          <a:p>
            <a:pPr algn="ctr"/>
            <a:r>
              <a:rPr lang="en-GB" sz="1600" dirty="0"/>
              <a:t>The guideline does not highlight that </a:t>
            </a:r>
            <a:r>
              <a:rPr lang="en-GB" sz="1600" b="1" dirty="0"/>
              <a:t>idarucizumab </a:t>
            </a:r>
            <a:r>
              <a:rPr lang="en-GB" sz="1600" dirty="0"/>
              <a:t>is the </a:t>
            </a:r>
            <a:r>
              <a:rPr lang="en-GB" sz="1600" b="1" dirty="0"/>
              <a:t>only </a:t>
            </a:r>
            <a:r>
              <a:rPr lang="en-GB" sz="1600" dirty="0"/>
              <a:t>specific reversal agent </a:t>
            </a:r>
            <a:r>
              <a:rPr lang="en-GB" sz="1600" b="1" dirty="0"/>
              <a:t>indicated </a:t>
            </a:r>
            <a:r>
              <a:rPr lang="en-GB" sz="1600" dirty="0"/>
              <a:t>for the rapid reversal of dabigatran anticoagulation in patients requiring</a:t>
            </a:r>
            <a:r>
              <a:rPr lang="en-GB" sz="1600" b="1" dirty="0"/>
              <a:t> </a:t>
            </a:r>
            <a:r>
              <a:rPr lang="en-US" sz="1600" b="1" dirty="0"/>
              <a:t>emergency surgery or urgent intervention</a:t>
            </a:r>
          </a:p>
        </p:txBody>
      </p:sp>
      <p:sp>
        <p:nvSpPr>
          <p:cNvPr id="4" name="Link to slide 36">
            <a:hlinkClick r:id="rId4" action="ppaction://hlinksldjump"/>
            <a:extLst>
              <a:ext uri="{FF2B5EF4-FFF2-40B4-BE49-F238E27FC236}">
                <a16:creationId xmlns:a16="http://schemas.microsoft.com/office/drawing/2014/main" id="{D418DA5A-E18D-4E30-A2CD-D2FF81BE1F89}"/>
              </a:ext>
            </a:extLst>
          </p:cNvPr>
          <p:cNvSpPr/>
          <p:nvPr/>
        </p:nvSpPr>
        <p:spPr>
          <a:xfrm>
            <a:off x="9423223" y="5499549"/>
            <a:ext cx="2058022" cy="4650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891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8" grpId="0" animBg="1"/>
      <p:bldP spid="189" grpId="0" animBg="1"/>
      <p:bldP spid="49" grpId="0"/>
      <p:bldP spid="52" grpId="0" animBg="1"/>
      <p:bldP spid="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481903-E6F9-42AD-8609-E963A45E6CF7}"/>
              </a:ext>
            </a:extLst>
          </p:cNvPr>
          <p:cNvSpPr>
            <a:spLocks noGrp="1"/>
          </p:cNvSpPr>
          <p:nvPr>
            <p:ph type="title"/>
          </p:nvPr>
        </p:nvSpPr>
        <p:spPr/>
        <p:txBody>
          <a:bodyPr>
            <a:normAutofit fontScale="90000"/>
          </a:bodyPr>
          <a:lstStyle/>
          <a:p>
            <a:r>
              <a:rPr lang="en-US" sz="2400" dirty="0"/>
              <a:t>Optimized stroke prevention is a key component of AF management; ESC guidelines recommend integrated AF management and patient-individualized care</a:t>
            </a:r>
            <a:endParaRPr lang="en-GB" sz="2400" dirty="0"/>
          </a:p>
        </p:txBody>
      </p:sp>
      <p:sp>
        <p:nvSpPr>
          <p:cNvPr id="3" name="Slide Number Placeholder 2">
            <a:extLst>
              <a:ext uri="{FF2B5EF4-FFF2-40B4-BE49-F238E27FC236}">
                <a16:creationId xmlns:a16="http://schemas.microsoft.com/office/drawing/2014/main" id="{593E60EA-2B0F-412F-BE44-A3CCAB20427D}"/>
              </a:ext>
            </a:extLst>
          </p:cNvPr>
          <p:cNvSpPr>
            <a:spLocks noGrp="1"/>
          </p:cNvSpPr>
          <p:nvPr>
            <p:ph type="sldNum" sz="quarter" idx="12"/>
          </p:nvPr>
        </p:nvSpPr>
        <p:spPr/>
        <p:txBody>
          <a:bodyPr/>
          <a:lstStyle/>
          <a:p>
            <a:fld id="{AF88E988-FB04-AB4E-BE5A-59F242AF7F7A}" type="slidenum">
              <a:rPr lang="en-GB" noProof="0" smtClean="0"/>
              <a:pPr/>
              <a:t>18</a:t>
            </a:fld>
            <a:endParaRPr lang="en-GB" noProof="0" dirty="0"/>
          </a:p>
        </p:txBody>
      </p:sp>
      <p:sp>
        <p:nvSpPr>
          <p:cNvPr id="7" name="Text Placeholder 6">
            <a:extLst>
              <a:ext uri="{FF2B5EF4-FFF2-40B4-BE49-F238E27FC236}">
                <a16:creationId xmlns:a16="http://schemas.microsoft.com/office/drawing/2014/main" id="{A7F07E95-A234-4128-A9EB-79E42CEFB235}"/>
              </a:ext>
            </a:extLst>
          </p:cNvPr>
          <p:cNvSpPr>
            <a:spLocks noGrp="1"/>
          </p:cNvSpPr>
          <p:nvPr>
            <p:ph type="body" sz="quarter" idx="13"/>
          </p:nvPr>
        </p:nvSpPr>
        <p:spPr>
          <a:xfrm>
            <a:off x="480485" y="6444477"/>
            <a:ext cx="11101916" cy="276999"/>
          </a:xfrm>
        </p:spPr>
        <p:txBody>
          <a:bodyPr/>
          <a:lstStyle/>
          <a:p>
            <a:r>
              <a:rPr lang="en-GB" dirty="0"/>
              <a:t>HCP, healthcare professional; MDT, multidisciplinary team. Hindricks et al. Eur Heart J 2020; doi:10.1093/eurheartj/ehaa612</a:t>
            </a:r>
            <a:endParaRPr lang="fr-FR" dirty="0"/>
          </a:p>
        </p:txBody>
      </p:sp>
      <p:grpSp>
        <p:nvGrpSpPr>
          <p:cNvPr id="15" name="Group 14">
            <a:extLst>
              <a:ext uri="{FF2B5EF4-FFF2-40B4-BE49-F238E27FC236}">
                <a16:creationId xmlns:a16="http://schemas.microsoft.com/office/drawing/2014/main" id="{C61D9F58-9D1A-4D6B-A0EF-62F89376DBD1}"/>
              </a:ext>
            </a:extLst>
          </p:cNvPr>
          <p:cNvGrpSpPr/>
          <p:nvPr/>
        </p:nvGrpSpPr>
        <p:grpSpPr>
          <a:xfrm>
            <a:off x="578925" y="1590529"/>
            <a:ext cx="7818121" cy="4614817"/>
            <a:chOff x="1740310" y="1343025"/>
            <a:chExt cx="8268929" cy="4874175"/>
          </a:xfrm>
        </p:grpSpPr>
        <p:sp>
          <p:nvSpPr>
            <p:cNvPr id="18" name="Freeform 93">
              <a:extLst>
                <a:ext uri="{FF2B5EF4-FFF2-40B4-BE49-F238E27FC236}">
                  <a16:creationId xmlns:a16="http://schemas.microsoft.com/office/drawing/2014/main" id="{9BBD1E42-40C8-4BB8-A52E-816BBBA02FC7}"/>
                </a:ext>
              </a:extLst>
            </p:cNvPr>
            <p:cNvSpPr>
              <a:spLocks noEditPoints="1"/>
            </p:cNvSpPr>
            <p:nvPr/>
          </p:nvSpPr>
          <p:spPr bwMode="auto">
            <a:xfrm>
              <a:off x="4902473" y="1717886"/>
              <a:ext cx="234591" cy="733647"/>
            </a:xfrm>
            <a:custGeom>
              <a:avLst/>
              <a:gdLst>
                <a:gd name="T0" fmla="*/ 113 w 128"/>
                <a:gd name="T1" fmla="*/ 88 h 400"/>
                <a:gd name="T2" fmla="*/ 83 w 128"/>
                <a:gd name="T3" fmla="*/ 75 h 400"/>
                <a:gd name="T4" fmla="*/ 97 w 128"/>
                <a:gd name="T5" fmla="*/ 48 h 400"/>
                <a:gd name="T6" fmla="*/ 97 w 128"/>
                <a:gd name="T7" fmla="*/ 34 h 400"/>
                <a:gd name="T8" fmla="*/ 64 w 128"/>
                <a:gd name="T9" fmla="*/ 0 h 400"/>
                <a:gd name="T10" fmla="*/ 64 w 128"/>
                <a:gd name="T11" fmla="*/ 0 h 400"/>
                <a:gd name="T12" fmla="*/ 31 w 128"/>
                <a:gd name="T13" fmla="*/ 34 h 400"/>
                <a:gd name="T14" fmla="*/ 31 w 128"/>
                <a:gd name="T15" fmla="*/ 48 h 400"/>
                <a:gd name="T16" fmla="*/ 44 w 128"/>
                <a:gd name="T17" fmla="*/ 75 h 400"/>
                <a:gd name="T18" fmla="*/ 14 w 128"/>
                <a:gd name="T19" fmla="*/ 88 h 400"/>
                <a:gd name="T20" fmla="*/ 1 w 128"/>
                <a:gd name="T21" fmla="*/ 107 h 400"/>
                <a:gd name="T22" fmla="*/ 3 w 128"/>
                <a:gd name="T23" fmla="*/ 220 h 400"/>
                <a:gd name="T24" fmla="*/ 18 w 128"/>
                <a:gd name="T25" fmla="*/ 246 h 400"/>
                <a:gd name="T26" fmla="*/ 18 w 128"/>
                <a:gd name="T27" fmla="*/ 379 h 400"/>
                <a:gd name="T28" fmla="*/ 27 w 128"/>
                <a:gd name="T29" fmla="*/ 388 h 400"/>
                <a:gd name="T30" fmla="*/ 36 w 128"/>
                <a:gd name="T31" fmla="*/ 388 h 400"/>
                <a:gd name="T32" fmla="*/ 43 w 128"/>
                <a:gd name="T33" fmla="*/ 388 h 400"/>
                <a:gd name="T34" fmla="*/ 60 w 128"/>
                <a:gd name="T35" fmla="*/ 254 h 400"/>
                <a:gd name="T36" fmla="*/ 64 w 128"/>
                <a:gd name="T37" fmla="*/ 250 h 400"/>
                <a:gd name="T38" fmla="*/ 64 w 128"/>
                <a:gd name="T39" fmla="*/ 250 h 400"/>
                <a:gd name="T40" fmla="*/ 64 w 128"/>
                <a:gd name="T41" fmla="*/ 250 h 400"/>
                <a:gd name="T42" fmla="*/ 64 w 128"/>
                <a:gd name="T43" fmla="*/ 250 h 400"/>
                <a:gd name="T44" fmla="*/ 68 w 128"/>
                <a:gd name="T45" fmla="*/ 254 h 400"/>
                <a:gd name="T46" fmla="*/ 85 w 128"/>
                <a:gd name="T47" fmla="*/ 388 h 400"/>
                <a:gd name="T48" fmla="*/ 92 w 128"/>
                <a:gd name="T49" fmla="*/ 388 h 400"/>
                <a:gd name="T50" fmla="*/ 101 w 128"/>
                <a:gd name="T51" fmla="*/ 388 h 400"/>
                <a:gd name="T52" fmla="*/ 110 w 128"/>
                <a:gd name="T53" fmla="*/ 379 h 400"/>
                <a:gd name="T54" fmla="*/ 110 w 128"/>
                <a:gd name="T55" fmla="*/ 246 h 400"/>
                <a:gd name="T56" fmla="*/ 125 w 128"/>
                <a:gd name="T57" fmla="*/ 221 h 400"/>
                <a:gd name="T58" fmla="*/ 127 w 128"/>
                <a:gd name="T59" fmla="*/ 107 h 400"/>
                <a:gd name="T60" fmla="*/ 113 w 128"/>
                <a:gd name="T61" fmla="*/ 88 h 400"/>
                <a:gd name="T62" fmla="*/ 18 w 128"/>
                <a:gd name="T63" fmla="*/ 239 h 400"/>
                <a:gd name="T64" fmla="*/ 9 w 128"/>
                <a:gd name="T65" fmla="*/ 226 h 400"/>
                <a:gd name="T66" fmla="*/ 9 w 128"/>
                <a:gd name="T67" fmla="*/ 217 h 400"/>
                <a:gd name="T68" fmla="*/ 20 w 128"/>
                <a:gd name="T69" fmla="*/ 217 h 400"/>
                <a:gd name="T70" fmla="*/ 18 w 128"/>
                <a:gd name="T71" fmla="*/ 239 h 400"/>
                <a:gd name="T72" fmla="*/ 35 w 128"/>
                <a:gd name="T73" fmla="*/ 47 h 400"/>
                <a:gd name="T74" fmla="*/ 35 w 128"/>
                <a:gd name="T75" fmla="*/ 35 h 400"/>
                <a:gd name="T76" fmla="*/ 36 w 128"/>
                <a:gd name="T77" fmla="*/ 29 h 400"/>
                <a:gd name="T78" fmla="*/ 83 w 128"/>
                <a:gd name="T79" fmla="*/ 13 h 400"/>
                <a:gd name="T80" fmla="*/ 92 w 128"/>
                <a:gd name="T81" fmla="*/ 35 h 400"/>
                <a:gd name="T82" fmla="*/ 92 w 128"/>
                <a:gd name="T83" fmla="*/ 47 h 400"/>
                <a:gd name="T84" fmla="*/ 64 w 128"/>
                <a:gd name="T85" fmla="*/ 77 h 400"/>
                <a:gd name="T86" fmla="*/ 64 w 128"/>
                <a:gd name="T87" fmla="*/ 77 h 400"/>
                <a:gd name="T88" fmla="*/ 35 w 128"/>
                <a:gd name="T89" fmla="*/ 47 h 400"/>
                <a:gd name="T90" fmla="*/ 64 w 128"/>
                <a:gd name="T91" fmla="*/ 96 h 400"/>
                <a:gd name="T92" fmla="*/ 56 w 128"/>
                <a:gd name="T93" fmla="*/ 80 h 400"/>
                <a:gd name="T94" fmla="*/ 64 w 128"/>
                <a:gd name="T95" fmla="*/ 81 h 400"/>
                <a:gd name="T96" fmla="*/ 72 w 128"/>
                <a:gd name="T97" fmla="*/ 80 h 400"/>
                <a:gd name="T98" fmla="*/ 64 w 128"/>
                <a:gd name="T99" fmla="*/ 96 h 400"/>
                <a:gd name="T100" fmla="*/ 118 w 128"/>
                <a:gd name="T101" fmla="*/ 226 h 400"/>
                <a:gd name="T102" fmla="*/ 109 w 128"/>
                <a:gd name="T103" fmla="*/ 239 h 400"/>
                <a:gd name="T104" fmla="*/ 108 w 128"/>
                <a:gd name="T105" fmla="*/ 217 h 400"/>
                <a:gd name="T106" fmla="*/ 119 w 128"/>
                <a:gd name="T107" fmla="*/ 217 h 400"/>
                <a:gd name="T108" fmla="*/ 118 w 128"/>
                <a:gd name="T109" fmla="*/ 22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400">
                  <a:moveTo>
                    <a:pt x="113" y="88"/>
                  </a:moveTo>
                  <a:cubicBezTo>
                    <a:pt x="84" y="76"/>
                    <a:pt x="83" y="75"/>
                    <a:pt x="83" y="75"/>
                  </a:cubicBezTo>
                  <a:cubicBezTo>
                    <a:pt x="91" y="69"/>
                    <a:pt x="97" y="59"/>
                    <a:pt x="97" y="48"/>
                  </a:cubicBezTo>
                  <a:cubicBezTo>
                    <a:pt x="97" y="38"/>
                    <a:pt x="97" y="35"/>
                    <a:pt x="97" y="34"/>
                  </a:cubicBezTo>
                  <a:cubicBezTo>
                    <a:pt x="97" y="16"/>
                    <a:pt x="82" y="0"/>
                    <a:pt x="64" y="0"/>
                  </a:cubicBezTo>
                  <a:cubicBezTo>
                    <a:pt x="64" y="0"/>
                    <a:pt x="64" y="0"/>
                    <a:pt x="64" y="0"/>
                  </a:cubicBezTo>
                  <a:cubicBezTo>
                    <a:pt x="46" y="0"/>
                    <a:pt x="31" y="15"/>
                    <a:pt x="31" y="34"/>
                  </a:cubicBezTo>
                  <a:cubicBezTo>
                    <a:pt x="31" y="35"/>
                    <a:pt x="31" y="38"/>
                    <a:pt x="31" y="48"/>
                  </a:cubicBezTo>
                  <a:cubicBezTo>
                    <a:pt x="31" y="59"/>
                    <a:pt x="36" y="69"/>
                    <a:pt x="44" y="75"/>
                  </a:cubicBezTo>
                  <a:cubicBezTo>
                    <a:pt x="44" y="75"/>
                    <a:pt x="44" y="76"/>
                    <a:pt x="14" y="88"/>
                  </a:cubicBezTo>
                  <a:cubicBezTo>
                    <a:pt x="8" y="91"/>
                    <a:pt x="0" y="97"/>
                    <a:pt x="1" y="107"/>
                  </a:cubicBezTo>
                  <a:cubicBezTo>
                    <a:pt x="3" y="220"/>
                    <a:pt x="3" y="220"/>
                    <a:pt x="3" y="220"/>
                  </a:cubicBezTo>
                  <a:cubicBezTo>
                    <a:pt x="4" y="234"/>
                    <a:pt x="7" y="241"/>
                    <a:pt x="18" y="246"/>
                  </a:cubicBezTo>
                  <a:cubicBezTo>
                    <a:pt x="18" y="379"/>
                    <a:pt x="18" y="379"/>
                    <a:pt x="18" y="379"/>
                  </a:cubicBezTo>
                  <a:cubicBezTo>
                    <a:pt x="18" y="384"/>
                    <a:pt x="22" y="388"/>
                    <a:pt x="27" y="388"/>
                  </a:cubicBezTo>
                  <a:cubicBezTo>
                    <a:pt x="36" y="388"/>
                    <a:pt x="36" y="388"/>
                    <a:pt x="36" y="388"/>
                  </a:cubicBezTo>
                  <a:cubicBezTo>
                    <a:pt x="38" y="388"/>
                    <a:pt x="43" y="388"/>
                    <a:pt x="43" y="388"/>
                  </a:cubicBezTo>
                  <a:cubicBezTo>
                    <a:pt x="43" y="388"/>
                    <a:pt x="43" y="400"/>
                    <a:pt x="60" y="254"/>
                  </a:cubicBezTo>
                  <a:cubicBezTo>
                    <a:pt x="60" y="254"/>
                    <a:pt x="60" y="250"/>
                    <a:pt x="64" y="250"/>
                  </a:cubicBezTo>
                  <a:cubicBezTo>
                    <a:pt x="64" y="250"/>
                    <a:pt x="64" y="250"/>
                    <a:pt x="64" y="250"/>
                  </a:cubicBezTo>
                  <a:cubicBezTo>
                    <a:pt x="64" y="250"/>
                    <a:pt x="64" y="250"/>
                    <a:pt x="64" y="250"/>
                  </a:cubicBezTo>
                  <a:cubicBezTo>
                    <a:pt x="64" y="250"/>
                    <a:pt x="64" y="250"/>
                    <a:pt x="64" y="250"/>
                  </a:cubicBezTo>
                  <a:cubicBezTo>
                    <a:pt x="68" y="250"/>
                    <a:pt x="68" y="254"/>
                    <a:pt x="68" y="254"/>
                  </a:cubicBezTo>
                  <a:cubicBezTo>
                    <a:pt x="85" y="400"/>
                    <a:pt x="85" y="388"/>
                    <a:pt x="85" y="388"/>
                  </a:cubicBezTo>
                  <a:cubicBezTo>
                    <a:pt x="85" y="388"/>
                    <a:pt x="90" y="388"/>
                    <a:pt x="92" y="388"/>
                  </a:cubicBezTo>
                  <a:cubicBezTo>
                    <a:pt x="101" y="388"/>
                    <a:pt x="101" y="388"/>
                    <a:pt x="101" y="388"/>
                  </a:cubicBezTo>
                  <a:cubicBezTo>
                    <a:pt x="106" y="388"/>
                    <a:pt x="110" y="384"/>
                    <a:pt x="110" y="379"/>
                  </a:cubicBezTo>
                  <a:cubicBezTo>
                    <a:pt x="110" y="246"/>
                    <a:pt x="110" y="246"/>
                    <a:pt x="110" y="246"/>
                  </a:cubicBezTo>
                  <a:cubicBezTo>
                    <a:pt x="121" y="241"/>
                    <a:pt x="124" y="234"/>
                    <a:pt x="125" y="221"/>
                  </a:cubicBezTo>
                  <a:cubicBezTo>
                    <a:pt x="127" y="107"/>
                    <a:pt x="127" y="107"/>
                    <a:pt x="127" y="107"/>
                  </a:cubicBezTo>
                  <a:cubicBezTo>
                    <a:pt x="128" y="97"/>
                    <a:pt x="120" y="91"/>
                    <a:pt x="113" y="88"/>
                  </a:cubicBezTo>
                  <a:close/>
                  <a:moveTo>
                    <a:pt x="18" y="239"/>
                  </a:moveTo>
                  <a:cubicBezTo>
                    <a:pt x="18" y="239"/>
                    <a:pt x="10" y="235"/>
                    <a:pt x="9" y="226"/>
                  </a:cubicBezTo>
                  <a:cubicBezTo>
                    <a:pt x="9" y="223"/>
                    <a:pt x="9" y="217"/>
                    <a:pt x="9" y="217"/>
                  </a:cubicBezTo>
                  <a:cubicBezTo>
                    <a:pt x="20" y="217"/>
                    <a:pt x="20" y="217"/>
                    <a:pt x="20" y="217"/>
                  </a:cubicBezTo>
                  <a:cubicBezTo>
                    <a:pt x="20" y="217"/>
                    <a:pt x="20" y="217"/>
                    <a:pt x="18" y="239"/>
                  </a:cubicBezTo>
                  <a:close/>
                  <a:moveTo>
                    <a:pt x="35" y="47"/>
                  </a:moveTo>
                  <a:cubicBezTo>
                    <a:pt x="35" y="35"/>
                    <a:pt x="35" y="35"/>
                    <a:pt x="35" y="35"/>
                  </a:cubicBezTo>
                  <a:cubicBezTo>
                    <a:pt x="35" y="33"/>
                    <a:pt x="36" y="31"/>
                    <a:pt x="36" y="29"/>
                  </a:cubicBezTo>
                  <a:cubicBezTo>
                    <a:pt x="64" y="35"/>
                    <a:pt x="66" y="13"/>
                    <a:pt x="83" y="13"/>
                  </a:cubicBezTo>
                  <a:cubicBezTo>
                    <a:pt x="89" y="19"/>
                    <a:pt x="92" y="26"/>
                    <a:pt x="92" y="35"/>
                  </a:cubicBezTo>
                  <a:cubicBezTo>
                    <a:pt x="92" y="47"/>
                    <a:pt x="92" y="47"/>
                    <a:pt x="92" y="47"/>
                  </a:cubicBezTo>
                  <a:cubicBezTo>
                    <a:pt x="92" y="63"/>
                    <a:pt x="80" y="77"/>
                    <a:pt x="64" y="77"/>
                  </a:cubicBezTo>
                  <a:cubicBezTo>
                    <a:pt x="64" y="77"/>
                    <a:pt x="64" y="77"/>
                    <a:pt x="64" y="77"/>
                  </a:cubicBezTo>
                  <a:cubicBezTo>
                    <a:pt x="48" y="77"/>
                    <a:pt x="35" y="63"/>
                    <a:pt x="35" y="47"/>
                  </a:cubicBezTo>
                  <a:close/>
                  <a:moveTo>
                    <a:pt x="64" y="96"/>
                  </a:moveTo>
                  <a:cubicBezTo>
                    <a:pt x="56" y="80"/>
                    <a:pt x="56" y="80"/>
                    <a:pt x="56" y="80"/>
                  </a:cubicBezTo>
                  <a:cubicBezTo>
                    <a:pt x="58" y="81"/>
                    <a:pt x="64" y="81"/>
                    <a:pt x="64" y="81"/>
                  </a:cubicBezTo>
                  <a:cubicBezTo>
                    <a:pt x="67" y="81"/>
                    <a:pt x="70" y="81"/>
                    <a:pt x="72" y="80"/>
                  </a:cubicBezTo>
                  <a:lnTo>
                    <a:pt x="64" y="96"/>
                  </a:lnTo>
                  <a:close/>
                  <a:moveTo>
                    <a:pt x="118" y="226"/>
                  </a:moveTo>
                  <a:cubicBezTo>
                    <a:pt x="117" y="235"/>
                    <a:pt x="109" y="239"/>
                    <a:pt x="109" y="239"/>
                  </a:cubicBezTo>
                  <a:cubicBezTo>
                    <a:pt x="108" y="217"/>
                    <a:pt x="108" y="217"/>
                    <a:pt x="108" y="217"/>
                  </a:cubicBezTo>
                  <a:cubicBezTo>
                    <a:pt x="119" y="217"/>
                    <a:pt x="119" y="217"/>
                    <a:pt x="119" y="217"/>
                  </a:cubicBezTo>
                  <a:cubicBezTo>
                    <a:pt x="119" y="217"/>
                    <a:pt x="119" y="223"/>
                    <a:pt x="118" y="226"/>
                  </a:cubicBezTo>
                  <a:close/>
                </a:path>
              </a:pathLst>
            </a:custGeom>
            <a:solidFill>
              <a:srgbClr val="045DA0"/>
            </a:solidFill>
            <a:ln>
              <a:noFill/>
            </a:ln>
          </p:spPr>
          <p:txBody>
            <a:bodyPr vert="horz" wrap="square" lIns="68580" tIns="34290" rIns="68580" bIns="34290" numCol="1" anchor="t" anchorCtr="0" compatLnSpc="1">
              <a:prstTxWarp prst="textNoShape">
                <a:avLst/>
              </a:prstTxWarp>
            </a:bodyPr>
            <a:lstStyle/>
            <a:p>
              <a:pPr marL="0" marR="0" lvl="0" indent="0" defTabSz="914286" eaLnBrk="1" fontAlgn="base" latinLnBrk="0" hangingPunct="1">
                <a:lnSpc>
                  <a:spcPct val="100000"/>
                </a:lnSpc>
                <a:spcBef>
                  <a:spcPct val="0"/>
                </a:spcBef>
                <a:spcAft>
                  <a:spcPct val="0"/>
                </a:spcAft>
                <a:buClrTx/>
                <a:buSzTx/>
                <a:buFontTx/>
                <a:buNone/>
                <a:tabLst/>
                <a:defRPr/>
              </a:pPr>
              <a:endParaRPr kumimoji="0" lang="en-GB" b="0" i="0" u="none" strike="noStrike" kern="0" cap="none" spc="0" normalizeH="0" baseline="0" noProof="0" dirty="0">
                <a:ln>
                  <a:noFill/>
                </a:ln>
                <a:solidFill>
                  <a:srgbClr val="0251A0"/>
                </a:solidFill>
                <a:effectLst/>
                <a:uLnTx/>
                <a:uFillTx/>
                <a:latin typeface="Arial"/>
                <a:cs typeface="Arial" pitchFamily="34" charset="0"/>
              </a:endParaRPr>
            </a:p>
          </p:txBody>
        </p:sp>
        <p:sp>
          <p:nvSpPr>
            <p:cNvPr id="19" name="Rectangle 18">
              <a:extLst>
                <a:ext uri="{FF2B5EF4-FFF2-40B4-BE49-F238E27FC236}">
                  <a16:creationId xmlns:a16="http://schemas.microsoft.com/office/drawing/2014/main" id="{AB4461CE-D832-4909-9085-B341370C9391}"/>
                </a:ext>
              </a:extLst>
            </p:cNvPr>
            <p:cNvSpPr/>
            <p:nvPr/>
          </p:nvSpPr>
          <p:spPr>
            <a:xfrm>
              <a:off x="2469922" y="3571875"/>
              <a:ext cx="6809705" cy="657225"/>
            </a:xfrm>
            <a:prstGeom prst="rect">
              <a:avLst/>
            </a:prstGeom>
            <a:solidFill>
              <a:srgbClr val="85CA8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8899E24-7632-4110-9C7F-B56844AC5496}"/>
                </a:ext>
              </a:extLst>
            </p:cNvPr>
            <p:cNvSpPr/>
            <p:nvPr/>
          </p:nvSpPr>
          <p:spPr>
            <a:xfrm>
              <a:off x="2469922" y="4229100"/>
              <a:ext cx="6809705" cy="657225"/>
            </a:xfrm>
            <a:prstGeom prst="rect">
              <a:avLst/>
            </a:prstGeom>
            <a:solidFill>
              <a:srgbClr val="85CA8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825D406-EA75-44A0-840E-382ACBE7C047}"/>
                </a:ext>
              </a:extLst>
            </p:cNvPr>
            <p:cNvSpPr/>
            <p:nvPr/>
          </p:nvSpPr>
          <p:spPr>
            <a:xfrm>
              <a:off x="2469922" y="4886325"/>
              <a:ext cx="6809705" cy="438150"/>
            </a:xfrm>
            <a:prstGeom prst="rect">
              <a:avLst/>
            </a:prstGeom>
            <a:solidFill>
              <a:srgbClr val="85D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Strategies to promote medication adherence</a:t>
              </a:r>
              <a:endParaRPr lang="en-US" sz="1200" b="1" dirty="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83DF372-53A6-48C5-A14B-C853BD9A91FF}"/>
                </a:ext>
              </a:extLst>
            </p:cNvPr>
            <p:cNvSpPr/>
            <p:nvPr/>
          </p:nvSpPr>
          <p:spPr>
            <a:xfrm>
              <a:off x="1740311" y="5324475"/>
              <a:ext cx="8268928" cy="534205"/>
            </a:xfrm>
            <a:prstGeom prst="rect">
              <a:avLst/>
            </a:prstGeom>
            <a:solidFill>
              <a:srgbClr val="7F9ED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Multidisciplinary team approach</a:t>
              </a:r>
            </a:p>
            <a:p>
              <a:pPr algn="ctr"/>
              <a:r>
                <a:rPr lang="en-GB" sz="1050" dirty="0">
                  <a:solidFill>
                    <a:schemeClr val="tx1"/>
                  </a:solidFill>
                  <a:latin typeface="Arial" panose="020B0604020202020204" pitchFamily="34" charset="0"/>
                  <a:cs typeface="Arial" panose="020B0604020202020204" pitchFamily="34" charset="0"/>
                </a:rPr>
                <a:t>Active participation and formation of teams of HCPs from different disciplines; integration of services, MDT meeting (as needed)</a:t>
              </a:r>
              <a:endParaRPr lang="en-US" sz="1050"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27F3B01B-8850-4C15-8FAA-A35D8A564E1D}"/>
                </a:ext>
              </a:extLst>
            </p:cNvPr>
            <p:cNvSpPr/>
            <p:nvPr/>
          </p:nvSpPr>
          <p:spPr>
            <a:xfrm>
              <a:off x="1740311" y="5858680"/>
              <a:ext cx="8268928" cy="35852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Structured follow-up and clear communication between primary and secondary care</a:t>
              </a:r>
              <a:endParaRPr lang="en-US" sz="1200" b="1" dirty="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BE8D0614-72DE-44AD-9225-57F6C72DB85F}"/>
                </a:ext>
              </a:extLst>
            </p:cNvPr>
            <p:cNvSpPr/>
            <p:nvPr/>
          </p:nvSpPr>
          <p:spPr>
            <a:xfrm>
              <a:off x="3422470" y="3219450"/>
              <a:ext cx="4904609" cy="352425"/>
            </a:xfrm>
            <a:prstGeom prst="rect">
              <a:avLst/>
            </a:prstGeom>
            <a:solidFill>
              <a:srgbClr val="FFCC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Management of cardiovascular risk factors/comorbidities </a:t>
              </a:r>
              <a:endParaRPr lang="en-US" sz="1200" b="1" dirty="0">
                <a:solidFill>
                  <a:schemeClr val="tx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92A95CA-2074-4402-B1C6-95FA2270E718}"/>
                </a:ext>
              </a:extLst>
            </p:cNvPr>
            <p:cNvSpPr/>
            <p:nvPr/>
          </p:nvSpPr>
          <p:spPr>
            <a:xfrm>
              <a:off x="3422470" y="2867025"/>
              <a:ext cx="4904609" cy="352425"/>
            </a:xfrm>
            <a:prstGeom prst="rect">
              <a:avLst/>
            </a:prstGeom>
            <a:solidFill>
              <a:srgbClr val="FFCC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Symptom control with rate or rhythm control</a:t>
              </a:r>
              <a:endParaRPr lang="en-US" sz="1200" b="1" dirty="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6A0DDC1-DFF1-4768-B821-7B80B262A46D}"/>
                </a:ext>
              </a:extLst>
            </p:cNvPr>
            <p:cNvSpPr/>
            <p:nvPr/>
          </p:nvSpPr>
          <p:spPr>
            <a:xfrm>
              <a:off x="3422470" y="2514600"/>
              <a:ext cx="4904609" cy="352425"/>
            </a:xfrm>
            <a:prstGeom prst="rect">
              <a:avLst/>
            </a:prstGeom>
            <a:solidFill>
              <a:srgbClr val="F3818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Optimized stroke prevention</a:t>
              </a:r>
              <a:endParaRPr lang="en-US" sz="1200" b="1" dirty="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7A5EA10-B071-4FD7-9EFF-F74AABF40168}"/>
                </a:ext>
              </a:extLst>
            </p:cNvPr>
            <p:cNvSpPr txBox="1"/>
            <p:nvPr/>
          </p:nvSpPr>
          <p:spPr>
            <a:xfrm>
              <a:off x="5359868" y="1930821"/>
              <a:ext cx="2080574" cy="292567"/>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Patient-centred</a:t>
              </a:r>
              <a:endParaRPr lang="en-US" sz="1200" b="1" dirty="0">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B03A6C76-A9C9-43BE-848E-7CBEE9B6A9CE}"/>
                </a:ext>
              </a:extLst>
            </p:cNvPr>
            <p:cNvSpPr/>
            <p:nvPr/>
          </p:nvSpPr>
          <p:spPr>
            <a:xfrm>
              <a:off x="1740310" y="1343025"/>
              <a:ext cx="8268929" cy="259358"/>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en-GB" sz="1400" b="1" dirty="0">
                  <a:solidFill>
                    <a:schemeClr val="tx1"/>
                  </a:solidFill>
                  <a:latin typeface="Arial" panose="020B0604020202020204" pitchFamily="34" charset="0"/>
                  <a:cs typeface="Arial" panose="020B0604020202020204" pitchFamily="34" charset="0"/>
                </a:rPr>
                <a:t>Integrated AF management</a:t>
              </a:r>
              <a:endParaRPr lang="en-US" sz="1400" b="1" dirty="0">
                <a:solidFill>
                  <a:schemeClr val="tx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6F2C8D7-9016-4BFC-B99D-138F9196A49A}"/>
                </a:ext>
              </a:extLst>
            </p:cNvPr>
            <p:cNvSpPr txBox="1"/>
            <p:nvPr/>
          </p:nvSpPr>
          <p:spPr>
            <a:xfrm>
              <a:off x="2485672" y="3609975"/>
              <a:ext cx="3271006" cy="633894"/>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Patient education/self-management </a:t>
              </a:r>
              <a:r>
                <a:rPr lang="en-GB" sz="1050" dirty="0">
                  <a:latin typeface="Arial" panose="020B0604020202020204" pitchFamily="34" charset="0"/>
                  <a:cs typeface="Arial" panose="020B0604020202020204" pitchFamily="34" charset="0"/>
                </a:rPr>
                <a:t>(including personal goals and/or action plan, exacerbation management)</a:t>
              </a:r>
              <a:endParaRPr lang="en-US" sz="105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637BAD7-9B63-45FC-ADFB-3C75101FE88E}"/>
                </a:ext>
              </a:extLst>
            </p:cNvPr>
            <p:cNvSpPr txBox="1"/>
            <p:nvPr/>
          </p:nvSpPr>
          <p:spPr>
            <a:xfrm>
              <a:off x="2485672" y="4267200"/>
              <a:ext cx="3271006" cy="633894"/>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Lifestyle modification </a:t>
              </a:r>
            </a:p>
            <a:p>
              <a:pPr algn="ctr"/>
              <a:r>
                <a:rPr lang="en-GB" sz="1050" dirty="0">
                  <a:latin typeface="Arial" panose="020B0604020202020204" pitchFamily="34" charset="0"/>
                  <a:cs typeface="Arial" panose="020B0604020202020204" pitchFamily="34" charset="0"/>
                </a:rPr>
                <a:t>(i.e. smoking cessation, dietary intervention to lose weight, exercise)</a:t>
              </a:r>
              <a:endParaRPr lang="en-US" sz="105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B535CF88-24BF-47DB-9A8F-5C3DFA370801}"/>
                </a:ext>
              </a:extLst>
            </p:cNvPr>
            <p:cNvSpPr txBox="1"/>
            <p:nvPr/>
          </p:nvSpPr>
          <p:spPr>
            <a:xfrm>
              <a:off x="5938997" y="3609975"/>
              <a:ext cx="3271006" cy="29256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Healthcare professional education</a:t>
              </a:r>
              <a:endParaRPr lang="en-US" sz="900" b="1"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222EFE0-D85E-4B63-A9B3-9A1AD24A375F}"/>
                </a:ext>
              </a:extLst>
            </p:cNvPr>
            <p:cNvSpPr txBox="1"/>
            <p:nvPr/>
          </p:nvSpPr>
          <p:spPr>
            <a:xfrm>
              <a:off x="5885268" y="4257675"/>
              <a:ext cx="3350673" cy="804558"/>
            </a:xfrm>
            <a:prstGeom prst="rect">
              <a:avLst/>
            </a:prstGeom>
            <a:noFill/>
          </p:spPr>
          <p:txBody>
            <a:bodyPr wrap="square" lIns="36000" rIns="36000" rtlCol="0">
              <a:spAutoFit/>
            </a:bodyPr>
            <a:lstStyle/>
            <a:p>
              <a:pPr algn="ctr"/>
              <a:r>
                <a:rPr lang="en-GB" sz="1200" b="1" dirty="0">
                  <a:latin typeface="Arial" panose="020B0604020202020204" pitchFamily="34" charset="0"/>
                  <a:cs typeface="Arial" panose="020B0604020202020204" pitchFamily="34" charset="0"/>
                </a:rPr>
                <a:t>Psychosocial management </a:t>
              </a:r>
            </a:p>
            <a:p>
              <a:pPr algn="ctr"/>
              <a:r>
                <a:rPr lang="en-GB" sz="1050" dirty="0">
                  <a:latin typeface="Arial" panose="020B0604020202020204" pitchFamily="34" charset="0"/>
                  <a:cs typeface="Arial" panose="020B0604020202020204" pitchFamily="34" charset="0"/>
                </a:rPr>
                <a:t>(cognitive behavioural therapy, stress management, other psychological assessment and/or treatment)</a:t>
              </a:r>
              <a:endParaRPr lang="en-US" sz="1050" dirty="0">
                <a:latin typeface="Arial" panose="020B0604020202020204" pitchFamily="34" charset="0"/>
                <a:cs typeface="Arial" panose="020B0604020202020204" pitchFamily="34" charset="0"/>
              </a:endParaRPr>
            </a:p>
          </p:txBody>
        </p:sp>
        <p:sp>
          <p:nvSpPr>
            <p:cNvPr id="37" name="Freeform 16">
              <a:extLst>
                <a:ext uri="{FF2B5EF4-FFF2-40B4-BE49-F238E27FC236}">
                  <a16:creationId xmlns:a16="http://schemas.microsoft.com/office/drawing/2014/main" id="{C8F34DEE-5D25-4499-8B40-B5AB415D5CA7}"/>
                </a:ext>
              </a:extLst>
            </p:cNvPr>
            <p:cNvSpPr>
              <a:spLocks noChangeAspect="1" noEditPoints="1"/>
            </p:cNvSpPr>
            <p:nvPr/>
          </p:nvSpPr>
          <p:spPr bwMode="auto">
            <a:xfrm flipH="1">
              <a:off x="4548201" y="1717509"/>
              <a:ext cx="251634" cy="734400"/>
            </a:xfrm>
            <a:custGeom>
              <a:avLst/>
              <a:gdLst>
                <a:gd name="T0" fmla="*/ 113 w 130"/>
                <a:gd name="T1" fmla="*/ 102 h 378"/>
                <a:gd name="T2" fmla="*/ 85 w 130"/>
                <a:gd name="T3" fmla="*/ 81 h 378"/>
                <a:gd name="T4" fmla="*/ 88 w 130"/>
                <a:gd name="T5" fmla="*/ 75 h 378"/>
                <a:gd name="T6" fmla="*/ 115 w 130"/>
                <a:gd name="T7" fmla="*/ 74 h 378"/>
                <a:gd name="T8" fmla="*/ 70 w 130"/>
                <a:gd name="T9" fmla="*/ 0 h 378"/>
                <a:gd name="T10" fmla="*/ 62 w 130"/>
                <a:gd name="T11" fmla="*/ 4 h 378"/>
                <a:gd name="T12" fmla="*/ 32 w 130"/>
                <a:gd name="T13" fmla="*/ 52 h 378"/>
                <a:gd name="T14" fmla="*/ 45 w 130"/>
                <a:gd name="T15" fmla="*/ 81 h 378"/>
                <a:gd name="T16" fmla="*/ 17 w 130"/>
                <a:gd name="T17" fmla="*/ 102 h 378"/>
                <a:gd name="T18" fmla="*/ 13 w 130"/>
                <a:gd name="T19" fmla="*/ 237 h 378"/>
                <a:gd name="T20" fmla="*/ 32 w 130"/>
                <a:gd name="T21" fmla="*/ 287 h 378"/>
                <a:gd name="T22" fmla="*/ 45 w 130"/>
                <a:gd name="T23" fmla="*/ 378 h 378"/>
                <a:gd name="T24" fmla="*/ 62 w 130"/>
                <a:gd name="T25" fmla="*/ 369 h 378"/>
                <a:gd name="T26" fmla="*/ 68 w 130"/>
                <a:gd name="T27" fmla="*/ 287 h 378"/>
                <a:gd name="T28" fmla="*/ 76 w 130"/>
                <a:gd name="T29" fmla="*/ 378 h 378"/>
                <a:gd name="T30" fmla="*/ 86 w 130"/>
                <a:gd name="T31" fmla="*/ 371 h 378"/>
                <a:gd name="T32" fmla="*/ 127 w 130"/>
                <a:gd name="T33" fmla="*/ 287 h 378"/>
                <a:gd name="T34" fmla="*/ 129 w 130"/>
                <a:gd name="T35" fmla="*/ 220 h 378"/>
                <a:gd name="T36" fmla="*/ 6 w 130"/>
                <a:gd name="T37" fmla="*/ 219 h 378"/>
                <a:gd name="T38" fmla="*/ 21 w 130"/>
                <a:gd name="T39" fmla="*/ 209 h 378"/>
                <a:gd name="T40" fmla="*/ 37 w 130"/>
                <a:gd name="T41" fmla="*/ 51 h 378"/>
                <a:gd name="T42" fmla="*/ 50 w 130"/>
                <a:gd name="T43" fmla="*/ 14 h 378"/>
                <a:gd name="T44" fmla="*/ 93 w 130"/>
                <a:gd name="T45" fmla="*/ 39 h 378"/>
                <a:gd name="T46" fmla="*/ 65 w 130"/>
                <a:gd name="T47" fmla="*/ 80 h 378"/>
                <a:gd name="T48" fmla="*/ 37 w 130"/>
                <a:gd name="T49" fmla="*/ 51 h 378"/>
                <a:gd name="T50" fmla="*/ 49 w 130"/>
                <a:gd name="T51" fmla="*/ 373 h 378"/>
                <a:gd name="T52" fmla="*/ 55 w 130"/>
                <a:gd name="T53" fmla="*/ 287 h 378"/>
                <a:gd name="T54" fmla="*/ 52 w 130"/>
                <a:gd name="T55" fmla="*/ 373 h 378"/>
                <a:gd name="T56" fmla="*/ 57 w 130"/>
                <a:gd name="T57" fmla="*/ 84 h 378"/>
                <a:gd name="T58" fmla="*/ 73 w 130"/>
                <a:gd name="T59" fmla="*/ 83 h 378"/>
                <a:gd name="T60" fmla="*/ 80 w 130"/>
                <a:gd name="T61" fmla="*/ 373 h 378"/>
                <a:gd name="T62" fmla="*/ 74 w 130"/>
                <a:gd name="T63" fmla="*/ 364 h 378"/>
                <a:gd name="T64" fmla="*/ 92 w 130"/>
                <a:gd name="T65" fmla="*/ 287 h 378"/>
                <a:gd name="T66" fmla="*/ 110 w 130"/>
                <a:gd name="T67" fmla="*/ 209 h 378"/>
                <a:gd name="T68" fmla="*/ 125 w 130"/>
                <a:gd name="T69" fmla="*/ 219 h 378"/>
                <a:gd name="T70" fmla="*/ 110 w 130"/>
                <a:gd name="T71" fmla="*/ 20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378">
                  <a:moveTo>
                    <a:pt x="129" y="220"/>
                  </a:moveTo>
                  <a:cubicBezTo>
                    <a:pt x="129" y="220"/>
                    <a:pt x="129" y="220"/>
                    <a:pt x="113" y="102"/>
                  </a:cubicBezTo>
                  <a:cubicBezTo>
                    <a:pt x="112" y="97"/>
                    <a:pt x="109" y="94"/>
                    <a:pt x="105" y="92"/>
                  </a:cubicBezTo>
                  <a:cubicBezTo>
                    <a:pt x="85" y="81"/>
                    <a:pt x="85" y="81"/>
                    <a:pt x="85" y="81"/>
                  </a:cubicBezTo>
                  <a:cubicBezTo>
                    <a:pt x="84" y="80"/>
                    <a:pt x="85" y="79"/>
                    <a:pt x="85" y="79"/>
                  </a:cubicBezTo>
                  <a:cubicBezTo>
                    <a:pt x="86" y="78"/>
                    <a:pt x="87" y="77"/>
                    <a:pt x="88" y="75"/>
                  </a:cubicBezTo>
                  <a:cubicBezTo>
                    <a:pt x="92" y="78"/>
                    <a:pt x="96" y="81"/>
                    <a:pt x="100" y="81"/>
                  </a:cubicBezTo>
                  <a:cubicBezTo>
                    <a:pt x="111" y="81"/>
                    <a:pt x="115" y="74"/>
                    <a:pt x="115" y="74"/>
                  </a:cubicBezTo>
                  <a:cubicBezTo>
                    <a:pt x="100" y="72"/>
                    <a:pt x="102" y="35"/>
                    <a:pt x="102" y="35"/>
                  </a:cubicBezTo>
                  <a:cubicBezTo>
                    <a:pt x="102" y="16"/>
                    <a:pt x="88" y="0"/>
                    <a:pt x="70" y="0"/>
                  </a:cubicBezTo>
                  <a:cubicBezTo>
                    <a:pt x="69" y="0"/>
                    <a:pt x="65" y="1"/>
                    <a:pt x="63" y="4"/>
                  </a:cubicBezTo>
                  <a:cubicBezTo>
                    <a:pt x="63" y="4"/>
                    <a:pt x="63" y="4"/>
                    <a:pt x="62" y="4"/>
                  </a:cubicBezTo>
                  <a:cubicBezTo>
                    <a:pt x="45" y="5"/>
                    <a:pt x="32" y="20"/>
                    <a:pt x="32" y="37"/>
                  </a:cubicBezTo>
                  <a:cubicBezTo>
                    <a:pt x="32" y="38"/>
                    <a:pt x="32" y="42"/>
                    <a:pt x="32" y="52"/>
                  </a:cubicBezTo>
                  <a:cubicBezTo>
                    <a:pt x="32" y="63"/>
                    <a:pt x="38" y="73"/>
                    <a:pt x="45" y="79"/>
                  </a:cubicBezTo>
                  <a:cubicBezTo>
                    <a:pt x="45" y="79"/>
                    <a:pt x="46" y="80"/>
                    <a:pt x="45" y="81"/>
                  </a:cubicBezTo>
                  <a:cubicBezTo>
                    <a:pt x="25" y="92"/>
                    <a:pt x="25" y="92"/>
                    <a:pt x="25" y="92"/>
                  </a:cubicBezTo>
                  <a:cubicBezTo>
                    <a:pt x="21" y="94"/>
                    <a:pt x="18" y="97"/>
                    <a:pt x="17" y="102"/>
                  </a:cubicBezTo>
                  <a:cubicBezTo>
                    <a:pt x="1" y="220"/>
                    <a:pt x="1" y="220"/>
                    <a:pt x="1" y="220"/>
                  </a:cubicBezTo>
                  <a:cubicBezTo>
                    <a:pt x="0" y="230"/>
                    <a:pt x="13" y="237"/>
                    <a:pt x="13" y="237"/>
                  </a:cubicBezTo>
                  <a:cubicBezTo>
                    <a:pt x="5" y="276"/>
                    <a:pt x="3" y="287"/>
                    <a:pt x="3" y="287"/>
                  </a:cubicBezTo>
                  <a:cubicBezTo>
                    <a:pt x="32" y="287"/>
                    <a:pt x="32" y="287"/>
                    <a:pt x="32" y="287"/>
                  </a:cubicBezTo>
                  <a:cubicBezTo>
                    <a:pt x="44" y="371"/>
                    <a:pt x="44" y="371"/>
                    <a:pt x="44" y="371"/>
                  </a:cubicBezTo>
                  <a:cubicBezTo>
                    <a:pt x="45" y="378"/>
                    <a:pt x="45" y="378"/>
                    <a:pt x="45" y="378"/>
                  </a:cubicBezTo>
                  <a:cubicBezTo>
                    <a:pt x="54" y="378"/>
                    <a:pt x="54" y="378"/>
                    <a:pt x="54" y="378"/>
                  </a:cubicBezTo>
                  <a:cubicBezTo>
                    <a:pt x="59" y="378"/>
                    <a:pt x="62" y="374"/>
                    <a:pt x="62" y="369"/>
                  </a:cubicBezTo>
                  <a:cubicBezTo>
                    <a:pt x="62" y="287"/>
                    <a:pt x="62" y="287"/>
                    <a:pt x="62" y="287"/>
                  </a:cubicBezTo>
                  <a:cubicBezTo>
                    <a:pt x="68" y="287"/>
                    <a:pt x="68" y="287"/>
                    <a:pt x="68" y="287"/>
                  </a:cubicBezTo>
                  <a:cubicBezTo>
                    <a:pt x="68" y="369"/>
                    <a:pt x="68" y="369"/>
                    <a:pt x="68" y="369"/>
                  </a:cubicBezTo>
                  <a:cubicBezTo>
                    <a:pt x="68" y="374"/>
                    <a:pt x="71" y="378"/>
                    <a:pt x="76" y="378"/>
                  </a:cubicBezTo>
                  <a:cubicBezTo>
                    <a:pt x="85" y="378"/>
                    <a:pt x="85" y="378"/>
                    <a:pt x="85" y="378"/>
                  </a:cubicBezTo>
                  <a:cubicBezTo>
                    <a:pt x="85" y="378"/>
                    <a:pt x="85" y="378"/>
                    <a:pt x="86" y="371"/>
                  </a:cubicBezTo>
                  <a:cubicBezTo>
                    <a:pt x="86" y="371"/>
                    <a:pt x="86" y="371"/>
                    <a:pt x="98" y="287"/>
                  </a:cubicBezTo>
                  <a:cubicBezTo>
                    <a:pt x="127" y="287"/>
                    <a:pt x="127" y="287"/>
                    <a:pt x="127" y="287"/>
                  </a:cubicBezTo>
                  <a:cubicBezTo>
                    <a:pt x="127" y="287"/>
                    <a:pt x="125" y="277"/>
                    <a:pt x="117" y="237"/>
                  </a:cubicBezTo>
                  <a:cubicBezTo>
                    <a:pt x="117" y="237"/>
                    <a:pt x="130" y="230"/>
                    <a:pt x="129" y="220"/>
                  </a:cubicBezTo>
                  <a:close/>
                  <a:moveTo>
                    <a:pt x="15" y="231"/>
                  </a:moveTo>
                  <a:cubicBezTo>
                    <a:pt x="15" y="231"/>
                    <a:pt x="5" y="228"/>
                    <a:pt x="6" y="219"/>
                  </a:cubicBezTo>
                  <a:cubicBezTo>
                    <a:pt x="8" y="207"/>
                    <a:pt x="8" y="207"/>
                    <a:pt x="8" y="207"/>
                  </a:cubicBezTo>
                  <a:cubicBezTo>
                    <a:pt x="21" y="209"/>
                    <a:pt x="21" y="209"/>
                    <a:pt x="21" y="209"/>
                  </a:cubicBezTo>
                  <a:cubicBezTo>
                    <a:pt x="21" y="209"/>
                    <a:pt x="21" y="210"/>
                    <a:pt x="15" y="231"/>
                  </a:cubicBezTo>
                  <a:close/>
                  <a:moveTo>
                    <a:pt x="37" y="51"/>
                  </a:moveTo>
                  <a:cubicBezTo>
                    <a:pt x="37" y="39"/>
                    <a:pt x="37" y="39"/>
                    <a:pt x="37" y="39"/>
                  </a:cubicBezTo>
                  <a:cubicBezTo>
                    <a:pt x="37" y="29"/>
                    <a:pt x="42" y="20"/>
                    <a:pt x="50" y="14"/>
                  </a:cubicBezTo>
                  <a:cubicBezTo>
                    <a:pt x="63" y="18"/>
                    <a:pt x="66" y="35"/>
                    <a:pt x="92" y="31"/>
                  </a:cubicBezTo>
                  <a:cubicBezTo>
                    <a:pt x="93" y="33"/>
                    <a:pt x="93" y="36"/>
                    <a:pt x="93" y="39"/>
                  </a:cubicBezTo>
                  <a:cubicBezTo>
                    <a:pt x="93" y="51"/>
                    <a:pt x="93" y="51"/>
                    <a:pt x="93" y="51"/>
                  </a:cubicBezTo>
                  <a:cubicBezTo>
                    <a:pt x="93" y="67"/>
                    <a:pt x="81" y="80"/>
                    <a:pt x="65" y="80"/>
                  </a:cubicBezTo>
                  <a:cubicBezTo>
                    <a:pt x="65" y="80"/>
                    <a:pt x="65" y="80"/>
                    <a:pt x="65" y="80"/>
                  </a:cubicBezTo>
                  <a:cubicBezTo>
                    <a:pt x="49" y="80"/>
                    <a:pt x="37" y="67"/>
                    <a:pt x="37" y="51"/>
                  </a:cubicBezTo>
                  <a:close/>
                  <a:moveTo>
                    <a:pt x="52" y="373"/>
                  </a:moveTo>
                  <a:cubicBezTo>
                    <a:pt x="49" y="373"/>
                    <a:pt x="49" y="373"/>
                    <a:pt x="49" y="373"/>
                  </a:cubicBezTo>
                  <a:cubicBezTo>
                    <a:pt x="49" y="373"/>
                    <a:pt x="49" y="373"/>
                    <a:pt x="38" y="287"/>
                  </a:cubicBezTo>
                  <a:cubicBezTo>
                    <a:pt x="55" y="287"/>
                    <a:pt x="55" y="287"/>
                    <a:pt x="55" y="287"/>
                  </a:cubicBezTo>
                  <a:cubicBezTo>
                    <a:pt x="56" y="364"/>
                    <a:pt x="56" y="364"/>
                    <a:pt x="56" y="364"/>
                  </a:cubicBezTo>
                  <a:cubicBezTo>
                    <a:pt x="56" y="370"/>
                    <a:pt x="56" y="373"/>
                    <a:pt x="52" y="373"/>
                  </a:cubicBezTo>
                  <a:close/>
                  <a:moveTo>
                    <a:pt x="65" y="97"/>
                  </a:moveTo>
                  <a:cubicBezTo>
                    <a:pt x="57" y="84"/>
                    <a:pt x="57" y="84"/>
                    <a:pt x="57" y="84"/>
                  </a:cubicBezTo>
                  <a:cubicBezTo>
                    <a:pt x="59" y="85"/>
                    <a:pt x="65" y="85"/>
                    <a:pt x="65" y="85"/>
                  </a:cubicBezTo>
                  <a:cubicBezTo>
                    <a:pt x="68" y="85"/>
                    <a:pt x="71" y="85"/>
                    <a:pt x="73" y="83"/>
                  </a:cubicBezTo>
                  <a:lnTo>
                    <a:pt x="65" y="97"/>
                  </a:lnTo>
                  <a:close/>
                  <a:moveTo>
                    <a:pt x="80" y="373"/>
                  </a:moveTo>
                  <a:cubicBezTo>
                    <a:pt x="78" y="373"/>
                    <a:pt x="78" y="373"/>
                    <a:pt x="78" y="373"/>
                  </a:cubicBezTo>
                  <a:cubicBezTo>
                    <a:pt x="74" y="373"/>
                    <a:pt x="74" y="370"/>
                    <a:pt x="74" y="364"/>
                  </a:cubicBezTo>
                  <a:cubicBezTo>
                    <a:pt x="74" y="287"/>
                    <a:pt x="74" y="287"/>
                    <a:pt x="74" y="287"/>
                  </a:cubicBezTo>
                  <a:cubicBezTo>
                    <a:pt x="92" y="287"/>
                    <a:pt x="92" y="287"/>
                    <a:pt x="92" y="287"/>
                  </a:cubicBezTo>
                  <a:cubicBezTo>
                    <a:pt x="80" y="373"/>
                    <a:pt x="80" y="373"/>
                    <a:pt x="80" y="373"/>
                  </a:cubicBezTo>
                  <a:close/>
                  <a:moveTo>
                    <a:pt x="110" y="209"/>
                  </a:moveTo>
                  <a:cubicBezTo>
                    <a:pt x="123" y="207"/>
                    <a:pt x="123" y="207"/>
                    <a:pt x="123" y="207"/>
                  </a:cubicBezTo>
                  <a:cubicBezTo>
                    <a:pt x="125" y="219"/>
                    <a:pt x="125" y="219"/>
                    <a:pt x="125" y="219"/>
                  </a:cubicBezTo>
                  <a:cubicBezTo>
                    <a:pt x="126" y="228"/>
                    <a:pt x="115" y="232"/>
                    <a:pt x="115" y="232"/>
                  </a:cubicBezTo>
                  <a:cubicBezTo>
                    <a:pt x="110" y="209"/>
                    <a:pt x="110" y="209"/>
                    <a:pt x="110" y="209"/>
                  </a:cubicBezTo>
                  <a:close/>
                </a:path>
              </a:pathLst>
            </a:custGeom>
            <a:solidFill>
              <a:srgbClr val="045DA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251A0"/>
                </a:solidFill>
                <a:effectLst/>
                <a:uLnTx/>
                <a:uFillTx/>
                <a:latin typeface="Arial" panose="020B0604020202020204"/>
                <a:ea typeface="+mn-ea"/>
                <a:cs typeface="+mn-cs"/>
              </a:endParaRPr>
            </a:p>
          </p:txBody>
        </p:sp>
      </p:grpSp>
      <p:grpSp>
        <p:nvGrpSpPr>
          <p:cNvPr id="6" name="Group 5">
            <a:extLst>
              <a:ext uri="{FF2B5EF4-FFF2-40B4-BE49-F238E27FC236}">
                <a16:creationId xmlns:a16="http://schemas.microsoft.com/office/drawing/2014/main" id="{0E007766-151E-4512-A064-6B25FFDA50FD}"/>
              </a:ext>
            </a:extLst>
          </p:cNvPr>
          <p:cNvGrpSpPr/>
          <p:nvPr/>
        </p:nvGrpSpPr>
        <p:grpSpPr>
          <a:xfrm>
            <a:off x="8775849" y="4305082"/>
            <a:ext cx="3016101" cy="2054836"/>
            <a:chOff x="8804031" y="2643863"/>
            <a:chExt cx="3016101" cy="2054836"/>
          </a:xfrm>
        </p:grpSpPr>
        <p:sp>
          <p:nvSpPr>
            <p:cNvPr id="2" name="TextBox 1">
              <a:extLst>
                <a:ext uri="{FF2B5EF4-FFF2-40B4-BE49-F238E27FC236}">
                  <a16:creationId xmlns:a16="http://schemas.microsoft.com/office/drawing/2014/main" id="{474CF9C5-CD73-4CE1-88FB-C45CE99EBB62}"/>
                </a:ext>
              </a:extLst>
            </p:cNvPr>
            <p:cNvSpPr txBox="1"/>
            <p:nvPr/>
          </p:nvSpPr>
          <p:spPr>
            <a:xfrm>
              <a:off x="8804031" y="2643863"/>
              <a:ext cx="457200" cy="584775"/>
            </a:xfrm>
            <a:prstGeom prst="rect">
              <a:avLst/>
            </a:prstGeom>
            <a:noFill/>
          </p:spPr>
          <p:txBody>
            <a:bodyPr wrap="square" rtlCol="0">
              <a:spAutoFit/>
            </a:bodyPr>
            <a:lstStyle/>
            <a:p>
              <a:r>
                <a:rPr lang="en-GB" sz="3200" dirty="0"/>
                <a:t>“</a:t>
              </a:r>
            </a:p>
          </p:txBody>
        </p:sp>
        <p:sp>
          <p:nvSpPr>
            <p:cNvPr id="23" name="TextBox 22">
              <a:extLst>
                <a:ext uri="{FF2B5EF4-FFF2-40B4-BE49-F238E27FC236}">
                  <a16:creationId xmlns:a16="http://schemas.microsoft.com/office/drawing/2014/main" id="{E0A45E5D-EEBE-4BB2-82C4-0E076C9FBB7B}"/>
                </a:ext>
              </a:extLst>
            </p:cNvPr>
            <p:cNvSpPr txBox="1"/>
            <p:nvPr/>
          </p:nvSpPr>
          <p:spPr>
            <a:xfrm>
              <a:off x="11101754" y="4113924"/>
              <a:ext cx="457200" cy="584775"/>
            </a:xfrm>
            <a:prstGeom prst="rect">
              <a:avLst/>
            </a:prstGeom>
            <a:noFill/>
          </p:spPr>
          <p:txBody>
            <a:bodyPr wrap="square" rtlCol="0">
              <a:spAutoFit/>
            </a:bodyPr>
            <a:lstStyle/>
            <a:p>
              <a:r>
                <a:rPr lang="en-GB" sz="3200" dirty="0"/>
                <a:t>”</a:t>
              </a:r>
            </a:p>
          </p:txBody>
        </p:sp>
        <p:sp>
          <p:nvSpPr>
            <p:cNvPr id="4" name="TextBox 3">
              <a:extLst>
                <a:ext uri="{FF2B5EF4-FFF2-40B4-BE49-F238E27FC236}">
                  <a16:creationId xmlns:a16="http://schemas.microsoft.com/office/drawing/2014/main" id="{CD151E78-C8B6-49AF-8A2F-4B189897C169}"/>
                </a:ext>
              </a:extLst>
            </p:cNvPr>
            <p:cNvSpPr txBox="1"/>
            <p:nvPr/>
          </p:nvSpPr>
          <p:spPr>
            <a:xfrm>
              <a:off x="9065210" y="2763340"/>
              <a:ext cx="2754922" cy="1815882"/>
            </a:xfrm>
            <a:prstGeom prst="rect">
              <a:avLst/>
            </a:prstGeom>
            <a:noFill/>
          </p:spPr>
          <p:txBody>
            <a:bodyPr wrap="square" rtlCol="0">
              <a:spAutoFit/>
            </a:bodyPr>
            <a:lstStyle/>
            <a:p>
              <a:r>
                <a:rPr lang="en-US" sz="1600" dirty="0"/>
                <a:t>Integrated management of AF patients requires a coordinated and agreed patient-individualized care pathway to deliver optimized treatment by an interdisciplinary team</a:t>
              </a:r>
            </a:p>
          </p:txBody>
        </p:sp>
      </p:grpSp>
    </p:spTree>
    <p:extLst>
      <p:ext uri="{BB962C8B-B14F-4D97-AF65-F5344CB8AC3E}">
        <p14:creationId xmlns:p14="http://schemas.microsoft.com/office/powerpoint/2010/main" val="54502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GB">
                <a:solidFill>
                  <a:srgbClr val="1E4784">
                    <a:tint val="75000"/>
                  </a:srgbClr>
                </a:solidFill>
                <a:latin typeface="Arial"/>
              </a:rPr>
              <a:pPr/>
              <a:t>19</a:t>
            </a:fld>
            <a:endParaRPr lang="en-GB" dirty="0">
              <a:solidFill>
                <a:srgbClr val="1E4784">
                  <a:tint val="75000"/>
                </a:srgbClr>
              </a:solidFill>
              <a:latin typeface="Arial"/>
            </a:endParaRPr>
          </a:p>
        </p:txBody>
      </p:sp>
      <p:sp>
        <p:nvSpPr>
          <p:cNvPr id="11" name="Rectangle 10"/>
          <p:cNvSpPr/>
          <p:nvPr/>
        </p:nvSpPr>
        <p:spPr>
          <a:xfrm>
            <a:off x="2997200" y="1703338"/>
            <a:ext cx="6477000" cy="3416320"/>
          </a:xfrm>
          <a:prstGeom prst="rect">
            <a:avLst/>
          </a:prstGeom>
        </p:spPr>
        <p:txBody>
          <a:bodyPr wrap="square">
            <a:spAutoFit/>
          </a:bodyPr>
          <a:lstStyle/>
          <a:p>
            <a:pPr algn="ctr"/>
            <a:r>
              <a:rPr lang="en-US" sz="3600" b="1" dirty="0">
                <a:solidFill>
                  <a:srgbClr val="1E4784"/>
                </a:solidFill>
                <a:latin typeface="Arial" panose="020B0604020202020204" pitchFamily="34" charset="0"/>
              </a:rPr>
              <a:t>Appraisal of some </a:t>
            </a:r>
            <a:br>
              <a:rPr lang="en-US" sz="3600" b="1" dirty="0">
                <a:solidFill>
                  <a:srgbClr val="1E4784"/>
                </a:solidFill>
                <a:latin typeface="Arial" panose="020B0604020202020204" pitchFamily="34" charset="0"/>
              </a:rPr>
            </a:br>
            <a:r>
              <a:rPr lang="en-US" sz="3600" b="1" dirty="0">
                <a:solidFill>
                  <a:srgbClr val="1E4784"/>
                </a:solidFill>
                <a:latin typeface="Arial" panose="020B0604020202020204" pitchFamily="34" charset="0"/>
              </a:rPr>
              <a:t>important information with respect to dabigatran data as represented in the ESC guidelines on diagnosis and management of AF </a:t>
            </a:r>
          </a:p>
        </p:txBody>
      </p:sp>
    </p:spTree>
    <p:extLst>
      <p:ext uri="{BB962C8B-B14F-4D97-AF65-F5344CB8AC3E}">
        <p14:creationId xmlns:p14="http://schemas.microsoft.com/office/powerpoint/2010/main" val="343681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4F2B6-F9D4-4FA7-BE75-A7076EAE833A}"/>
              </a:ext>
            </a:extLst>
          </p:cNvPr>
          <p:cNvSpPr>
            <a:spLocks noGrp="1"/>
          </p:cNvSpPr>
          <p:nvPr>
            <p:ph type="title"/>
          </p:nvPr>
        </p:nvSpPr>
        <p:spPr/>
        <p:txBody>
          <a:bodyPr/>
          <a:lstStyle/>
          <a:p>
            <a:r>
              <a:rPr lang="en-GB" sz="2400" dirty="0"/>
              <a:t>Updated European Society of Cardiology (ESC) guidelines on the diagnosis and management of AF are available</a:t>
            </a:r>
          </a:p>
        </p:txBody>
      </p:sp>
      <p:sp>
        <p:nvSpPr>
          <p:cNvPr id="18" name="Oval 17">
            <a:extLst>
              <a:ext uri="{FF2B5EF4-FFF2-40B4-BE49-F238E27FC236}">
                <a16:creationId xmlns:a16="http://schemas.microsoft.com/office/drawing/2014/main" id="{0318571F-618F-4A0E-BEF8-915751E75715}"/>
              </a:ext>
            </a:extLst>
          </p:cNvPr>
          <p:cNvSpPr>
            <a:spLocks noChangeAspect="1"/>
          </p:cNvSpPr>
          <p:nvPr/>
        </p:nvSpPr>
        <p:spPr>
          <a:xfrm>
            <a:off x="563183" y="1425344"/>
            <a:ext cx="1020187" cy="1020187"/>
          </a:xfrm>
          <a:prstGeom prst="ellipse">
            <a:avLst/>
          </a:prstGeom>
          <a:solidFill>
            <a:schemeClr val="accent3">
              <a:lumMod val="20000"/>
              <a:lumOff val="80000"/>
            </a:schemeClr>
          </a:solidFill>
          <a:ln>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latin typeface="Arial" panose="020B0604020202020204" pitchFamily="34" charset="0"/>
                <a:cs typeface="Arial" panose="020B0604020202020204" pitchFamily="34" charset="0"/>
              </a:rPr>
              <a:t>2016</a:t>
            </a:r>
          </a:p>
        </p:txBody>
      </p:sp>
      <p:sp>
        <p:nvSpPr>
          <p:cNvPr id="19" name="Oval 18">
            <a:extLst>
              <a:ext uri="{FF2B5EF4-FFF2-40B4-BE49-F238E27FC236}">
                <a16:creationId xmlns:a16="http://schemas.microsoft.com/office/drawing/2014/main" id="{DCF8C162-034D-40EE-BBD8-AA16D39209FC}"/>
              </a:ext>
            </a:extLst>
          </p:cNvPr>
          <p:cNvSpPr>
            <a:spLocks noChangeAspect="1"/>
          </p:cNvSpPr>
          <p:nvPr/>
        </p:nvSpPr>
        <p:spPr>
          <a:xfrm>
            <a:off x="5638243" y="1425344"/>
            <a:ext cx="1020187" cy="1020187"/>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latin typeface="Arial" panose="020B0604020202020204" pitchFamily="34" charset="0"/>
                <a:cs typeface="Arial" panose="020B0604020202020204" pitchFamily="34" charset="0"/>
              </a:rPr>
              <a:t>2020</a:t>
            </a:r>
          </a:p>
        </p:txBody>
      </p:sp>
      <p:cxnSp>
        <p:nvCxnSpPr>
          <p:cNvPr id="20" name="Straight Arrow Connector 19">
            <a:extLst>
              <a:ext uri="{FF2B5EF4-FFF2-40B4-BE49-F238E27FC236}">
                <a16:creationId xmlns:a16="http://schemas.microsoft.com/office/drawing/2014/main" id="{9B186277-87EB-4313-ACA5-F8E4D9D14296}"/>
              </a:ext>
            </a:extLst>
          </p:cNvPr>
          <p:cNvCxnSpPr>
            <a:cxnSpLocks/>
          </p:cNvCxnSpPr>
          <p:nvPr/>
        </p:nvCxnSpPr>
        <p:spPr>
          <a:xfrm>
            <a:off x="1711751" y="1869532"/>
            <a:ext cx="3747217" cy="0"/>
          </a:xfrm>
          <a:prstGeom prst="straightConnector1">
            <a:avLst/>
          </a:prstGeom>
          <a:ln w="57150">
            <a:gradFill flip="none" rotWithShape="1">
              <a:gsLst>
                <a:gs pos="0">
                  <a:schemeClr val="accent6">
                    <a:lumMod val="10000"/>
                    <a:lumOff val="90000"/>
                  </a:schemeClr>
                </a:gs>
                <a:gs pos="100000">
                  <a:schemeClr val="tx1"/>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77BC3AF-81A0-4729-8C14-A0B2CD222BE1}"/>
              </a:ext>
            </a:extLst>
          </p:cNvPr>
          <p:cNvPicPr>
            <a:picLocks noChangeAspect="1"/>
          </p:cNvPicPr>
          <p:nvPr/>
        </p:nvPicPr>
        <p:blipFill>
          <a:blip r:embed="rId3"/>
          <a:stretch>
            <a:fillRect/>
          </a:stretch>
        </p:blipFill>
        <p:spPr>
          <a:xfrm>
            <a:off x="431371" y="2575906"/>
            <a:ext cx="3326713" cy="2684658"/>
          </a:xfrm>
          <a:prstGeom prst="rect">
            <a:avLst/>
          </a:prstGeom>
        </p:spPr>
      </p:pic>
      <p:grpSp>
        <p:nvGrpSpPr>
          <p:cNvPr id="27" name="Group 26">
            <a:extLst>
              <a:ext uri="{FF2B5EF4-FFF2-40B4-BE49-F238E27FC236}">
                <a16:creationId xmlns:a16="http://schemas.microsoft.com/office/drawing/2014/main" id="{8B4669AC-BCC8-4B30-987A-DEA581F1100D}"/>
              </a:ext>
            </a:extLst>
          </p:cNvPr>
          <p:cNvGrpSpPr/>
          <p:nvPr/>
        </p:nvGrpSpPr>
        <p:grpSpPr>
          <a:xfrm>
            <a:off x="6839713" y="1472382"/>
            <a:ext cx="4878154" cy="982330"/>
            <a:chOff x="6999582" y="1271560"/>
            <a:chExt cx="4629234" cy="1170360"/>
          </a:xfrm>
        </p:grpSpPr>
        <p:sp>
          <p:nvSpPr>
            <p:cNvPr id="26" name="Rectangle 25">
              <a:extLst>
                <a:ext uri="{FF2B5EF4-FFF2-40B4-BE49-F238E27FC236}">
                  <a16:creationId xmlns:a16="http://schemas.microsoft.com/office/drawing/2014/main" id="{F1DB5A9B-D611-4964-98F1-516B933719CD}"/>
                </a:ext>
              </a:extLst>
            </p:cNvPr>
            <p:cNvSpPr/>
            <p:nvPr/>
          </p:nvSpPr>
          <p:spPr>
            <a:xfrm>
              <a:off x="7692342" y="1271560"/>
              <a:ext cx="3936474" cy="1170360"/>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algn="ctr"/>
              <a:r>
                <a:rPr lang="en-GB" sz="1500" dirty="0">
                  <a:solidFill>
                    <a:schemeClr val="tx1"/>
                  </a:solidFill>
                  <a:latin typeface="Arial" panose="020B0604020202020204" pitchFamily="34" charset="0"/>
                  <a:cs typeface="Arial" panose="020B0604020202020204" pitchFamily="34" charset="0"/>
                </a:rPr>
                <a:t>To further improve the structured management of AF patients, </a:t>
              </a:r>
              <a:br>
                <a:rPr lang="en-GB" sz="1500" dirty="0">
                  <a:solidFill>
                    <a:schemeClr val="tx1"/>
                  </a:solidFill>
                  <a:latin typeface="Arial" panose="020B0604020202020204" pitchFamily="34" charset="0"/>
                  <a:cs typeface="Arial" panose="020B0604020202020204" pitchFamily="34" charset="0"/>
                </a:rPr>
              </a:br>
              <a:r>
                <a:rPr lang="en-GB" sz="1500" dirty="0">
                  <a:solidFill>
                    <a:schemeClr val="tx1"/>
                  </a:solidFill>
                  <a:latin typeface="Arial" panose="020B0604020202020204" pitchFamily="34" charset="0"/>
                  <a:cs typeface="Arial" panose="020B0604020202020204" pitchFamily="34" charset="0"/>
                </a:rPr>
                <a:t>promote patient values, and improve patient outcomes</a:t>
              </a:r>
            </a:p>
          </p:txBody>
        </p:sp>
        <p:sp>
          <p:nvSpPr>
            <p:cNvPr id="15" name="Arrow: Pentagon 14">
              <a:extLst>
                <a:ext uri="{FF2B5EF4-FFF2-40B4-BE49-F238E27FC236}">
                  <a16:creationId xmlns:a16="http://schemas.microsoft.com/office/drawing/2014/main" id="{07F05765-79A7-46DF-B789-5B6B58FA3A65}"/>
                </a:ext>
              </a:extLst>
            </p:cNvPr>
            <p:cNvSpPr/>
            <p:nvPr/>
          </p:nvSpPr>
          <p:spPr>
            <a:xfrm>
              <a:off x="6999582" y="1271560"/>
              <a:ext cx="1240651" cy="117000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Arial" panose="020B0604020202020204" pitchFamily="34" charset="0"/>
                  <a:cs typeface="Arial" panose="020B0604020202020204" pitchFamily="34" charset="0"/>
                </a:rPr>
                <a:t>AIM</a:t>
              </a:r>
            </a:p>
          </p:txBody>
        </p:sp>
      </p:grpSp>
      <p:grpSp>
        <p:nvGrpSpPr>
          <p:cNvPr id="6" name="Group 5">
            <a:extLst>
              <a:ext uri="{FF2B5EF4-FFF2-40B4-BE49-F238E27FC236}">
                <a16:creationId xmlns:a16="http://schemas.microsoft.com/office/drawing/2014/main" id="{FD31CA8D-D872-4537-AA77-14AAF667DBDE}"/>
              </a:ext>
            </a:extLst>
          </p:cNvPr>
          <p:cNvGrpSpPr/>
          <p:nvPr/>
        </p:nvGrpSpPr>
        <p:grpSpPr>
          <a:xfrm>
            <a:off x="5638243" y="2575906"/>
            <a:ext cx="4291645" cy="4048715"/>
            <a:chOff x="5638243" y="2575906"/>
            <a:chExt cx="4291645" cy="4048715"/>
          </a:xfrm>
        </p:grpSpPr>
        <p:pic>
          <p:nvPicPr>
            <p:cNvPr id="2" name="Picture 1">
              <a:extLst>
                <a:ext uri="{FF2B5EF4-FFF2-40B4-BE49-F238E27FC236}">
                  <a16:creationId xmlns:a16="http://schemas.microsoft.com/office/drawing/2014/main" id="{FB928194-28CA-492B-870D-66DB2AA1550D}"/>
                </a:ext>
              </a:extLst>
            </p:cNvPr>
            <p:cNvPicPr>
              <a:picLocks noChangeAspect="1"/>
            </p:cNvPicPr>
            <p:nvPr/>
          </p:nvPicPr>
          <p:blipFill>
            <a:blip r:embed="rId4"/>
            <a:stretch>
              <a:fillRect/>
            </a:stretch>
          </p:blipFill>
          <p:spPr>
            <a:xfrm>
              <a:off x="5638243" y="2575906"/>
              <a:ext cx="4291645" cy="3359621"/>
            </a:xfrm>
            <a:prstGeom prst="rect">
              <a:avLst/>
            </a:prstGeom>
          </p:spPr>
        </p:pic>
        <p:pic>
          <p:nvPicPr>
            <p:cNvPr id="3" name="Picture 2">
              <a:extLst>
                <a:ext uri="{FF2B5EF4-FFF2-40B4-BE49-F238E27FC236}">
                  <a16:creationId xmlns:a16="http://schemas.microsoft.com/office/drawing/2014/main" id="{4F078D0C-9844-4EAC-8572-461673A4968C}"/>
                </a:ext>
              </a:extLst>
            </p:cNvPr>
            <p:cNvPicPr>
              <a:picLocks noChangeAspect="1"/>
            </p:cNvPicPr>
            <p:nvPr/>
          </p:nvPicPr>
          <p:blipFill>
            <a:blip r:embed="rId5"/>
            <a:stretch>
              <a:fillRect/>
            </a:stretch>
          </p:blipFill>
          <p:spPr>
            <a:xfrm>
              <a:off x="5638244" y="5876288"/>
              <a:ext cx="4118600" cy="748333"/>
            </a:xfrm>
            <a:prstGeom prst="rect">
              <a:avLst/>
            </a:prstGeom>
          </p:spPr>
        </p:pic>
      </p:grpSp>
      <p:sp>
        <p:nvSpPr>
          <p:cNvPr id="7" name="Slide Number Placeholder 6">
            <a:extLst>
              <a:ext uri="{FF2B5EF4-FFF2-40B4-BE49-F238E27FC236}">
                <a16:creationId xmlns:a16="http://schemas.microsoft.com/office/drawing/2014/main" id="{251DC4D8-8BAA-48BE-8174-E91F54B374C0}"/>
              </a:ext>
            </a:extLst>
          </p:cNvPr>
          <p:cNvSpPr>
            <a:spLocks noGrp="1"/>
          </p:cNvSpPr>
          <p:nvPr>
            <p:ph type="sldNum" sz="quarter" idx="12"/>
          </p:nvPr>
        </p:nvSpPr>
        <p:spPr/>
        <p:txBody>
          <a:bodyPr/>
          <a:lstStyle/>
          <a:p>
            <a:fld id="{2066355A-084C-D24E-9AD2-7E4FC41EA627}" type="slidenum">
              <a:rPr lang="en-GB" noProof="0" smtClean="0"/>
              <a:pPr/>
              <a:t>2</a:t>
            </a:fld>
            <a:endParaRPr lang="en-GB" noProof="0" dirty="0"/>
          </a:p>
        </p:txBody>
      </p:sp>
    </p:spTree>
    <p:extLst>
      <p:ext uri="{BB962C8B-B14F-4D97-AF65-F5344CB8AC3E}">
        <p14:creationId xmlns:p14="http://schemas.microsoft.com/office/powerpoint/2010/main" val="112651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1D3EBC9-7930-419C-ACF4-79A285236912}"/>
              </a:ext>
            </a:extLst>
          </p:cNvPr>
          <p:cNvSpPr/>
          <p:nvPr/>
        </p:nvSpPr>
        <p:spPr>
          <a:xfrm>
            <a:off x="645817" y="1431741"/>
            <a:ext cx="4405082" cy="404959"/>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What do the ESC guidelines say?</a:t>
            </a:r>
            <a:r>
              <a:rPr lang="en-US" baseline="30000" dirty="0">
                <a:solidFill>
                  <a:schemeClr val="bg1"/>
                </a:solidFill>
              </a:rPr>
              <a:t>1</a:t>
            </a:r>
            <a:r>
              <a:rPr lang="en-US" dirty="0">
                <a:solidFill>
                  <a:schemeClr val="bg1"/>
                </a:solidFill>
              </a:rPr>
              <a:t> </a:t>
            </a:r>
          </a:p>
        </p:txBody>
      </p:sp>
      <p:sp>
        <p:nvSpPr>
          <p:cNvPr id="5" name="Title 4">
            <a:extLst>
              <a:ext uri="{FF2B5EF4-FFF2-40B4-BE49-F238E27FC236}">
                <a16:creationId xmlns:a16="http://schemas.microsoft.com/office/drawing/2014/main" id="{38481903-E6F9-42AD-8609-E963A45E6CF7}"/>
              </a:ext>
            </a:extLst>
          </p:cNvPr>
          <p:cNvSpPr>
            <a:spLocks noGrp="1"/>
          </p:cNvSpPr>
          <p:nvPr>
            <p:ph type="title"/>
          </p:nvPr>
        </p:nvSpPr>
        <p:spPr/>
        <p:txBody>
          <a:bodyPr>
            <a:normAutofit/>
          </a:bodyPr>
          <a:lstStyle/>
          <a:p>
            <a:r>
              <a:rPr lang="en-GB" dirty="0"/>
              <a:t>ESC 2020 guidelines: key statements and clarifications</a:t>
            </a:r>
          </a:p>
        </p:txBody>
      </p:sp>
      <p:sp>
        <p:nvSpPr>
          <p:cNvPr id="3" name="Slide Number Placeholder 2">
            <a:extLst>
              <a:ext uri="{FF2B5EF4-FFF2-40B4-BE49-F238E27FC236}">
                <a16:creationId xmlns:a16="http://schemas.microsoft.com/office/drawing/2014/main" id="{593E60EA-2B0F-412F-BE44-A3CCAB20427D}"/>
              </a:ext>
            </a:extLst>
          </p:cNvPr>
          <p:cNvSpPr>
            <a:spLocks noGrp="1"/>
          </p:cNvSpPr>
          <p:nvPr>
            <p:ph type="sldNum" sz="quarter" idx="12"/>
          </p:nvPr>
        </p:nvSpPr>
        <p:spPr/>
        <p:txBody>
          <a:bodyPr/>
          <a:lstStyle/>
          <a:p>
            <a:fld id="{AF88E988-FB04-AB4E-BE5A-59F242AF7F7A}" type="slidenum">
              <a:rPr lang="en-GB" noProof="0" smtClean="0"/>
              <a:pPr/>
              <a:t>20</a:t>
            </a:fld>
            <a:endParaRPr lang="en-GB" noProof="0" dirty="0"/>
          </a:p>
        </p:txBody>
      </p:sp>
      <p:sp>
        <p:nvSpPr>
          <p:cNvPr id="7" name="Text Placeholder 6">
            <a:extLst>
              <a:ext uri="{FF2B5EF4-FFF2-40B4-BE49-F238E27FC236}">
                <a16:creationId xmlns:a16="http://schemas.microsoft.com/office/drawing/2014/main" id="{A7F07E95-A234-4128-A9EB-79E42CEFB235}"/>
              </a:ext>
            </a:extLst>
          </p:cNvPr>
          <p:cNvSpPr>
            <a:spLocks noGrp="1"/>
          </p:cNvSpPr>
          <p:nvPr>
            <p:ph type="body" sz="quarter" idx="13"/>
          </p:nvPr>
        </p:nvSpPr>
        <p:spPr>
          <a:xfrm>
            <a:off x="480485" y="5521147"/>
            <a:ext cx="11101916" cy="1200329"/>
          </a:xfrm>
        </p:spPr>
        <p:txBody>
          <a:bodyPr/>
          <a:lstStyle/>
          <a:p>
            <a:r>
              <a:rPr lang="en-US" dirty="0"/>
              <a:t>*Results </a:t>
            </a:r>
            <a:r>
              <a:rPr lang="en-GB" dirty="0"/>
              <a:t>from AXAFA-AFNET 5 and ELIMINATE-AF were not available at the time of publication. </a:t>
            </a:r>
            <a:r>
              <a:rPr lang="en-US" dirty="0"/>
              <a:t>APHRS, Asia Pacific Heart Rhythm Society; B-NR, level B non-randomized; B-R, level B randomized; ECAS, European Cardiac Arrhythmia Society; EHRA, European Heart Rhythm Association; HRS, Heart Rhythm Society; ISTH, International Society on Thrombosis and Haemostasis; RCT, randomized controlled trial; SOLAECE, Sociedad Latinoamericana de Estimulación Cardiaca y Electrofisiologia. </a:t>
            </a:r>
            <a:r>
              <a:rPr lang="en-GB" dirty="0"/>
              <a:t>1. Hindricks et al. Eur Heart J 2020; doi:10.1093/eurheartj/ehaa612; 2. </a:t>
            </a:r>
            <a:r>
              <a:rPr lang="fr-FR" dirty="0"/>
              <a:t>Nagarakanti et al. Circulation 2011;123:131; 3. </a:t>
            </a:r>
            <a:r>
              <a:rPr lang="da-DK" dirty="0"/>
              <a:t>Cappato et al. Eur Heart J 2014;35:3346; 4. Ezekowitz et al. Eur Heart J 2018;39:2959; 5. Goette et al. Lancet 2016;388:1995;</a:t>
            </a:r>
            <a:r>
              <a:rPr lang="fr-FR" dirty="0"/>
              <a:t> 6. Calkins et al. NEJM 2017;376:1627; 7. </a:t>
            </a:r>
            <a:r>
              <a:rPr lang="en-US" dirty="0"/>
              <a:t>Calkins et al. Europace 2018;20:e1</a:t>
            </a:r>
          </a:p>
        </p:txBody>
      </p:sp>
      <p:sp>
        <p:nvSpPr>
          <p:cNvPr id="69" name="Rectangle 68">
            <a:extLst>
              <a:ext uri="{FF2B5EF4-FFF2-40B4-BE49-F238E27FC236}">
                <a16:creationId xmlns:a16="http://schemas.microsoft.com/office/drawing/2014/main" id="{BD6B43F5-FFE0-48D9-BF94-BEAAA59AD2B9}"/>
              </a:ext>
            </a:extLst>
          </p:cNvPr>
          <p:cNvSpPr/>
          <p:nvPr/>
        </p:nvSpPr>
        <p:spPr bwMode="auto">
          <a:xfrm>
            <a:off x="386722" y="2216921"/>
            <a:ext cx="4664177" cy="917579"/>
          </a:xfrm>
          <a:prstGeom prst="rect">
            <a:avLst/>
          </a:prstGeom>
          <a:noFill/>
          <a:ln w="19050" cap="flat" cmpd="sng" algn="ctr">
            <a:solidFill>
              <a:srgbClr val="C0000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609585" eaLnBrk="0" hangingPunct="0">
              <a:lnSpc>
                <a:spcPct val="85000"/>
              </a:lnSpc>
            </a:pPr>
            <a:r>
              <a:rPr lang="en-GB" sz="1200" b="1" dirty="0">
                <a:solidFill>
                  <a:srgbClr val="03497C"/>
                </a:solidFill>
              </a:rPr>
              <a:t>p. 51:</a:t>
            </a:r>
            <a:r>
              <a:rPr lang="en-GB" sz="1200" dirty="0">
                <a:solidFill>
                  <a:srgbClr val="03497C"/>
                </a:solidFill>
              </a:rPr>
              <a:t> ‘NOACs have at least comparable efficacy and safety to warfarin in AF patients undergoing cardioversion’</a:t>
            </a:r>
          </a:p>
        </p:txBody>
      </p:sp>
      <p:sp>
        <p:nvSpPr>
          <p:cNvPr id="70" name="Rectangle 69">
            <a:extLst>
              <a:ext uri="{FF2B5EF4-FFF2-40B4-BE49-F238E27FC236}">
                <a16:creationId xmlns:a16="http://schemas.microsoft.com/office/drawing/2014/main" id="{23D0FAE5-C1E4-4F8F-A3DE-D293015D275B}"/>
              </a:ext>
            </a:extLst>
          </p:cNvPr>
          <p:cNvSpPr/>
          <p:nvPr/>
        </p:nvSpPr>
        <p:spPr bwMode="auto">
          <a:xfrm>
            <a:off x="5502793" y="2216921"/>
            <a:ext cx="6199601" cy="918000"/>
          </a:xfrm>
          <a:prstGeom prst="rect">
            <a:avLst/>
          </a:prstGeom>
          <a:noFill/>
          <a:ln w="19050" cap="flat" cmpd="sng" algn="ctr">
            <a:solidFill>
              <a:schemeClr val="tx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285750" lvl="0" indent="-285750" defTabSz="609585" eaLnBrk="0" hangingPunct="0">
              <a:buFont typeface="Arial" panose="020B0604020202020204" pitchFamily="34" charset="0"/>
              <a:buChar char="•"/>
            </a:pPr>
            <a:r>
              <a:rPr lang="en-GB" sz="1200" dirty="0">
                <a:solidFill>
                  <a:srgbClr val="03497C"/>
                </a:solidFill>
              </a:rPr>
              <a:t>This statement </a:t>
            </a:r>
            <a:r>
              <a:rPr lang="en-US" sz="1200" b="1" dirty="0">
                <a:solidFill>
                  <a:srgbClr val="03497C"/>
                </a:solidFill>
              </a:rPr>
              <a:t>does not differentiate between the NOACs in cardioversion</a:t>
            </a:r>
            <a:r>
              <a:rPr lang="en-US" sz="1200" dirty="0">
                <a:solidFill>
                  <a:srgbClr val="03497C"/>
                </a:solidFill>
              </a:rPr>
              <a:t>, and therefore supports dabigatran and the FXa inhibitors</a:t>
            </a:r>
          </a:p>
          <a:p>
            <a:pPr marL="285750" lvl="0" indent="-285750" defTabSz="609585" eaLnBrk="0" hangingPunct="0">
              <a:buFont typeface="Arial" panose="020B0604020202020204" pitchFamily="34" charset="0"/>
              <a:buChar char="•"/>
            </a:pPr>
            <a:r>
              <a:rPr lang="en-GB" sz="1200" dirty="0">
                <a:solidFill>
                  <a:srgbClr val="03497C"/>
                </a:solidFill>
              </a:rPr>
              <a:t>Data on dabigatran in patients requiring cardioversion are based on a subgroup of RE-LY;</a:t>
            </a:r>
            <a:r>
              <a:rPr lang="en-GB" sz="1200" baseline="30000" dirty="0">
                <a:solidFill>
                  <a:srgbClr val="03497C"/>
                </a:solidFill>
              </a:rPr>
              <a:t>2</a:t>
            </a:r>
            <a:r>
              <a:rPr lang="en-GB" sz="1200" dirty="0">
                <a:solidFill>
                  <a:srgbClr val="03497C"/>
                </a:solidFill>
              </a:rPr>
              <a:t> in contrast, FXa inhibitors were investigated </a:t>
            </a:r>
            <a:r>
              <a:rPr lang="en-GB" sz="1200" dirty="0"/>
              <a:t>in non-powered </a:t>
            </a:r>
            <a:r>
              <a:rPr lang="en-GB" sz="1200" dirty="0">
                <a:solidFill>
                  <a:srgbClr val="03497C"/>
                </a:solidFill>
              </a:rPr>
              <a:t>RCTs</a:t>
            </a:r>
            <a:r>
              <a:rPr lang="en-GB" sz="1200" baseline="30000" dirty="0">
                <a:solidFill>
                  <a:srgbClr val="03497C"/>
                </a:solidFill>
              </a:rPr>
              <a:t>3–5</a:t>
            </a:r>
          </a:p>
        </p:txBody>
      </p:sp>
      <p:sp>
        <p:nvSpPr>
          <p:cNvPr id="38" name="Oval 37">
            <a:extLst>
              <a:ext uri="{FF2B5EF4-FFF2-40B4-BE49-F238E27FC236}">
                <a16:creationId xmlns:a16="http://schemas.microsoft.com/office/drawing/2014/main" id="{B92DCC58-38C6-41EC-B5BE-F93E24488C48}"/>
              </a:ext>
            </a:extLst>
          </p:cNvPr>
          <p:cNvSpPr/>
          <p:nvPr/>
        </p:nvSpPr>
        <p:spPr>
          <a:xfrm>
            <a:off x="253292" y="1322864"/>
            <a:ext cx="622712" cy="62271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a:t>
            </a:r>
          </a:p>
        </p:txBody>
      </p:sp>
      <p:sp>
        <p:nvSpPr>
          <p:cNvPr id="40" name="Rectangle 39">
            <a:extLst>
              <a:ext uri="{FF2B5EF4-FFF2-40B4-BE49-F238E27FC236}">
                <a16:creationId xmlns:a16="http://schemas.microsoft.com/office/drawing/2014/main" id="{22947BF3-B75E-44D0-8EC2-704C29C7060B}"/>
              </a:ext>
            </a:extLst>
          </p:cNvPr>
          <p:cNvSpPr/>
          <p:nvPr/>
        </p:nvSpPr>
        <p:spPr>
          <a:xfrm>
            <a:off x="5835948" y="1424525"/>
            <a:ext cx="5866445" cy="419391"/>
          </a:xfrm>
          <a:prstGeom prst="rect">
            <a:avLst/>
          </a:prstGeom>
          <a:solidFill>
            <a:srgbClr val="0C7F39"/>
          </a:solidFill>
          <a:ln>
            <a:solidFill>
              <a:srgbClr val="0C7F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What extra information is important to remember?</a:t>
            </a:r>
          </a:p>
        </p:txBody>
      </p:sp>
      <p:sp>
        <p:nvSpPr>
          <p:cNvPr id="41" name="Oval 40">
            <a:extLst>
              <a:ext uri="{FF2B5EF4-FFF2-40B4-BE49-F238E27FC236}">
                <a16:creationId xmlns:a16="http://schemas.microsoft.com/office/drawing/2014/main" id="{4003CAB5-112D-4FCE-A8FF-6CBE571C613F}"/>
              </a:ext>
            </a:extLst>
          </p:cNvPr>
          <p:cNvSpPr/>
          <p:nvPr/>
        </p:nvSpPr>
        <p:spPr>
          <a:xfrm>
            <a:off x="5443424" y="1322864"/>
            <a:ext cx="622712" cy="622712"/>
          </a:xfrm>
          <a:prstGeom prst="ellipse">
            <a:avLst/>
          </a:prstGeom>
          <a:solidFill>
            <a:srgbClr val="0C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a:t>
            </a:r>
          </a:p>
        </p:txBody>
      </p:sp>
      <p:sp>
        <p:nvSpPr>
          <p:cNvPr id="42" name="Rectangle 41">
            <a:extLst>
              <a:ext uri="{FF2B5EF4-FFF2-40B4-BE49-F238E27FC236}">
                <a16:creationId xmlns:a16="http://schemas.microsoft.com/office/drawing/2014/main" id="{397AA80C-E5FB-4920-B666-88532D2B5F36}"/>
              </a:ext>
            </a:extLst>
          </p:cNvPr>
          <p:cNvSpPr>
            <a:spLocks noChangeAspect="1"/>
          </p:cNvSpPr>
          <p:nvPr/>
        </p:nvSpPr>
        <p:spPr>
          <a:xfrm>
            <a:off x="5072165" y="1434165"/>
            <a:ext cx="528635" cy="400110"/>
          </a:xfrm>
          <a:prstGeom prst="rect">
            <a:avLst/>
          </a:prstGeom>
        </p:spPr>
        <p:txBody>
          <a:bodyPr wrap="square">
            <a:spAutoFit/>
          </a:bodyPr>
          <a:lstStyle/>
          <a:p>
            <a:r>
              <a:rPr lang="en-US" sz="2000" dirty="0">
                <a:solidFill>
                  <a:srgbClr val="00A249"/>
                </a:solidFill>
                <a:latin typeface="Arial" pitchFamily="34" charset="0"/>
                <a:cs typeface="Arial" pitchFamily="34" charset="0"/>
                <a:sym typeface="Wingdings 3"/>
              </a:rPr>
              <a:t></a:t>
            </a:r>
            <a:endParaRPr lang="en-GB" sz="2000" dirty="0"/>
          </a:p>
        </p:txBody>
      </p:sp>
      <p:sp>
        <p:nvSpPr>
          <p:cNvPr id="43" name="Rectangle 42">
            <a:extLst>
              <a:ext uri="{FF2B5EF4-FFF2-40B4-BE49-F238E27FC236}">
                <a16:creationId xmlns:a16="http://schemas.microsoft.com/office/drawing/2014/main" id="{8C5DF91A-F014-4957-8013-5B9F4F5DB188}"/>
              </a:ext>
            </a:extLst>
          </p:cNvPr>
          <p:cNvSpPr/>
          <p:nvPr/>
        </p:nvSpPr>
        <p:spPr bwMode="auto">
          <a:xfrm>
            <a:off x="386722" y="3292445"/>
            <a:ext cx="4664177" cy="2091600"/>
          </a:xfrm>
          <a:prstGeom prst="rect">
            <a:avLst/>
          </a:prstGeom>
          <a:noFill/>
          <a:ln w="19050" cap="flat" cmpd="sng" algn="ctr">
            <a:solidFill>
              <a:srgbClr val="C0000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609585" eaLnBrk="0" hangingPunct="0">
              <a:lnSpc>
                <a:spcPct val="85000"/>
              </a:lnSpc>
            </a:pPr>
            <a:r>
              <a:rPr lang="en-GB" sz="1200" b="1" dirty="0">
                <a:solidFill>
                  <a:srgbClr val="03497C"/>
                </a:solidFill>
              </a:rPr>
              <a:t>p. 52:</a:t>
            </a:r>
            <a:r>
              <a:rPr lang="en-GB" sz="1200" dirty="0">
                <a:solidFill>
                  <a:srgbClr val="03497C"/>
                </a:solidFill>
              </a:rPr>
              <a:t> ‘</a:t>
            </a:r>
            <a:r>
              <a:rPr lang="en-US" sz="1200" dirty="0">
                <a:solidFill>
                  <a:srgbClr val="03497C"/>
                </a:solidFill>
              </a:rPr>
              <a:t>For patients undergoing AF catheter ablation who have been therapeutically anticoagulated with warfarin, dabigatran, rivaroxaban, apixaban, or edoxaban, performance of the ablation procedure without OAC interruption is recommended </a:t>
            </a:r>
            <a:r>
              <a:rPr lang="en-GB" sz="1200" dirty="0">
                <a:solidFill>
                  <a:srgbClr val="03497C"/>
                </a:solidFill>
              </a:rPr>
              <a:t>(Class I, Level A)’</a:t>
            </a:r>
          </a:p>
        </p:txBody>
      </p:sp>
      <p:sp>
        <p:nvSpPr>
          <p:cNvPr id="44" name="Rectangle 43">
            <a:extLst>
              <a:ext uri="{FF2B5EF4-FFF2-40B4-BE49-F238E27FC236}">
                <a16:creationId xmlns:a16="http://schemas.microsoft.com/office/drawing/2014/main" id="{9555C104-7BB7-410D-ABEF-151FEC9F44A7}"/>
              </a:ext>
            </a:extLst>
          </p:cNvPr>
          <p:cNvSpPr/>
          <p:nvPr/>
        </p:nvSpPr>
        <p:spPr bwMode="auto">
          <a:xfrm>
            <a:off x="5502793" y="3292445"/>
            <a:ext cx="6199601" cy="2091481"/>
          </a:xfrm>
          <a:prstGeom prst="rect">
            <a:avLst/>
          </a:prstGeom>
          <a:noFill/>
          <a:ln w="19050" cap="flat" cmpd="sng" algn="ctr">
            <a:solidFill>
              <a:schemeClr val="tx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285750" lvl="0" indent="-285750" defTabSz="609585" eaLnBrk="0" hangingPunct="0">
              <a:buFont typeface="Arial" panose="020B0604020202020204" pitchFamily="34" charset="0"/>
              <a:buChar char="•"/>
            </a:pPr>
            <a:r>
              <a:rPr lang="en-US" sz="1100" dirty="0">
                <a:solidFill>
                  <a:srgbClr val="03497C"/>
                </a:solidFill>
              </a:rPr>
              <a:t>The recommendations are classed equally for all OACs </a:t>
            </a:r>
          </a:p>
          <a:p>
            <a:pPr marL="285750" lvl="0" indent="-285750" defTabSz="609585" eaLnBrk="0" hangingPunct="0">
              <a:buFont typeface="Arial" panose="020B0604020202020204" pitchFamily="34" charset="0"/>
              <a:buChar char="•"/>
            </a:pPr>
            <a:r>
              <a:rPr lang="en-US" sz="1100" dirty="0">
                <a:solidFill>
                  <a:srgbClr val="03497C"/>
                </a:solidFill>
              </a:rPr>
              <a:t>However, it’s important to recognize that RE-CIRCUIT was the only RCT that showed a significantly reduced risk of ISTH major bleeding for an uninterrupted OAC vs warfarin</a:t>
            </a:r>
            <a:r>
              <a:rPr lang="en-US" sz="1100" baseline="30000" dirty="0">
                <a:solidFill>
                  <a:srgbClr val="03497C"/>
                </a:solidFill>
              </a:rPr>
              <a:t>6</a:t>
            </a:r>
          </a:p>
          <a:p>
            <a:pPr marL="285750" lvl="0" indent="-285750" defTabSz="609585" eaLnBrk="0" hangingPunct="0">
              <a:buFont typeface="Arial" panose="020B0604020202020204" pitchFamily="34" charset="0"/>
              <a:buChar char="•"/>
            </a:pPr>
            <a:r>
              <a:rPr lang="en-GB" sz="1100" dirty="0">
                <a:solidFill>
                  <a:srgbClr val="03497C"/>
                </a:solidFill>
              </a:rPr>
              <a:t>The 2017 HRS/EHRA/ECAS/APHRS/SOLAECE consensus statement* states that for patients undergoing AF catheter ablation who have been therapeutically anticoagulated:</a:t>
            </a:r>
            <a:r>
              <a:rPr lang="en-GB" sz="1100" baseline="30000" dirty="0">
                <a:solidFill>
                  <a:srgbClr val="03497C"/>
                </a:solidFill>
              </a:rPr>
              <a:t>7</a:t>
            </a:r>
            <a:r>
              <a:rPr lang="en-GB" sz="1100" dirty="0">
                <a:solidFill>
                  <a:srgbClr val="03497C"/>
                </a:solidFill>
              </a:rPr>
              <a:t> </a:t>
            </a:r>
          </a:p>
          <a:p>
            <a:pPr marL="742950" lvl="1" indent="-285750" defTabSz="609585" eaLnBrk="0" hangingPunct="0">
              <a:buFont typeface="Arial" panose="020B0604020202020204" pitchFamily="34" charset="0"/>
              <a:buChar char="–"/>
            </a:pPr>
            <a:r>
              <a:rPr lang="en-GB" sz="1100" dirty="0">
                <a:solidFill>
                  <a:srgbClr val="03497C"/>
                </a:solidFill>
              </a:rPr>
              <a:t>with warfarin or dabigatran, performance of the ablation procedure without interruption of warfarin or dabigatran is recommended (</a:t>
            </a:r>
            <a:r>
              <a:rPr lang="en-GB" sz="1100" b="1" dirty="0">
                <a:solidFill>
                  <a:srgbClr val="03497C"/>
                </a:solidFill>
              </a:rPr>
              <a:t>Class I, Level A</a:t>
            </a:r>
            <a:r>
              <a:rPr lang="en-GB" sz="1100" dirty="0">
                <a:solidFill>
                  <a:srgbClr val="03497C"/>
                </a:solidFill>
              </a:rPr>
              <a:t>)</a:t>
            </a:r>
          </a:p>
          <a:p>
            <a:pPr marL="742950" lvl="1" indent="-285750" defTabSz="609585" eaLnBrk="0" hangingPunct="0">
              <a:buFont typeface="Arial" panose="020B0604020202020204" pitchFamily="34" charset="0"/>
              <a:buChar char="–"/>
            </a:pPr>
            <a:r>
              <a:rPr lang="en-GB" sz="1100" dirty="0">
                <a:solidFill>
                  <a:srgbClr val="03497C"/>
                </a:solidFill>
              </a:rPr>
              <a:t>with rivaroxaban, performance of the ablation procedure without interruption of rivaroxaban is recommended (</a:t>
            </a:r>
            <a:r>
              <a:rPr lang="en-GB" sz="1100" b="1" dirty="0">
                <a:solidFill>
                  <a:srgbClr val="03497C"/>
                </a:solidFill>
              </a:rPr>
              <a:t>Class I, Level B-R</a:t>
            </a:r>
            <a:r>
              <a:rPr lang="en-GB" sz="1100" dirty="0">
                <a:solidFill>
                  <a:srgbClr val="03497C"/>
                </a:solidFill>
              </a:rPr>
              <a:t>)</a:t>
            </a:r>
          </a:p>
          <a:p>
            <a:pPr marL="742950" lvl="1" indent="-285750" defTabSz="609585" eaLnBrk="0" hangingPunct="0">
              <a:buFont typeface="Arial" panose="020B0604020202020204" pitchFamily="34" charset="0"/>
              <a:buChar char="–"/>
            </a:pPr>
            <a:r>
              <a:rPr lang="en-GB" sz="1100" dirty="0">
                <a:solidFill>
                  <a:srgbClr val="03497C"/>
                </a:solidFill>
              </a:rPr>
              <a:t>with a NOAC other than dabigatran or rivaroxaban, performance of the ablation procedure without withholding a NOAC dose is reasonable (</a:t>
            </a:r>
            <a:r>
              <a:rPr lang="en-GB" sz="1100" b="1" dirty="0">
                <a:solidFill>
                  <a:srgbClr val="03497C"/>
                </a:solidFill>
              </a:rPr>
              <a:t>Class IIA, Level B-NR</a:t>
            </a:r>
            <a:r>
              <a:rPr lang="en-GB" sz="1100" dirty="0">
                <a:solidFill>
                  <a:srgbClr val="03497C"/>
                </a:solidFill>
              </a:rPr>
              <a:t>)</a:t>
            </a:r>
          </a:p>
        </p:txBody>
      </p:sp>
    </p:spTree>
    <p:extLst>
      <p:ext uri="{BB962C8B-B14F-4D97-AF65-F5344CB8AC3E}">
        <p14:creationId xmlns:p14="http://schemas.microsoft.com/office/powerpoint/2010/main" val="19188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03C02C0-0F24-49ED-91B8-7D03FAD5EA22}"/>
              </a:ext>
            </a:extLst>
          </p:cNvPr>
          <p:cNvSpPr/>
          <p:nvPr/>
        </p:nvSpPr>
        <p:spPr>
          <a:xfrm>
            <a:off x="645817" y="1431741"/>
            <a:ext cx="4405082" cy="404959"/>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What do the ESC guidelines say?</a:t>
            </a:r>
            <a:r>
              <a:rPr lang="en-US" baseline="30000" dirty="0">
                <a:solidFill>
                  <a:schemeClr val="bg1"/>
                </a:solidFill>
              </a:rPr>
              <a:t>1</a:t>
            </a:r>
            <a:r>
              <a:rPr lang="en-US" dirty="0">
                <a:solidFill>
                  <a:schemeClr val="bg1"/>
                </a:solidFill>
              </a:rPr>
              <a:t> </a:t>
            </a:r>
          </a:p>
        </p:txBody>
      </p:sp>
      <p:sp>
        <p:nvSpPr>
          <p:cNvPr id="5" name="Title 4">
            <a:extLst>
              <a:ext uri="{FF2B5EF4-FFF2-40B4-BE49-F238E27FC236}">
                <a16:creationId xmlns:a16="http://schemas.microsoft.com/office/drawing/2014/main" id="{38481903-E6F9-42AD-8609-E963A45E6CF7}"/>
              </a:ext>
            </a:extLst>
          </p:cNvPr>
          <p:cNvSpPr>
            <a:spLocks noGrp="1"/>
          </p:cNvSpPr>
          <p:nvPr>
            <p:ph type="title"/>
          </p:nvPr>
        </p:nvSpPr>
        <p:spPr/>
        <p:txBody>
          <a:bodyPr>
            <a:normAutofit/>
          </a:bodyPr>
          <a:lstStyle/>
          <a:p>
            <a:r>
              <a:rPr lang="en-US" dirty="0"/>
              <a:t>ESC 2020 guidelines: key statements and clarifications</a:t>
            </a:r>
            <a:endParaRPr lang="en-GB" dirty="0"/>
          </a:p>
        </p:txBody>
      </p:sp>
      <p:sp>
        <p:nvSpPr>
          <p:cNvPr id="3" name="Slide Number Placeholder 2">
            <a:extLst>
              <a:ext uri="{FF2B5EF4-FFF2-40B4-BE49-F238E27FC236}">
                <a16:creationId xmlns:a16="http://schemas.microsoft.com/office/drawing/2014/main" id="{593E60EA-2B0F-412F-BE44-A3CCAB20427D}"/>
              </a:ext>
            </a:extLst>
          </p:cNvPr>
          <p:cNvSpPr>
            <a:spLocks noGrp="1"/>
          </p:cNvSpPr>
          <p:nvPr>
            <p:ph type="sldNum" sz="quarter" idx="12"/>
          </p:nvPr>
        </p:nvSpPr>
        <p:spPr/>
        <p:txBody>
          <a:bodyPr/>
          <a:lstStyle/>
          <a:p>
            <a:fld id="{AF88E988-FB04-AB4E-BE5A-59F242AF7F7A}" type="slidenum">
              <a:rPr lang="en-GB" noProof="0" smtClean="0"/>
              <a:pPr/>
              <a:t>21</a:t>
            </a:fld>
            <a:endParaRPr lang="en-GB" noProof="0" dirty="0"/>
          </a:p>
        </p:txBody>
      </p:sp>
      <p:sp>
        <p:nvSpPr>
          <p:cNvPr id="7" name="Text Placeholder 6">
            <a:extLst>
              <a:ext uri="{FF2B5EF4-FFF2-40B4-BE49-F238E27FC236}">
                <a16:creationId xmlns:a16="http://schemas.microsoft.com/office/drawing/2014/main" id="{A7F07E95-A234-4128-A9EB-79E42CEFB235}"/>
              </a:ext>
            </a:extLst>
          </p:cNvPr>
          <p:cNvSpPr>
            <a:spLocks noGrp="1"/>
          </p:cNvSpPr>
          <p:nvPr>
            <p:ph type="body" sz="quarter" idx="13"/>
          </p:nvPr>
        </p:nvSpPr>
        <p:spPr>
          <a:xfrm>
            <a:off x="480485" y="6259811"/>
            <a:ext cx="11101916" cy="461665"/>
          </a:xfrm>
        </p:spPr>
        <p:txBody>
          <a:bodyPr/>
          <a:lstStyle/>
          <a:p>
            <a:r>
              <a:rPr lang="en-GB" dirty="0"/>
              <a:t>1. Hindricks et al. Eur Heart J 2020; doi:10.1093/eurheartj/ehaa612; 2.</a:t>
            </a:r>
            <a:r>
              <a:rPr lang="fr-FR" dirty="0"/>
              <a:t> </a:t>
            </a:r>
            <a:r>
              <a:rPr lang="da-DK" dirty="0"/>
              <a:t>Connolly et al. NEJM 2010;363:1875; 3. Connolly et al. NEJM 2009;361:1139; 4. Connolly et al. NEJM 2014;371:1464; 5. Andexxa US PI, 2020; 6. Praxbind US PI, 2020 </a:t>
            </a:r>
            <a:endParaRPr lang="fr-FR" dirty="0"/>
          </a:p>
        </p:txBody>
      </p:sp>
      <p:sp>
        <p:nvSpPr>
          <p:cNvPr id="287" name="Rectangle 286">
            <a:extLst>
              <a:ext uri="{FF2B5EF4-FFF2-40B4-BE49-F238E27FC236}">
                <a16:creationId xmlns:a16="http://schemas.microsoft.com/office/drawing/2014/main" id="{93753AAD-812F-444A-8217-F326978B44F9}"/>
              </a:ext>
            </a:extLst>
          </p:cNvPr>
          <p:cNvSpPr/>
          <p:nvPr/>
        </p:nvSpPr>
        <p:spPr bwMode="auto">
          <a:xfrm>
            <a:off x="382588" y="4164200"/>
            <a:ext cx="4664177" cy="1658583"/>
          </a:xfrm>
          <a:prstGeom prst="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609585" eaLnBrk="0" hangingPunct="0">
              <a:lnSpc>
                <a:spcPct val="85000"/>
              </a:lnSpc>
            </a:pPr>
            <a:r>
              <a:rPr lang="en-GB" sz="1200" b="1" dirty="0">
                <a:solidFill>
                  <a:srgbClr val="03497C"/>
                </a:solidFill>
              </a:rPr>
              <a:t>p. 66: </a:t>
            </a:r>
            <a:r>
              <a:rPr lang="en-GB" sz="1200" dirty="0">
                <a:solidFill>
                  <a:srgbClr val="03497C"/>
                </a:solidFill>
              </a:rPr>
              <a:t>‘Idarucizumab (for dabigatran) and andexanet alfa (for FXa inhibitors) effectively reverse the anticoagulation action of NOACs and restore physiological haemostasis. However, their use is often associated with subsequent non-reinitiation of OAC and increased rates of thrombotic events’</a:t>
            </a:r>
          </a:p>
        </p:txBody>
      </p:sp>
      <p:sp>
        <p:nvSpPr>
          <p:cNvPr id="292" name="Rectangle 291">
            <a:extLst>
              <a:ext uri="{FF2B5EF4-FFF2-40B4-BE49-F238E27FC236}">
                <a16:creationId xmlns:a16="http://schemas.microsoft.com/office/drawing/2014/main" id="{661AA1D8-D828-4D8A-9DF5-C1983666893D}"/>
              </a:ext>
            </a:extLst>
          </p:cNvPr>
          <p:cNvSpPr/>
          <p:nvPr/>
        </p:nvSpPr>
        <p:spPr bwMode="auto">
          <a:xfrm>
            <a:off x="5498659" y="4164200"/>
            <a:ext cx="6199601" cy="1658583"/>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285750" indent="-285750" defTabSz="609585" eaLnBrk="0" hangingPunct="0">
              <a:lnSpc>
                <a:spcPct val="85000"/>
              </a:lnSpc>
              <a:buFont typeface="Arial" panose="020B0604020202020204" pitchFamily="34" charset="0"/>
              <a:buChar char="•"/>
            </a:pPr>
            <a:r>
              <a:rPr lang="en-US" sz="1200" dirty="0">
                <a:solidFill>
                  <a:srgbClr val="03497C"/>
                </a:solidFill>
              </a:rPr>
              <a:t>The statement does not differentiate between the data for andexanet alfa and idarucizumab</a:t>
            </a:r>
          </a:p>
          <a:p>
            <a:pPr marL="285750" indent="-285750" defTabSz="609585" eaLnBrk="0" hangingPunct="0">
              <a:lnSpc>
                <a:spcPct val="85000"/>
              </a:lnSpc>
              <a:buFont typeface="Arial" panose="020B0604020202020204" pitchFamily="34" charset="0"/>
              <a:buChar char="•"/>
            </a:pPr>
            <a:r>
              <a:rPr lang="en-US" sz="1200" dirty="0">
                <a:solidFill>
                  <a:srgbClr val="03497C"/>
                </a:solidFill>
              </a:rPr>
              <a:t>The andexanet alfa prescribing information has a black box warning from the US FDA: </a:t>
            </a:r>
            <a:endParaRPr lang="en-GB" sz="1200" dirty="0">
              <a:solidFill>
                <a:srgbClr val="03497C"/>
              </a:solidFill>
            </a:endParaRPr>
          </a:p>
          <a:p>
            <a:pPr marL="742950" lvl="1" indent="-285750" defTabSz="609585" eaLnBrk="0" hangingPunct="0">
              <a:lnSpc>
                <a:spcPct val="85000"/>
              </a:lnSpc>
              <a:buFont typeface="Arial" panose="020B0604020202020204" pitchFamily="34" charset="0"/>
              <a:buChar char="–"/>
            </a:pPr>
            <a:r>
              <a:rPr lang="en-US" sz="1200" dirty="0">
                <a:solidFill>
                  <a:srgbClr val="03497C"/>
                </a:solidFill>
              </a:rPr>
              <a:t>Treatment with andexanet alfa has been associated with serious and life-threatening adverse events including arterial and venous thromboembolic events; ischemic events, including myocardial infarction and ischemic stroke; cardiac arrest; and sudden deaths</a:t>
            </a:r>
            <a:r>
              <a:rPr lang="en-US" sz="1200" baseline="30000" dirty="0">
                <a:solidFill>
                  <a:srgbClr val="03497C"/>
                </a:solidFill>
              </a:rPr>
              <a:t>5</a:t>
            </a:r>
          </a:p>
          <a:p>
            <a:pPr marL="285750" indent="-285750" defTabSz="609585" eaLnBrk="0" hangingPunct="0">
              <a:lnSpc>
                <a:spcPct val="85000"/>
              </a:lnSpc>
              <a:buFont typeface="Arial" panose="020B0604020202020204" pitchFamily="34" charset="0"/>
              <a:buChar char="•"/>
            </a:pPr>
            <a:r>
              <a:rPr lang="en-US" sz="1200" dirty="0">
                <a:solidFill>
                  <a:srgbClr val="03497C"/>
                </a:solidFill>
              </a:rPr>
              <a:t>There is no equivalent boxed warning in the idarucizumab prescribing information</a:t>
            </a:r>
            <a:r>
              <a:rPr lang="en-US" sz="1200" baseline="30000" dirty="0">
                <a:solidFill>
                  <a:srgbClr val="03497C"/>
                </a:solidFill>
              </a:rPr>
              <a:t>6</a:t>
            </a:r>
            <a:endParaRPr lang="en-GB" sz="1200" baseline="30000" dirty="0"/>
          </a:p>
        </p:txBody>
      </p:sp>
      <p:sp>
        <p:nvSpPr>
          <p:cNvPr id="19" name="Rectangle 18">
            <a:extLst>
              <a:ext uri="{FF2B5EF4-FFF2-40B4-BE49-F238E27FC236}">
                <a16:creationId xmlns:a16="http://schemas.microsoft.com/office/drawing/2014/main" id="{6E421A21-A8DF-4E04-A874-27F29865B66C}"/>
              </a:ext>
            </a:extLst>
          </p:cNvPr>
          <p:cNvSpPr/>
          <p:nvPr/>
        </p:nvSpPr>
        <p:spPr bwMode="auto">
          <a:xfrm>
            <a:off x="386722" y="2385267"/>
            <a:ext cx="4664177" cy="1439518"/>
          </a:xfrm>
          <a:prstGeom prst="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609585" eaLnBrk="0" hangingPunct="0">
              <a:lnSpc>
                <a:spcPct val="85000"/>
              </a:lnSpc>
            </a:pPr>
            <a:r>
              <a:rPr lang="en-GB" sz="1200" b="1" dirty="0">
                <a:solidFill>
                  <a:srgbClr val="03497C"/>
                </a:solidFill>
              </a:rPr>
              <a:t>p. 35: </a:t>
            </a:r>
            <a:r>
              <a:rPr lang="en-GB" sz="1200" dirty="0">
                <a:solidFill>
                  <a:srgbClr val="03497C"/>
                </a:solidFill>
              </a:rPr>
              <a:t>‘In patients with a recent bleeding event, attention should be</a:t>
            </a:r>
          </a:p>
          <a:p>
            <a:pPr algn="ctr" defTabSz="609585" eaLnBrk="0" hangingPunct="0">
              <a:lnSpc>
                <a:spcPct val="85000"/>
              </a:lnSpc>
            </a:pPr>
            <a:r>
              <a:rPr lang="en-GB" sz="1200" dirty="0">
                <a:solidFill>
                  <a:srgbClr val="03497C"/>
                </a:solidFill>
              </a:rPr>
              <a:t>directed towards addressing the predisposing pathology (e.g. bleeding ulcer or polyp in a patient with gastrointestinal bleeding), and the reintroduction of OAC as soon as feasible, as part of a multidisciplinary team decision. Consideration should be made for drugs such as apixaban or dabigatran 110 mg BID, which are not associated with an excess of gastrointestinal bleeding compared with warfarin’</a:t>
            </a:r>
          </a:p>
        </p:txBody>
      </p:sp>
      <p:sp>
        <p:nvSpPr>
          <p:cNvPr id="20" name="Rectangle 19">
            <a:extLst>
              <a:ext uri="{FF2B5EF4-FFF2-40B4-BE49-F238E27FC236}">
                <a16:creationId xmlns:a16="http://schemas.microsoft.com/office/drawing/2014/main" id="{21DC3712-FAB3-4C1C-AC2D-996859A011FB}"/>
              </a:ext>
            </a:extLst>
          </p:cNvPr>
          <p:cNvSpPr/>
          <p:nvPr/>
        </p:nvSpPr>
        <p:spPr bwMode="auto">
          <a:xfrm>
            <a:off x="5502793" y="2385267"/>
            <a:ext cx="6199601" cy="144000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285750" indent="-285750" defTabSz="609585" eaLnBrk="0" hangingPunct="0">
              <a:lnSpc>
                <a:spcPct val="85000"/>
              </a:lnSpc>
              <a:buFont typeface="Arial" panose="020B0604020202020204" pitchFamily="34" charset="0"/>
              <a:buChar char="•"/>
            </a:pPr>
            <a:r>
              <a:rPr lang="en-GB" sz="1200" dirty="0">
                <a:solidFill>
                  <a:srgbClr val="03497C"/>
                </a:solidFill>
              </a:rPr>
              <a:t>This </a:t>
            </a:r>
            <a:r>
              <a:rPr lang="en-GB" sz="1200" b="1" dirty="0">
                <a:solidFill>
                  <a:srgbClr val="03497C"/>
                </a:solidFill>
              </a:rPr>
              <a:t>statement supports both dabigatran and apixaban</a:t>
            </a:r>
            <a:r>
              <a:rPr lang="en-GB" sz="1200" dirty="0">
                <a:solidFill>
                  <a:srgbClr val="03497C"/>
                </a:solidFill>
              </a:rPr>
              <a:t>, because the guidelines highlight that apixaban and dabigatran 110 mg BID are suitable drugs to consider based on their GI bleeding safety profile   </a:t>
            </a:r>
          </a:p>
          <a:p>
            <a:pPr marL="742950" lvl="1" indent="-285750" defTabSz="609585" eaLnBrk="0" hangingPunct="0">
              <a:lnSpc>
                <a:spcPct val="85000"/>
              </a:lnSpc>
              <a:buFont typeface="Arial" panose="020B0604020202020204" pitchFamily="34" charset="0"/>
              <a:buChar char="–"/>
            </a:pPr>
            <a:r>
              <a:rPr lang="en-GB" sz="1200" dirty="0">
                <a:solidFill>
                  <a:srgbClr val="03497C"/>
                </a:solidFill>
              </a:rPr>
              <a:t>In RE-LY, GI bleeding with dabigatran 110 mg BID was similar vs warfarin (relative risk: 1.08; 95% CI: 0.85–1.38)</a:t>
            </a:r>
            <a:r>
              <a:rPr lang="en-GB" sz="1200" baseline="30000" dirty="0">
                <a:solidFill>
                  <a:srgbClr val="03497C"/>
                </a:solidFill>
              </a:rPr>
              <a:t>2</a:t>
            </a:r>
          </a:p>
          <a:p>
            <a:pPr marL="742950" lvl="1" indent="-285750" defTabSz="609585" eaLnBrk="0" hangingPunct="0">
              <a:lnSpc>
                <a:spcPct val="85000"/>
              </a:lnSpc>
              <a:buFont typeface="Arial" panose="020B0604020202020204" pitchFamily="34" charset="0"/>
              <a:buChar char="–"/>
            </a:pPr>
            <a:r>
              <a:rPr lang="en-GB" sz="1200" dirty="0">
                <a:solidFill>
                  <a:srgbClr val="03497C"/>
                </a:solidFill>
              </a:rPr>
              <a:t>In RE-LY, two dabigatran doses (150 mg and 110 mg BID) were independently randomized vs warfarin and hence provide physicians with options to </a:t>
            </a:r>
            <a:r>
              <a:rPr lang="en-US" sz="1200" dirty="0">
                <a:solidFill>
                  <a:srgbClr val="03497C"/>
                </a:solidFill>
              </a:rPr>
              <a:t>tailor the dose to the individual needs of patients</a:t>
            </a:r>
            <a:r>
              <a:rPr lang="en-US" sz="1200" baseline="30000" dirty="0">
                <a:solidFill>
                  <a:srgbClr val="03497C"/>
                </a:solidFill>
              </a:rPr>
              <a:t>2–4</a:t>
            </a:r>
            <a:endParaRPr lang="en-GB" sz="1200" baseline="30000" dirty="0">
              <a:solidFill>
                <a:srgbClr val="03497C"/>
              </a:solidFill>
            </a:endParaRPr>
          </a:p>
        </p:txBody>
      </p:sp>
      <p:sp>
        <p:nvSpPr>
          <p:cNvPr id="16" name="Oval 15">
            <a:extLst>
              <a:ext uri="{FF2B5EF4-FFF2-40B4-BE49-F238E27FC236}">
                <a16:creationId xmlns:a16="http://schemas.microsoft.com/office/drawing/2014/main" id="{7A1510B8-E6A8-455C-A1FF-0979A7C65087}"/>
              </a:ext>
            </a:extLst>
          </p:cNvPr>
          <p:cNvSpPr/>
          <p:nvPr/>
        </p:nvSpPr>
        <p:spPr>
          <a:xfrm>
            <a:off x="253292" y="1322864"/>
            <a:ext cx="622712" cy="62271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a:t>
            </a:r>
          </a:p>
        </p:txBody>
      </p:sp>
      <p:sp>
        <p:nvSpPr>
          <p:cNvPr id="21" name="Rectangle 20">
            <a:extLst>
              <a:ext uri="{FF2B5EF4-FFF2-40B4-BE49-F238E27FC236}">
                <a16:creationId xmlns:a16="http://schemas.microsoft.com/office/drawing/2014/main" id="{1C3B74B7-D9E7-493D-AE14-D91BD5E22709}"/>
              </a:ext>
            </a:extLst>
          </p:cNvPr>
          <p:cNvSpPr/>
          <p:nvPr/>
        </p:nvSpPr>
        <p:spPr>
          <a:xfrm>
            <a:off x="5835948" y="1424525"/>
            <a:ext cx="5866445" cy="419391"/>
          </a:xfrm>
          <a:prstGeom prst="rect">
            <a:avLst/>
          </a:prstGeom>
          <a:solidFill>
            <a:srgbClr val="0C7F39"/>
          </a:solidFill>
          <a:ln>
            <a:solidFill>
              <a:srgbClr val="0C7F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What extra information is important to remember?</a:t>
            </a:r>
          </a:p>
        </p:txBody>
      </p:sp>
      <p:sp>
        <p:nvSpPr>
          <p:cNvPr id="18" name="Oval 17">
            <a:extLst>
              <a:ext uri="{FF2B5EF4-FFF2-40B4-BE49-F238E27FC236}">
                <a16:creationId xmlns:a16="http://schemas.microsoft.com/office/drawing/2014/main" id="{DB31170F-59B5-4E26-A39E-EA339CA9DAD0}"/>
              </a:ext>
            </a:extLst>
          </p:cNvPr>
          <p:cNvSpPr/>
          <p:nvPr/>
        </p:nvSpPr>
        <p:spPr>
          <a:xfrm>
            <a:off x="5443424" y="1322864"/>
            <a:ext cx="622712" cy="622712"/>
          </a:xfrm>
          <a:prstGeom prst="ellipse">
            <a:avLst/>
          </a:prstGeom>
          <a:solidFill>
            <a:srgbClr val="0C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a:t>
            </a:r>
          </a:p>
        </p:txBody>
      </p:sp>
      <p:sp>
        <p:nvSpPr>
          <p:cNvPr id="23" name="Rectangle 22">
            <a:extLst>
              <a:ext uri="{FF2B5EF4-FFF2-40B4-BE49-F238E27FC236}">
                <a16:creationId xmlns:a16="http://schemas.microsoft.com/office/drawing/2014/main" id="{6E3EFAA8-A777-4DA7-B1AC-44861ECCCBD8}"/>
              </a:ext>
            </a:extLst>
          </p:cNvPr>
          <p:cNvSpPr>
            <a:spLocks noChangeAspect="1"/>
          </p:cNvSpPr>
          <p:nvPr/>
        </p:nvSpPr>
        <p:spPr>
          <a:xfrm>
            <a:off x="5072165" y="1434165"/>
            <a:ext cx="528635" cy="400110"/>
          </a:xfrm>
          <a:prstGeom prst="rect">
            <a:avLst/>
          </a:prstGeom>
        </p:spPr>
        <p:txBody>
          <a:bodyPr wrap="square">
            <a:spAutoFit/>
          </a:bodyPr>
          <a:lstStyle/>
          <a:p>
            <a:r>
              <a:rPr lang="en-US" sz="2000" dirty="0">
                <a:solidFill>
                  <a:srgbClr val="00A249"/>
                </a:solidFill>
                <a:latin typeface="Arial" pitchFamily="34" charset="0"/>
                <a:cs typeface="Arial" pitchFamily="34" charset="0"/>
                <a:sym typeface="Wingdings 3"/>
              </a:rPr>
              <a:t></a:t>
            </a:r>
            <a:endParaRPr lang="en-GB" sz="2000" dirty="0"/>
          </a:p>
        </p:txBody>
      </p:sp>
    </p:spTree>
    <p:extLst>
      <p:ext uri="{BB962C8B-B14F-4D97-AF65-F5344CB8AC3E}">
        <p14:creationId xmlns:p14="http://schemas.microsoft.com/office/powerpoint/2010/main" val="54315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481903-E6F9-42AD-8609-E963A45E6CF7}"/>
              </a:ext>
            </a:extLst>
          </p:cNvPr>
          <p:cNvSpPr>
            <a:spLocks noGrp="1"/>
          </p:cNvSpPr>
          <p:nvPr>
            <p:ph type="title"/>
          </p:nvPr>
        </p:nvSpPr>
        <p:spPr/>
        <p:txBody>
          <a:bodyPr>
            <a:normAutofit/>
          </a:bodyPr>
          <a:lstStyle/>
          <a:p>
            <a:r>
              <a:rPr lang="en-US" sz="2600" dirty="0"/>
              <a:t>ESC 2020 guidelines: key statements and clarifications (post-PCI)</a:t>
            </a:r>
            <a:endParaRPr lang="en-GB" sz="2600" dirty="0"/>
          </a:p>
        </p:txBody>
      </p:sp>
      <p:sp>
        <p:nvSpPr>
          <p:cNvPr id="3" name="Slide Number Placeholder 2">
            <a:extLst>
              <a:ext uri="{FF2B5EF4-FFF2-40B4-BE49-F238E27FC236}">
                <a16:creationId xmlns:a16="http://schemas.microsoft.com/office/drawing/2014/main" id="{593E60EA-2B0F-412F-BE44-A3CCAB20427D}"/>
              </a:ext>
            </a:extLst>
          </p:cNvPr>
          <p:cNvSpPr>
            <a:spLocks noGrp="1"/>
          </p:cNvSpPr>
          <p:nvPr>
            <p:ph type="sldNum" sz="quarter" idx="12"/>
          </p:nvPr>
        </p:nvSpPr>
        <p:spPr/>
        <p:txBody>
          <a:bodyPr/>
          <a:lstStyle/>
          <a:p>
            <a:fld id="{AF88E988-FB04-AB4E-BE5A-59F242AF7F7A}" type="slidenum">
              <a:rPr lang="en-GB" noProof="0" smtClean="0"/>
              <a:pPr/>
              <a:t>22</a:t>
            </a:fld>
            <a:endParaRPr lang="en-GB" noProof="0" dirty="0"/>
          </a:p>
        </p:txBody>
      </p:sp>
      <p:sp>
        <p:nvSpPr>
          <p:cNvPr id="7" name="Text Placeholder 6">
            <a:extLst>
              <a:ext uri="{FF2B5EF4-FFF2-40B4-BE49-F238E27FC236}">
                <a16:creationId xmlns:a16="http://schemas.microsoft.com/office/drawing/2014/main" id="{A7F07E95-A234-4128-A9EB-79E42CEFB235}"/>
              </a:ext>
            </a:extLst>
          </p:cNvPr>
          <p:cNvSpPr>
            <a:spLocks noGrp="1"/>
          </p:cNvSpPr>
          <p:nvPr>
            <p:ph type="body" sz="quarter" idx="13"/>
          </p:nvPr>
        </p:nvSpPr>
        <p:spPr>
          <a:xfrm>
            <a:off x="480485" y="5982812"/>
            <a:ext cx="11101916" cy="738664"/>
          </a:xfrm>
        </p:spPr>
        <p:txBody>
          <a:bodyPr/>
          <a:lstStyle/>
          <a:p>
            <a:r>
              <a:rPr lang="en-GB" sz="1050" dirty="0"/>
              <a:t>ACS, acute coronary syndrome; ASA, acetylsalicylic acid; D150, dabigatran 150 mg BID; D110, dabigatran 110 mg BID; DAPT, dual antiplatelet therapy; DT, dual therapy; PCI, percutaneous coronary intervention; </a:t>
            </a:r>
            <a:r>
              <a:rPr lang="en-US" sz="1050" dirty="0"/>
              <a:t>RCT, randomized controlled trial; </a:t>
            </a:r>
            <a:r>
              <a:rPr lang="en-GB" sz="1050" dirty="0"/>
              <a:t>TT, triple therapy. 1. Hindricks et al. Eur Heart J 2020; doi:10.1093/eurheartj/ehaa612; 2. Cannon et al. NEJM 2017;377:1513; </a:t>
            </a:r>
            <a:r>
              <a:rPr lang="en-US" sz="1050" dirty="0"/>
              <a:t>3. </a:t>
            </a:r>
            <a:r>
              <a:rPr lang="en-GB" sz="1050" dirty="0"/>
              <a:t>Gibson et al. NEJM 2016;375:2423; 4. Lopes et al. NEJM 2019;80:1509; 5. Vranckx et al. Lancet 2019;394:1335; 6. Boehringer Ingelheim. Data on file; 7. </a:t>
            </a:r>
            <a:r>
              <a:rPr lang="da-DK" sz="1050" dirty="0"/>
              <a:t>Connolly et al. NEJM 2009;361:1139; 8. Fox et al. Eur Heart J 2011;32:2387</a:t>
            </a:r>
            <a:endParaRPr lang="fr-FR" sz="1050" dirty="0"/>
          </a:p>
        </p:txBody>
      </p:sp>
      <p:sp>
        <p:nvSpPr>
          <p:cNvPr id="287" name="Rectangle 286">
            <a:extLst>
              <a:ext uri="{FF2B5EF4-FFF2-40B4-BE49-F238E27FC236}">
                <a16:creationId xmlns:a16="http://schemas.microsoft.com/office/drawing/2014/main" id="{93753AAD-812F-444A-8217-F326978B44F9}"/>
              </a:ext>
            </a:extLst>
          </p:cNvPr>
          <p:cNvSpPr/>
          <p:nvPr/>
        </p:nvSpPr>
        <p:spPr bwMode="auto">
          <a:xfrm>
            <a:off x="407988" y="3525545"/>
            <a:ext cx="4664177" cy="1332000"/>
          </a:xfrm>
          <a:prstGeom prst="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609585" eaLnBrk="0" hangingPunct="0">
              <a:lnSpc>
                <a:spcPct val="85000"/>
              </a:lnSpc>
            </a:pPr>
            <a:r>
              <a:rPr lang="en-GB" sz="1200" b="1" dirty="0">
                <a:solidFill>
                  <a:srgbClr val="03497C"/>
                </a:solidFill>
              </a:rPr>
              <a:t>p. 60: </a:t>
            </a:r>
            <a:r>
              <a:rPr lang="en-GB" sz="1200" dirty="0">
                <a:solidFill>
                  <a:srgbClr val="03497C"/>
                </a:solidFill>
              </a:rPr>
              <a:t>Content in Box 1 notes that while there was some heterogeneity in the RCTs investigating NOACs in dual vs triple therapy post-PCI, they were consistent in many aspects</a:t>
            </a:r>
          </a:p>
        </p:txBody>
      </p:sp>
      <p:sp>
        <p:nvSpPr>
          <p:cNvPr id="292" name="Rectangle 291">
            <a:extLst>
              <a:ext uri="{FF2B5EF4-FFF2-40B4-BE49-F238E27FC236}">
                <a16:creationId xmlns:a16="http://schemas.microsoft.com/office/drawing/2014/main" id="{661AA1D8-D828-4D8A-9DF5-C1983666893D}"/>
              </a:ext>
            </a:extLst>
          </p:cNvPr>
          <p:cNvSpPr/>
          <p:nvPr/>
        </p:nvSpPr>
        <p:spPr bwMode="auto">
          <a:xfrm>
            <a:off x="5524059" y="3525545"/>
            <a:ext cx="6199601" cy="133200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285750" indent="-285750" defTabSz="609585" eaLnBrk="0" hangingPunct="0">
              <a:lnSpc>
                <a:spcPct val="85000"/>
              </a:lnSpc>
              <a:buFont typeface="Arial" panose="020B0604020202020204" pitchFamily="34" charset="0"/>
              <a:buChar char="•"/>
            </a:pPr>
            <a:r>
              <a:rPr lang="en-GB" sz="1200" dirty="0">
                <a:solidFill>
                  <a:srgbClr val="03497C"/>
                </a:solidFill>
              </a:rPr>
              <a:t>The guideline does not elaborate on key factors that vary between the four trials e.g.:</a:t>
            </a:r>
          </a:p>
          <a:p>
            <a:pPr marL="812800" indent="-279400" defTabSz="609585" eaLnBrk="0" hangingPunct="0">
              <a:lnSpc>
                <a:spcPct val="85000"/>
              </a:lnSpc>
              <a:buFont typeface="Arial" panose="020B0604020202020204" pitchFamily="34" charset="0"/>
              <a:buChar char="–"/>
            </a:pPr>
            <a:r>
              <a:rPr lang="en-GB" sz="1200" dirty="0">
                <a:solidFill>
                  <a:srgbClr val="03497C"/>
                </a:solidFill>
              </a:rPr>
              <a:t>The number of patients with ACS who underwent PCI varies from 37.3% in AUGUSTUS to 50.5% in RE-DUAL PCI</a:t>
            </a:r>
            <a:r>
              <a:rPr lang="en-GB" sz="1200" baseline="30000" dirty="0">
                <a:solidFill>
                  <a:srgbClr val="03497C"/>
                </a:solidFill>
              </a:rPr>
              <a:t>2–5</a:t>
            </a:r>
          </a:p>
          <a:p>
            <a:pPr marL="812800" indent="-279400" defTabSz="609585" eaLnBrk="0" hangingPunct="0">
              <a:lnSpc>
                <a:spcPct val="85000"/>
              </a:lnSpc>
              <a:buFont typeface="Arial" panose="020B0604020202020204" pitchFamily="34" charset="0"/>
              <a:buChar char="–"/>
            </a:pPr>
            <a:r>
              <a:rPr lang="en-GB" sz="1200" dirty="0">
                <a:solidFill>
                  <a:srgbClr val="03497C"/>
                </a:solidFill>
              </a:rPr>
              <a:t>The actual mean time from PCI to randomization varies from 1.7 days in RE-DUAL PCI to 6.6 days in AUGUSTUS</a:t>
            </a:r>
            <a:r>
              <a:rPr lang="en-GB" sz="1200" baseline="30000" dirty="0">
                <a:solidFill>
                  <a:srgbClr val="03497C"/>
                </a:solidFill>
              </a:rPr>
              <a:t>3–6</a:t>
            </a:r>
          </a:p>
          <a:p>
            <a:pPr marL="350838" indent="-285750" defTabSz="609585" eaLnBrk="0" hangingPunct="0">
              <a:lnSpc>
                <a:spcPct val="85000"/>
              </a:lnSpc>
              <a:buFont typeface="Arial" panose="020B0604020202020204" pitchFamily="34" charset="0"/>
              <a:buChar char="•"/>
            </a:pPr>
            <a:r>
              <a:rPr lang="en-GB" sz="1200" dirty="0">
                <a:solidFill>
                  <a:srgbClr val="03497C"/>
                </a:solidFill>
              </a:rPr>
              <a:t>These are important in terms of the severity of illness that patients had and the duration of time that ASA was on board; differences such as these make cross-trial comparisons difficult</a:t>
            </a:r>
          </a:p>
        </p:txBody>
      </p:sp>
      <p:sp>
        <p:nvSpPr>
          <p:cNvPr id="69" name="Rectangle 68">
            <a:extLst>
              <a:ext uri="{FF2B5EF4-FFF2-40B4-BE49-F238E27FC236}">
                <a16:creationId xmlns:a16="http://schemas.microsoft.com/office/drawing/2014/main" id="{BD6B43F5-FFE0-48D9-BF94-BEAAA59AD2B9}"/>
              </a:ext>
            </a:extLst>
          </p:cNvPr>
          <p:cNvSpPr/>
          <p:nvPr/>
        </p:nvSpPr>
        <p:spPr bwMode="auto">
          <a:xfrm>
            <a:off x="407988" y="2010655"/>
            <a:ext cx="4664177" cy="689096"/>
          </a:xfrm>
          <a:prstGeom prst="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609585" eaLnBrk="0" hangingPunct="0">
              <a:lnSpc>
                <a:spcPct val="85000"/>
              </a:lnSpc>
            </a:pPr>
            <a:r>
              <a:rPr lang="en-GB" sz="1200" b="1" dirty="0">
                <a:solidFill>
                  <a:srgbClr val="03497C"/>
                </a:solidFill>
              </a:rPr>
              <a:t>p. 60: </a:t>
            </a:r>
            <a:r>
              <a:rPr lang="en-GB" sz="1200" dirty="0">
                <a:solidFill>
                  <a:srgbClr val="03497C"/>
                </a:solidFill>
              </a:rPr>
              <a:t>‘</a:t>
            </a:r>
            <a:r>
              <a:rPr lang="en-US" sz="1200" dirty="0">
                <a:solidFill>
                  <a:srgbClr val="03497C"/>
                </a:solidFill>
              </a:rPr>
              <a:t>All four trials had a primary safety endpoint (i.e. bleeding) and were underpowered to assess ischaemic outcomes’</a:t>
            </a:r>
          </a:p>
        </p:txBody>
      </p:sp>
      <p:sp>
        <p:nvSpPr>
          <p:cNvPr id="70" name="Rectangle 69">
            <a:extLst>
              <a:ext uri="{FF2B5EF4-FFF2-40B4-BE49-F238E27FC236}">
                <a16:creationId xmlns:a16="http://schemas.microsoft.com/office/drawing/2014/main" id="{23D0FAE5-C1E4-4F8F-A3DE-D293015D275B}"/>
              </a:ext>
            </a:extLst>
          </p:cNvPr>
          <p:cNvSpPr/>
          <p:nvPr/>
        </p:nvSpPr>
        <p:spPr bwMode="auto">
          <a:xfrm>
            <a:off x="5524059" y="2010655"/>
            <a:ext cx="6199601" cy="68760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285750" indent="-285750" defTabSz="609585" eaLnBrk="0" hangingPunct="0">
              <a:lnSpc>
                <a:spcPct val="85000"/>
              </a:lnSpc>
              <a:buFont typeface="Arial" panose="020B0604020202020204" pitchFamily="34" charset="0"/>
              <a:buChar char="•"/>
            </a:pPr>
            <a:r>
              <a:rPr lang="en-GB" sz="1200" dirty="0">
                <a:solidFill>
                  <a:srgbClr val="03497C"/>
                </a:solidFill>
              </a:rPr>
              <a:t>The guideline does not indicate that RE-DUAL PCI was sufficiently powered to assess the composite efficacy endpoint of death, thromboembolic event, and revascularization for both dabigatran doses combined</a:t>
            </a:r>
            <a:r>
              <a:rPr lang="en-GB" sz="1200" baseline="30000" dirty="0">
                <a:solidFill>
                  <a:srgbClr val="03497C"/>
                </a:solidFill>
              </a:rPr>
              <a:t>2</a:t>
            </a:r>
          </a:p>
        </p:txBody>
      </p:sp>
      <p:sp>
        <p:nvSpPr>
          <p:cNvPr id="13" name="Rectangle 12">
            <a:extLst>
              <a:ext uri="{FF2B5EF4-FFF2-40B4-BE49-F238E27FC236}">
                <a16:creationId xmlns:a16="http://schemas.microsoft.com/office/drawing/2014/main" id="{E9BE0A15-5CBB-41A7-B526-6740CD6245AE}"/>
              </a:ext>
            </a:extLst>
          </p:cNvPr>
          <p:cNvSpPr/>
          <p:nvPr/>
        </p:nvSpPr>
        <p:spPr bwMode="auto">
          <a:xfrm>
            <a:off x="407988" y="2768100"/>
            <a:ext cx="4664177" cy="687600"/>
          </a:xfrm>
          <a:prstGeom prst="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609585" eaLnBrk="0" hangingPunct="0">
              <a:lnSpc>
                <a:spcPct val="85000"/>
              </a:lnSpc>
            </a:pPr>
            <a:r>
              <a:rPr lang="en-GB" sz="1200" b="1" dirty="0">
                <a:solidFill>
                  <a:srgbClr val="03497C"/>
                </a:solidFill>
              </a:rPr>
              <a:t>p. 60: </a:t>
            </a:r>
            <a:r>
              <a:rPr lang="en-GB" sz="1200" dirty="0">
                <a:solidFill>
                  <a:srgbClr val="03497C"/>
                </a:solidFill>
              </a:rPr>
              <a:t>‘The risk of myocardial infarction or stent thrombosis was slightly higher with dabigatran 110 mg but not dabigatran 150 mg’</a:t>
            </a:r>
            <a:endParaRPr lang="en-US" sz="1200" dirty="0">
              <a:solidFill>
                <a:srgbClr val="03497C"/>
              </a:solidFill>
            </a:endParaRPr>
          </a:p>
        </p:txBody>
      </p:sp>
      <p:sp>
        <p:nvSpPr>
          <p:cNvPr id="14" name="Rectangle 13">
            <a:extLst>
              <a:ext uri="{FF2B5EF4-FFF2-40B4-BE49-F238E27FC236}">
                <a16:creationId xmlns:a16="http://schemas.microsoft.com/office/drawing/2014/main" id="{DFE83F09-F447-421B-9E9E-14BF02E0C1B4}"/>
              </a:ext>
            </a:extLst>
          </p:cNvPr>
          <p:cNvSpPr/>
          <p:nvPr/>
        </p:nvSpPr>
        <p:spPr bwMode="auto">
          <a:xfrm>
            <a:off x="5524059" y="2768100"/>
            <a:ext cx="6199601" cy="68760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285750" indent="-285750" defTabSz="609585" eaLnBrk="0" hangingPunct="0">
              <a:lnSpc>
                <a:spcPct val="85000"/>
              </a:lnSpc>
              <a:buFont typeface="Arial" panose="020B0604020202020204" pitchFamily="34" charset="0"/>
              <a:buChar char="•"/>
            </a:pPr>
            <a:r>
              <a:rPr lang="en-GB" sz="1200" dirty="0">
                <a:solidFill>
                  <a:srgbClr val="03497C"/>
                </a:solidFill>
              </a:rPr>
              <a:t>Additional information from RE-DUAL PCI can help to put this statement into context:</a:t>
            </a:r>
          </a:p>
          <a:p>
            <a:pPr marL="812800" indent="-279400" defTabSz="609585" eaLnBrk="0" hangingPunct="0">
              <a:lnSpc>
                <a:spcPct val="85000"/>
              </a:lnSpc>
              <a:buFont typeface="Arial" panose="020B0604020202020204" pitchFamily="34" charset="0"/>
              <a:buChar char="–"/>
            </a:pPr>
            <a:r>
              <a:rPr lang="en-GB" sz="1200" dirty="0">
                <a:solidFill>
                  <a:srgbClr val="03497C"/>
                </a:solidFill>
              </a:rPr>
              <a:t>The increases for D110-DT were numerically, not statistically, significant</a:t>
            </a:r>
            <a:r>
              <a:rPr lang="en-GB" sz="1200" baseline="30000" dirty="0">
                <a:solidFill>
                  <a:srgbClr val="03497C"/>
                </a:solidFill>
              </a:rPr>
              <a:t>2</a:t>
            </a:r>
          </a:p>
          <a:p>
            <a:pPr marL="812800" indent="-279400" defTabSz="609585" eaLnBrk="0" hangingPunct="0">
              <a:lnSpc>
                <a:spcPct val="85000"/>
              </a:lnSpc>
              <a:buFont typeface="Arial" panose="020B0604020202020204" pitchFamily="34" charset="0"/>
              <a:buChar char="–"/>
            </a:pPr>
            <a:r>
              <a:rPr lang="en-GB" sz="1200" dirty="0">
                <a:solidFill>
                  <a:srgbClr val="03497C"/>
                </a:solidFill>
              </a:rPr>
              <a:t>Similar numbers of events were observed with D150-DT as for warfarin-TT</a:t>
            </a:r>
            <a:r>
              <a:rPr lang="en-GB" sz="1200" baseline="30000" dirty="0">
                <a:solidFill>
                  <a:srgbClr val="03497C"/>
                </a:solidFill>
              </a:rPr>
              <a:t>2</a:t>
            </a:r>
          </a:p>
        </p:txBody>
      </p:sp>
      <p:sp>
        <p:nvSpPr>
          <p:cNvPr id="16" name="Rectangle 15">
            <a:extLst>
              <a:ext uri="{FF2B5EF4-FFF2-40B4-BE49-F238E27FC236}">
                <a16:creationId xmlns:a16="http://schemas.microsoft.com/office/drawing/2014/main" id="{EDD14DB8-6424-434C-9A0A-046FB09C909A}"/>
              </a:ext>
            </a:extLst>
          </p:cNvPr>
          <p:cNvSpPr/>
          <p:nvPr/>
        </p:nvSpPr>
        <p:spPr bwMode="auto">
          <a:xfrm>
            <a:off x="407988" y="4927389"/>
            <a:ext cx="4664177" cy="1015200"/>
          </a:xfrm>
          <a:prstGeom prst="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algn="ctr" defTabSz="609585" eaLnBrk="0" hangingPunct="0">
              <a:lnSpc>
                <a:spcPct val="85000"/>
              </a:lnSpc>
            </a:pPr>
            <a:r>
              <a:rPr lang="en-GB" sz="1200" b="1" dirty="0">
                <a:solidFill>
                  <a:srgbClr val="03497C"/>
                </a:solidFill>
              </a:rPr>
              <a:t>p. 62: </a:t>
            </a:r>
            <a:r>
              <a:rPr lang="en-GB" sz="1200" dirty="0">
                <a:solidFill>
                  <a:srgbClr val="03497C"/>
                </a:solidFill>
              </a:rPr>
              <a:t>In patients at high bleeding risk (HAS-BLED ≥3), rivaroxaban 15 mg OD and dabigatran 110 mg BID are recommended in preference to rivaroxaban 20 mg OD and dabigatran 150 mg BID, respectively, </a:t>
            </a:r>
            <a:r>
              <a:rPr lang="en-US" sz="1200" dirty="0"/>
              <a:t>for the duration of concomitant single or DAPT, to mitigate bleeding risk</a:t>
            </a:r>
            <a:r>
              <a:rPr lang="en-GB" sz="1200" dirty="0">
                <a:solidFill>
                  <a:srgbClr val="03497C"/>
                </a:solidFill>
              </a:rPr>
              <a:t> </a:t>
            </a:r>
            <a:br>
              <a:rPr lang="en-GB" sz="1200" dirty="0">
                <a:solidFill>
                  <a:srgbClr val="03497C"/>
                </a:solidFill>
              </a:rPr>
            </a:br>
            <a:r>
              <a:rPr lang="en-GB" sz="1200" dirty="0">
                <a:solidFill>
                  <a:srgbClr val="03497C"/>
                </a:solidFill>
              </a:rPr>
              <a:t>(Class IIa, Level B)</a:t>
            </a:r>
          </a:p>
        </p:txBody>
      </p:sp>
      <p:sp>
        <p:nvSpPr>
          <p:cNvPr id="17" name="Rectangle 16">
            <a:extLst>
              <a:ext uri="{FF2B5EF4-FFF2-40B4-BE49-F238E27FC236}">
                <a16:creationId xmlns:a16="http://schemas.microsoft.com/office/drawing/2014/main" id="{49C889B8-F18C-42AD-AF1D-3C1F4FB348F6}"/>
              </a:ext>
            </a:extLst>
          </p:cNvPr>
          <p:cNvSpPr/>
          <p:nvPr/>
        </p:nvSpPr>
        <p:spPr bwMode="auto">
          <a:xfrm>
            <a:off x="5524059" y="4927389"/>
            <a:ext cx="6199601" cy="101520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marL="285750" indent="-285750" defTabSz="609585" eaLnBrk="0" hangingPunct="0">
              <a:lnSpc>
                <a:spcPct val="85000"/>
              </a:lnSpc>
              <a:buFont typeface="Arial" panose="020B0604020202020204" pitchFamily="34" charset="0"/>
              <a:buChar char="•"/>
            </a:pPr>
            <a:r>
              <a:rPr lang="en-GB" sz="1200" dirty="0">
                <a:solidFill>
                  <a:srgbClr val="03497C"/>
                </a:solidFill>
              </a:rPr>
              <a:t>The recommendations are classed equally, despite significant differences in how these drugs were tested in the pivotal Phase III trials for stroke prevention in AF:</a:t>
            </a:r>
          </a:p>
          <a:p>
            <a:pPr marL="808038" indent="-285750" defTabSz="609585" eaLnBrk="0" hangingPunct="0">
              <a:lnSpc>
                <a:spcPct val="85000"/>
              </a:lnSpc>
              <a:buFont typeface="Arial" panose="020B0604020202020204" pitchFamily="34" charset="0"/>
              <a:buChar char="–"/>
            </a:pPr>
            <a:r>
              <a:rPr lang="en-GB" sz="1200" dirty="0">
                <a:solidFill>
                  <a:srgbClr val="03497C"/>
                </a:solidFill>
              </a:rPr>
              <a:t>RE-LY: dabigatran 110 mg BID was fully tested in 6015 patients in an independent treatment arm vs warfarin</a:t>
            </a:r>
            <a:r>
              <a:rPr lang="en-GB" sz="1200" baseline="30000" dirty="0">
                <a:solidFill>
                  <a:srgbClr val="03497C"/>
                </a:solidFill>
              </a:rPr>
              <a:t>7</a:t>
            </a:r>
          </a:p>
          <a:p>
            <a:pPr marL="808038" indent="-285750" defTabSz="609585" eaLnBrk="0" hangingPunct="0">
              <a:lnSpc>
                <a:spcPct val="85000"/>
              </a:lnSpc>
              <a:buFont typeface="Arial" panose="020B0604020202020204" pitchFamily="34" charset="0"/>
              <a:buChar char="–"/>
            </a:pPr>
            <a:r>
              <a:rPr lang="en-GB" sz="1200" dirty="0">
                <a:solidFill>
                  <a:srgbClr val="03497C"/>
                </a:solidFill>
              </a:rPr>
              <a:t>ROCKET AF: only 1474 patients received a reduced dose of rivaroxaban </a:t>
            </a:r>
            <a:br>
              <a:rPr lang="en-GB" sz="1200" dirty="0">
                <a:solidFill>
                  <a:srgbClr val="03497C"/>
                </a:solidFill>
              </a:rPr>
            </a:br>
            <a:r>
              <a:rPr lang="en-GB" sz="1200" dirty="0">
                <a:solidFill>
                  <a:srgbClr val="03497C"/>
                </a:solidFill>
              </a:rPr>
              <a:t>15 mg OD</a:t>
            </a:r>
            <a:r>
              <a:rPr lang="en-GB" sz="1200" baseline="30000" dirty="0">
                <a:solidFill>
                  <a:srgbClr val="03497C"/>
                </a:solidFill>
              </a:rPr>
              <a:t>8</a:t>
            </a:r>
          </a:p>
        </p:txBody>
      </p:sp>
      <p:sp>
        <p:nvSpPr>
          <p:cNvPr id="18" name="Rectangle 17">
            <a:extLst>
              <a:ext uri="{FF2B5EF4-FFF2-40B4-BE49-F238E27FC236}">
                <a16:creationId xmlns:a16="http://schemas.microsoft.com/office/drawing/2014/main" id="{1804701F-0457-465E-B4C1-DB82C45D6B6D}"/>
              </a:ext>
            </a:extLst>
          </p:cNvPr>
          <p:cNvSpPr/>
          <p:nvPr/>
        </p:nvSpPr>
        <p:spPr>
          <a:xfrm>
            <a:off x="645817" y="1431741"/>
            <a:ext cx="4405082" cy="404959"/>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What do the ESC guidelines say?</a:t>
            </a:r>
            <a:r>
              <a:rPr lang="en-US" baseline="30000" dirty="0">
                <a:solidFill>
                  <a:schemeClr val="bg1"/>
                </a:solidFill>
              </a:rPr>
              <a:t>1</a:t>
            </a:r>
            <a:r>
              <a:rPr lang="en-US" dirty="0">
                <a:solidFill>
                  <a:schemeClr val="bg1"/>
                </a:solidFill>
              </a:rPr>
              <a:t> </a:t>
            </a:r>
          </a:p>
        </p:txBody>
      </p:sp>
      <p:sp>
        <p:nvSpPr>
          <p:cNvPr id="27" name="Oval 26">
            <a:extLst>
              <a:ext uri="{FF2B5EF4-FFF2-40B4-BE49-F238E27FC236}">
                <a16:creationId xmlns:a16="http://schemas.microsoft.com/office/drawing/2014/main" id="{355E00CC-92E1-4DC9-939D-9631895C15F5}"/>
              </a:ext>
            </a:extLst>
          </p:cNvPr>
          <p:cNvSpPr/>
          <p:nvPr/>
        </p:nvSpPr>
        <p:spPr>
          <a:xfrm>
            <a:off x="253292" y="1322864"/>
            <a:ext cx="622712" cy="62271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a:t>
            </a:r>
          </a:p>
        </p:txBody>
      </p:sp>
      <p:sp>
        <p:nvSpPr>
          <p:cNvPr id="19" name="Rectangle 18">
            <a:extLst>
              <a:ext uri="{FF2B5EF4-FFF2-40B4-BE49-F238E27FC236}">
                <a16:creationId xmlns:a16="http://schemas.microsoft.com/office/drawing/2014/main" id="{908D8D5A-25AB-43B3-A983-01C95C281527}"/>
              </a:ext>
            </a:extLst>
          </p:cNvPr>
          <p:cNvSpPr/>
          <p:nvPr/>
        </p:nvSpPr>
        <p:spPr>
          <a:xfrm>
            <a:off x="5835948" y="1424525"/>
            <a:ext cx="5866445" cy="419391"/>
          </a:xfrm>
          <a:prstGeom prst="rect">
            <a:avLst/>
          </a:prstGeom>
          <a:solidFill>
            <a:srgbClr val="0C7F39"/>
          </a:solidFill>
          <a:ln>
            <a:solidFill>
              <a:srgbClr val="0C7F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What extra information is important to remember?</a:t>
            </a:r>
          </a:p>
        </p:txBody>
      </p:sp>
      <p:sp>
        <p:nvSpPr>
          <p:cNvPr id="29" name="Oval 28">
            <a:extLst>
              <a:ext uri="{FF2B5EF4-FFF2-40B4-BE49-F238E27FC236}">
                <a16:creationId xmlns:a16="http://schemas.microsoft.com/office/drawing/2014/main" id="{8477FF65-3A38-4D93-A6BB-6BC4D6D4F22F}"/>
              </a:ext>
            </a:extLst>
          </p:cNvPr>
          <p:cNvSpPr/>
          <p:nvPr/>
        </p:nvSpPr>
        <p:spPr>
          <a:xfrm>
            <a:off x="5443424" y="1322864"/>
            <a:ext cx="622712" cy="622712"/>
          </a:xfrm>
          <a:prstGeom prst="ellipse">
            <a:avLst/>
          </a:prstGeom>
          <a:solidFill>
            <a:srgbClr val="0C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a:t>
            </a:r>
          </a:p>
        </p:txBody>
      </p:sp>
      <p:sp>
        <p:nvSpPr>
          <p:cNvPr id="20" name="Rectangle 19">
            <a:extLst>
              <a:ext uri="{FF2B5EF4-FFF2-40B4-BE49-F238E27FC236}">
                <a16:creationId xmlns:a16="http://schemas.microsoft.com/office/drawing/2014/main" id="{1CF11C5B-50AB-4BFA-A93D-FB82D8E391D5}"/>
              </a:ext>
            </a:extLst>
          </p:cNvPr>
          <p:cNvSpPr>
            <a:spLocks noChangeAspect="1"/>
          </p:cNvSpPr>
          <p:nvPr/>
        </p:nvSpPr>
        <p:spPr>
          <a:xfrm>
            <a:off x="5072165" y="1434165"/>
            <a:ext cx="528635" cy="400110"/>
          </a:xfrm>
          <a:prstGeom prst="rect">
            <a:avLst/>
          </a:prstGeom>
        </p:spPr>
        <p:txBody>
          <a:bodyPr wrap="square">
            <a:spAutoFit/>
          </a:bodyPr>
          <a:lstStyle/>
          <a:p>
            <a:r>
              <a:rPr lang="en-US" sz="2000" dirty="0">
                <a:solidFill>
                  <a:srgbClr val="00A249"/>
                </a:solidFill>
                <a:latin typeface="Arial" pitchFamily="34" charset="0"/>
                <a:cs typeface="Arial" pitchFamily="34" charset="0"/>
                <a:sym typeface="Wingdings 3"/>
              </a:rPr>
              <a:t></a:t>
            </a:r>
            <a:endParaRPr lang="en-GB" sz="2000" dirty="0"/>
          </a:p>
        </p:txBody>
      </p:sp>
    </p:spTree>
    <p:extLst>
      <p:ext uri="{BB962C8B-B14F-4D97-AF65-F5344CB8AC3E}">
        <p14:creationId xmlns:p14="http://schemas.microsoft.com/office/powerpoint/2010/main" val="140211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1AEE-9640-45DF-8C85-02B82E9B6180}"/>
              </a:ext>
            </a:extLst>
          </p:cNvPr>
          <p:cNvSpPr>
            <a:spLocks noGrp="1"/>
          </p:cNvSpPr>
          <p:nvPr>
            <p:ph type="title"/>
          </p:nvPr>
        </p:nvSpPr>
        <p:spPr/>
        <p:txBody>
          <a:bodyPr/>
          <a:lstStyle/>
          <a:p>
            <a:r>
              <a:rPr lang="en-GB" dirty="0"/>
              <a:t>Summary</a:t>
            </a:r>
          </a:p>
        </p:txBody>
      </p:sp>
      <p:sp>
        <p:nvSpPr>
          <p:cNvPr id="3" name="Slide Number Placeholder 2">
            <a:extLst>
              <a:ext uri="{FF2B5EF4-FFF2-40B4-BE49-F238E27FC236}">
                <a16:creationId xmlns:a16="http://schemas.microsoft.com/office/drawing/2014/main" id="{C2E59630-4427-4978-BDE8-B2A8E4C97180}"/>
              </a:ext>
            </a:extLst>
          </p:cNvPr>
          <p:cNvSpPr>
            <a:spLocks noGrp="1"/>
          </p:cNvSpPr>
          <p:nvPr>
            <p:ph type="sldNum" sz="quarter" idx="12"/>
          </p:nvPr>
        </p:nvSpPr>
        <p:spPr/>
        <p:txBody>
          <a:bodyPr/>
          <a:lstStyle/>
          <a:p>
            <a:fld id="{2066355A-084C-D24E-9AD2-7E4FC41EA627}" type="slidenum">
              <a:rPr lang="en-GB" noProof="0" smtClean="0"/>
              <a:pPr/>
              <a:t>23</a:t>
            </a:fld>
            <a:endParaRPr lang="en-GB" noProof="0" dirty="0"/>
          </a:p>
        </p:txBody>
      </p:sp>
      <p:sp>
        <p:nvSpPr>
          <p:cNvPr id="5" name="Text Placeholder 4">
            <a:extLst>
              <a:ext uri="{FF2B5EF4-FFF2-40B4-BE49-F238E27FC236}">
                <a16:creationId xmlns:a16="http://schemas.microsoft.com/office/drawing/2014/main" id="{39BB7F19-6A77-47E0-B6FD-132D2E35ADE7}"/>
              </a:ext>
            </a:extLst>
          </p:cNvPr>
          <p:cNvSpPr>
            <a:spLocks noGrp="1"/>
          </p:cNvSpPr>
          <p:nvPr>
            <p:ph type="body" sz="quarter" idx="13"/>
          </p:nvPr>
        </p:nvSpPr>
        <p:spPr>
          <a:xfrm>
            <a:off x="480485" y="6444477"/>
            <a:ext cx="11101916" cy="276999"/>
          </a:xfrm>
        </p:spPr>
        <p:txBody>
          <a:bodyPr/>
          <a:lstStyle/>
          <a:p>
            <a:r>
              <a:rPr lang="en-US" dirty="0"/>
              <a:t>RCT, randomized controlled trial</a:t>
            </a:r>
            <a:endParaRPr lang="en-GB" dirty="0"/>
          </a:p>
        </p:txBody>
      </p:sp>
      <p:grpSp>
        <p:nvGrpSpPr>
          <p:cNvPr id="6" name="Group 5">
            <a:extLst>
              <a:ext uri="{FF2B5EF4-FFF2-40B4-BE49-F238E27FC236}">
                <a16:creationId xmlns:a16="http://schemas.microsoft.com/office/drawing/2014/main" id="{F4E65B07-5054-48F0-9AE5-9583AB263E6F}"/>
              </a:ext>
            </a:extLst>
          </p:cNvPr>
          <p:cNvGrpSpPr/>
          <p:nvPr/>
        </p:nvGrpSpPr>
        <p:grpSpPr>
          <a:xfrm>
            <a:off x="485998" y="1406828"/>
            <a:ext cx="11231339" cy="1403126"/>
            <a:chOff x="488092" y="1406828"/>
            <a:chExt cx="11231339" cy="1403126"/>
          </a:xfrm>
        </p:grpSpPr>
        <p:sp>
          <p:nvSpPr>
            <p:cNvPr id="7" name="Text Placeholder 3">
              <a:extLst>
                <a:ext uri="{FF2B5EF4-FFF2-40B4-BE49-F238E27FC236}">
                  <a16:creationId xmlns:a16="http://schemas.microsoft.com/office/drawing/2014/main" id="{E30EDEBA-8ABF-473F-8BFF-B229ED46573A}"/>
                </a:ext>
              </a:extLst>
            </p:cNvPr>
            <p:cNvSpPr txBox="1">
              <a:spLocks/>
            </p:cNvSpPr>
            <p:nvPr/>
          </p:nvSpPr>
          <p:spPr>
            <a:xfrm>
              <a:off x="488092" y="1406828"/>
              <a:ext cx="11231339" cy="1403126"/>
            </a:xfrm>
            <a:prstGeom prst="rect">
              <a:avLst/>
            </a:prstGeom>
            <a:solidFill>
              <a:schemeClr val="accent1"/>
            </a:solidFill>
            <a:ln w="25400">
              <a:noFill/>
            </a:ln>
          </p:spPr>
          <p:txBody>
            <a:bodyPr vert="horz" lIns="0" tIns="45715" rIns="91429" bIns="45715" rtlCol="0" anchor="ctr">
              <a:norm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436688">
                <a:defRPr/>
              </a:pPr>
              <a:r>
                <a:rPr lang="en-US" sz="2000" b="1" dirty="0">
                  <a:solidFill>
                    <a:schemeClr val="bg1"/>
                  </a:solidFill>
                </a:rPr>
                <a:t>The ESC 2020 AF management guidelines recommend the AF Better Care (ABC) approach, which aims to further improve the structured management of AF patients, promote patient values, and improve patient outcomes</a:t>
              </a:r>
            </a:p>
          </p:txBody>
        </p:sp>
        <p:sp>
          <p:nvSpPr>
            <p:cNvPr id="8" name="Rectangle 7">
              <a:extLst>
                <a:ext uri="{FF2B5EF4-FFF2-40B4-BE49-F238E27FC236}">
                  <a16:creationId xmlns:a16="http://schemas.microsoft.com/office/drawing/2014/main" id="{B5AB5AED-274D-4963-9597-D05BD2CD02DD}"/>
                </a:ext>
              </a:extLst>
            </p:cNvPr>
            <p:cNvSpPr/>
            <p:nvPr/>
          </p:nvSpPr>
          <p:spPr>
            <a:xfrm>
              <a:off x="626455" y="1560954"/>
              <a:ext cx="1094874" cy="1094874"/>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Arial Black" panose="020B0A04020102020204" pitchFamily="34" charset="0"/>
                </a:rPr>
                <a:t>1</a:t>
              </a:r>
              <a:endParaRPr lang="en-GB" sz="1600" dirty="0">
                <a:solidFill>
                  <a:schemeClr val="tx1"/>
                </a:solidFill>
                <a:latin typeface="Arial Black" panose="020B0A04020102020204" pitchFamily="34" charset="0"/>
              </a:endParaRPr>
            </a:p>
          </p:txBody>
        </p:sp>
      </p:grpSp>
      <p:grpSp>
        <p:nvGrpSpPr>
          <p:cNvPr id="9" name="Group 8">
            <a:extLst>
              <a:ext uri="{FF2B5EF4-FFF2-40B4-BE49-F238E27FC236}">
                <a16:creationId xmlns:a16="http://schemas.microsoft.com/office/drawing/2014/main" id="{9CE4663C-C90D-49D3-927B-CE2017CDCA27}"/>
              </a:ext>
            </a:extLst>
          </p:cNvPr>
          <p:cNvGrpSpPr/>
          <p:nvPr/>
        </p:nvGrpSpPr>
        <p:grpSpPr>
          <a:xfrm>
            <a:off x="485999" y="2886759"/>
            <a:ext cx="11232000" cy="1403126"/>
            <a:chOff x="488093" y="2886759"/>
            <a:chExt cx="11232000" cy="1403126"/>
          </a:xfrm>
        </p:grpSpPr>
        <p:sp>
          <p:nvSpPr>
            <p:cNvPr id="10" name="Text Placeholder 3">
              <a:extLst>
                <a:ext uri="{FF2B5EF4-FFF2-40B4-BE49-F238E27FC236}">
                  <a16:creationId xmlns:a16="http://schemas.microsoft.com/office/drawing/2014/main" id="{72DD3025-D9BA-469F-86DC-FBE18B4C08FF}"/>
                </a:ext>
              </a:extLst>
            </p:cNvPr>
            <p:cNvSpPr txBox="1">
              <a:spLocks/>
            </p:cNvSpPr>
            <p:nvPr/>
          </p:nvSpPr>
          <p:spPr>
            <a:xfrm>
              <a:off x="488093" y="2886759"/>
              <a:ext cx="11232000" cy="1403126"/>
            </a:xfrm>
            <a:prstGeom prst="rect">
              <a:avLst/>
            </a:prstGeom>
            <a:solidFill>
              <a:schemeClr val="accent1"/>
            </a:solidFill>
            <a:ln w="25400">
              <a:noFill/>
            </a:ln>
          </p:spPr>
          <p:txBody>
            <a:bodyPr vert="horz" lIns="0" tIns="45715" rIns="91429" bIns="45715" rtlCol="0" anchor="ctr">
              <a:normAutofit/>
            </a:bodyPr>
            <a:lstStyle>
              <a:defPPr>
                <a:defRPr lang="en-US"/>
              </a:defPPr>
              <a:lvl1pPr marL="1436688" indent="0" defTabSz="914290" fontAlgn="auto">
                <a:spcBef>
                  <a:spcPct val="20000"/>
                </a:spcBef>
                <a:spcAft>
                  <a:spcPts val="0"/>
                </a:spcAft>
                <a:buFont typeface="Arial" panose="020B0604020202020204" pitchFamily="34" charset="0"/>
                <a:buNone/>
                <a:defRPr sz="2000" b="1" baseline="0">
                  <a:solidFill>
                    <a:schemeClr val="tx2"/>
                  </a:solidFill>
                  <a:latin typeface="Arial" pitchFamily="34" charset="0"/>
                  <a:cs typeface="Arial" pitchFamily="34" charset="0"/>
                </a:defRPr>
              </a:lvl1pPr>
              <a:lvl2pPr marL="742861" indent="-285716" defTabSz="914290">
                <a:spcBef>
                  <a:spcPct val="20000"/>
                </a:spcBef>
                <a:buFont typeface="Arial" panose="020B0604020202020204" pitchFamily="34" charset="0"/>
                <a:buChar char="–"/>
                <a:defRPr sz="2800">
                  <a:latin typeface="Arial" pitchFamily="34" charset="0"/>
                  <a:cs typeface="Arial" pitchFamily="34" charset="0"/>
                </a:defRPr>
              </a:lvl2pPr>
              <a:lvl3pPr marL="1142863" indent="-228572" defTabSz="914290">
                <a:spcBef>
                  <a:spcPct val="20000"/>
                </a:spcBef>
                <a:buFont typeface="Arial" panose="020B0604020202020204" pitchFamily="34" charset="0"/>
                <a:buChar char="•"/>
                <a:defRPr sz="2400">
                  <a:latin typeface="Arial" pitchFamily="34" charset="0"/>
                  <a:cs typeface="Arial" pitchFamily="34" charset="0"/>
                </a:defRPr>
              </a:lvl3pPr>
              <a:lvl4pPr marL="1600008" indent="-228572" defTabSz="914290">
                <a:spcBef>
                  <a:spcPct val="20000"/>
                </a:spcBef>
                <a:buFont typeface="Arial" panose="020B0604020202020204" pitchFamily="34" charset="0"/>
                <a:buChar char="–"/>
                <a:defRPr sz="2000">
                  <a:latin typeface="Arial" pitchFamily="34" charset="0"/>
                  <a:cs typeface="Arial" pitchFamily="34" charset="0"/>
                </a:defRPr>
              </a:lvl4pPr>
              <a:lvl5pPr marL="2057153" indent="-228572" defTabSz="914290">
                <a:spcBef>
                  <a:spcPct val="20000"/>
                </a:spcBef>
                <a:buFont typeface="Arial" panose="020B0604020202020204" pitchFamily="34" charset="0"/>
                <a:buChar char="»"/>
                <a:defRPr sz="2000">
                  <a:latin typeface="Arial" pitchFamily="34" charset="0"/>
                  <a:cs typeface="Arial" pitchFamily="34" charset="0"/>
                </a:defRPr>
              </a:lvl5pPr>
              <a:lvl6pPr marL="2514298" indent="-228572" defTabSz="914290">
                <a:spcBef>
                  <a:spcPct val="20000"/>
                </a:spcBef>
                <a:buFont typeface="Arial" panose="020B0604020202020204" pitchFamily="34" charset="0"/>
                <a:buChar char="•"/>
                <a:defRPr sz="2000"/>
              </a:lvl6pPr>
              <a:lvl7pPr marL="2971444" indent="-228572" defTabSz="914290">
                <a:spcBef>
                  <a:spcPct val="20000"/>
                </a:spcBef>
                <a:buFont typeface="Arial" panose="020B0604020202020204" pitchFamily="34" charset="0"/>
                <a:buChar char="•"/>
                <a:defRPr sz="2000"/>
              </a:lvl7pPr>
              <a:lvl8pPr marL="3428589" indent="-228572" defTabSz="914290">
                <a:spcBef>
                  <a:spcPct val="20000"/>
                </a:spcBef>
                <a:buFont typeface="Arial" panose="020B0604020202020204" pitchFamily="34" charset="0"/>
                <a:buChar char="•"/>
                <a:defRPr sz="2000"/>
              </a:lvl8pPr>
              <a:lvl9pPr marL="3885733" indent="-228572" defTabSz="914290">
                <a:spcBef>
                  <a:spcPct val="20000"/>
                </a:spcBef>
                <a:buFont typeface="Arial" panose="020B0604020202020204" pitchFamily="34" charset="0"/>
                <a:buChar char="•"/>
                <a:defRPr sz="2000"/>
              </a:lvl9pPr>
            </a:lstStyle>
            <a:p>
              <a:r>
                <a:rPr lang="en-GB" dirty="0">
                  <a:solidFill>
                    <a:schemeClr val="bg1"/>
                  </a:solidFill>
                </a:rPr>
                <a:t>NOACs are recommended over VKAs for stroke prevention in AF (Class 1, Level A); however, the guidelines usually provide the same class of recommendation for all NOACs independent of important differences seen in respective RCTs </a:t>
              </a:r>
            </a:p>
          </p:txBody>
        </p:sp>
        <p:sp>
          <p:nvSpPr>
            <p:cNvPr id="11" name="Rectangle 10">
              <a:extLst>
                <a:ext uri="{FF2B5EF4-FFF2-40B4-BE49-F238E27FC236}">
                  <a16:creationId xmlns:a16="http://schemas.microsoft.com/office/drawing/2014/main" id="{AD490D1B-244D-42FF-B0E6-7EDA45BAD019}"/>
                </a:ext>
              </a:extLst>
            </p:cNvPr>
            <p:cNvSpPr/>
            <p:nvPr/>
          </p:nvSpPr>
          <p:spPr>
            <a:xfrm>
              <a:off x="626455" y="3040885"/>
              <a:ext cx="1094874" cy="1094874"/>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Arial Black" panose="020B0A04020102020204" pitchFamily="34" charset="0"/>
                </a:rPr>
                <a:t>2</a:t>
              </a:r>
            </a:p>
          </p:txBody>
        </p:sp>
      </p:grpSp>
      <p:grpSp>
        <p:nvGrpSpPr>
          <p:cNvPr id="12" name="Group 11">
            <a:extLst>
              <a:ext uri="{FF2B5EF4-FFF2-40B4-BE49-F238E27FC236}">
                <a16:creationId xmlns:a16="http://schemas.microsoft.com/office/drawing/2014/main" id="{23E37755-BE2B-42E1-9635-B5E434E18350}"/>
              </a:ext>
            </a:extLst>
          </p:cNvPr>
          <p:cNvGrpSpPr/>
          <p:nvPr/>
        </p:nvGrpSpPr>
        <p:grpSpPr>
          <a:xfrm>
            <a:off x="485999" y="4366691"/>
            <a:ext cx="11232000" cy="1403126"/>
            <a:chOff x="488093" y="4366691"/>
            <a:chExt cx="11232000" cy="1403126"/>
          </a:xfrm>
        </p:grpSpPr>
        <p:sp>
          <p:nvSpPr>
            <p:cNvPr id="13" name="Text Placeholder 3">
              <a:extLst>
                <a:ext uri="{FF2B5EF4-FFF2-40B4-BE49-F238E27FC236}">
                  <a16:creationId xmlns:a16="http://schemas.microsoft.com/office/drawing/2014/main" id="{FB8A5041-AB35-4A6D-90E8-9DA8479A8F07}"/>
                </a:ext>
              </a:extLst>
            </p:cNvPr>
            <p:cNvSpPr txBox="1">
              <a:spLocks/>
            </p:cNvSpPr>
            <p:nvPr/>
          </p:nvSpPr>
          <p:spPr>
            <a:xfrm>
              <a:off x="488093" y="4366691"/>
              <a:ext cx="11232000" cy="1403126"/>
            </a:xfrm>
            <a:prstGeom prst="rect">
              <a:avLst/>
            </a:prstGeom>
            <a:solidFill>
              <a:schemeClr val="accent1"/>
            </a:solidFill>
            <a:ln w="25400">
              <a:noFill/>
            </a:ln>
          </p:spPr>
          <p:txBody>
            <a:bodyPr vert="horz" lIns="0" tIns="45715" rIns="91429" bIns="45715" rtlCol="0" anchor="ctr">
              <a:norm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436688">
                <a:defRPr/>
              </a:pPr>
              <a:r>
                <a:rPr lang="en-US" sz="2000" b="1" dirty="0">
                  <a:solidFill>
                    <a:schemeClr val="bg1"/>
                  </a:solidFill>
                </a:rPr>
                <a:t>The safety and efficacy of dabigatran has been confirmed in a broad spectrum of patients with AF. </a:t>
              </a:r>
              <a:r>
                <a:rPr lang="en-GB" altLang="en-US" sz="2000" b="1" dirty="0">
                  <a:solidFill>
                    <a:schemeClr val="bg1"/>
                  </a:solidFill>
                </a:rPr>
                <a:t>Both approved doses of dabigatran are fully tested for stroke prevention in independent treatment arms in RE-LY, allowing flexibility when treating patients throughout their lives</a:t>
              </a:r>
              <a:endParaRPr lang="en-US" sz="2000" b="1" dirty="0">
                <a:solidFill>
                  <a:schemeClr val="bg1"/>
                </a:solidFill>
              </a:endParaRPr>
            </a:p>
          </p:txBody>
        </p:sp>
        <p:sp>
          <p:nvSpPr>
            <p:cNvPr id="14" name="Rectangle 13">
              <a:extLst>
                <a:ext uri="{FF2B5EF4-FFF2-40B4-BE49-F238E27FC236}">
                  <a16:creationId xmlns:a16="http://schemas.microsoft.com/office/drawing/2014/main" id="{F504920A-05EA-4803-8700-C9B9ACBAD63C}"/>
                </a:ext>
              </a:extLst>
            </p:cNvPr>
            <p:cNvSpPr/>
            <p:nvPr/>
          </p:nvSpPr>
          <p:spPr>
            <a:xfrm>
              <a:off x="626455" y="4520817"/>
              <a:ext cx="1094874" cy="1094874"/>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Arial Black" panose="020B0A04020102020204" pitchFamily="34" charset="0"/>
                </a:rPr>
                <a:t>3</a:t>
              </a:r>
            </a:p>
          </p:txBody>
        </p:sp>
      </p:grpSp>
    </p:spTree>
    <p:extLst>
      <p:ext uri="{BB962C8B-B14F-4D97-AF65-F5344CB8AC3E}">
        <p14:creationId xmlns:p14="http://schemas.microsoft.com/office/powerpoint/2010/main" val="346412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480C18-D802-45E5-9ADA-F39EAAA999DC}"/>
              </a:ext>
            </a:extLst>
          </p:cNvPr>
          <p:cNvSpPr>
            <a:spLocks noGrp="1"/>
          </p:cNvSpPr>
          <p:nvPr>
            <p:ph type="sldNum" sz="quarter" idx="12"/>
          </p:nvPr>
        </p:nvSpPr>
        <p:spPr/>
        <p:txBody>
          <a:bodyPr/>
          <a:lstStyle/>
          <a:p>
            <a:fld id="{2066355A-084C-D24E-9AD2-7E4FC41EA627}" type="slidenum">
              <a:rPr lang="en-GB" noProof="0" smtClean="0"/>
              <a:pPr/>
              <a:t>24</a:t>
            </a:fld>
            <a:endParaRPr lang="en-GB" noProof="0" dirty="0"/>
          </a:p>
        </p:txBody>
      </p:sp>
      <p:sp>
        <p:nvSpPr>
          <p:cNvPr id="8" name="Text Placeholder 7">
            <a:extLst>
              <a:ext uri="{FF2B5EF4-FFF2-40B4-BE49-F238E27FC236}">
                <a16:creationId xmlns:a16="http://schemas.microsoft.com/office/drawing/2014/main" id="{54845DC8-7A74-4C2D-93F3-1E1B75FE3628}"/>
              </a:ext>
            </a:extLst>
          </p:cNvPr>
          <p:cNvSpPr>
            <a:spLocks noGrp="1"/>
          </p:cNvSpPr>
          <p:nvPr>
            <p:ph type="body" idx="1"/>
          </p:nvPr>
        </p:nvSpPr>
        <p:spPr/>
        <p:txBody>
          <a:bodyPr/>
          <a:lstStyle/>
          <a:p>
            <a:endParaRPr lang="en-GB" dirty="0"/>
          </a:p>
        </p:txBody>
      </p:sp>
      <p:sp>
        <p:nvSpPr>
          <p:cNvPr id="7" name="Title 6">
            <a:extLst>
              <a:ext uri="{FF2B5EF4-FFF2-40B4-BE49-F238E27FC236}">
                <a16:creationId xmlns:a16="http://schemas.microsoft.com/office/drawing/2014/main" id="{C633A035-7DEF-4C20-8B83-1C06446D8A37}"/>
              </a:ext>
            </a:extLst>
          </p:cNvPr>
          <p:cNvSpPr>
            <a:spLocks noGrp="1"/>
          </p:cNvSpPr>
          <p:nvPr>
            <p:ph type="title"/>
          </p:nvPr>
        </p:nvSpPr>
        <p:spPr/>
        <p:txBody>
          <a:bodyPr/>
          <a:lstStyle/>
          <a:p>
            <a:r>
              <a:rPr lang="en-GB" dirty="0"/>
              <a:t>Appendix</a:t>
            </a:r>
          </a:p>
        </p:txBody>
      </p:sp>
    </p:spTree>
    <p:extLst>
      <p:ext uri="{BB962C8B-B14F-4D97-AF65-F5344CB8AC3E}">
        <p14:creationId xmlns:p14="http://schemas.microsoft.com/office/powerpoint/2010/main" val="186721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41F4-747E-4749-95FB-1ACEF4DEEA2F}"/>
              </a:ext>
            </a:extLst>
          </p:cNvPr>
          <p:cNvSpPr>
            <a:spLocks noGrp="1"/>
          </p:cNvSpPr>
          <p:nvPr>
            <p:ph type="title"/>
          </p:nvPr>
        </p:nvSpPr>
        <p:spPr/>
        <p:txBody>
          <a:bodyPr>
            <a:normAutofit/>
          </a:bodyPr>
          <a:lstStyle/>
          <a:p>
            <a:r>
              <a:rPr lang="en-US" dirty="0"/>
              <a:t>Stroke prevention in AF: comparison of recent international guidelines</a:t>
            </a:r>
            <a:endParaRPr lang="en-GB" dirty="0"/>
          </a:p>
        </p:txBody>
      </p:sp>
      <p:sp>
        <p:nvSpPr>
          <p:cNvPr id="3" name="Slide Number Placeholder 2">
            <a:extLst>
              <a:ext uri="{FF2B5EF4-FFF2-40B4-BE49-F238E27FC236}">
                <a16:creationId xmlns:a16="http://schemas.microsoft.com/office/drawing/2014/main" id="{1EF37CEF-7C39-4B90-9455-2839E29F650F}"/>
              </a:ext>
            </a:extLst>
          </p:cNvPr>
          <p:cNvSpPr>
            <a:spLocks noGrp="1"/>
          </p:cNvSpPr>
          <p:nvPr>
            <p:ph type="sldNum" sz="quarter" idx="12"/>
          </p:nvPr>
        </p:nvSpPr>
        <p:spPr/>
        <p:txBody>
          <a:bodyPr/>
          <a:lstStyle/>
          <a:p>
            <a:fld id="{2066355A-084C-D24E-9AD2-7E4FC41EA627}" type="slidenum">
              <a:rPr lang="en-GB" noProof="0" smtClean="0"/>
              <a:pPr/>
              <a:t>25</a:t>
            </a:fld>
            <a:endParaRPr lang="en-GB" noProof="0" dirty="0"/>
          </a:p>
        </p:txBody>
      </p:sp>
      <p:sp>
        <p:nvSpPr>
          <p:cNvPr id="5" name="Text Placeholder 4">
            <a:extLst>
              <a:ext uri="{FF2B5EF4-FFF2-40B4-BE49-F238E27FC236}">
                <a16:creationId xmlns:a16="http://schemas.microsoft.com/office/drawing/2014/main" id="{6BA65A5C-2B89-45A7-A116-711D5BBC8CCB}"/>
              </a:ext>
            </a:extLst>
          </p:cNvPr>
          <p:cNvSpPr>
            <a:spLocks noGrp="1"/>
          </p:cNvSpPr>
          <p:nvPr>
            <p:ph type="body" sz="quarter" idx="13"/>
          </p:nvPr>
        </p:nvSpPr>
        <p:spPr>
          <a:xfrm>
            <a:off x="480485" y="6259811"/>
            <a:ext cx="11101916" cy="461665"/>
          </a:xfrm>
        </p:spPr>
        <p:txBody>
          <a:bodyPr/>
          <a:lstStyle/>
          <a:p>
            <a:r>
              <a:rPr lang="en-US" dirty="0"/>
              <a:t>ACC, </a:t>
            </a:r>
            <a:r>
              <a:rPr lang="en-GB" dirty="0"/>
              <a:t>American College of Cardiology; </a:t>
            </a:r>
            <a:r>
              <a:rPr lang="en-US" dirty="0"/>
              <a:t>ACCP, American College of Chest Physicians; AHA, American Heart Association; APHRS, Asia Pacific Heart Rhythm Society; HRS, Heart Rhythm Society. </a:t>
            </a:r>
            <a:r>
              <a:rPr lang="en-GB" dirty="0"/>
              <a:t>Chao et al. Eur Heart J Suppl 2020;22(Suppl O):O53</a:t>
            </a:r>
          </a:p>
        </p:txBody>
      </p:sp>
      <p:sp>
        <p:nvSpPr>
          <p:cNvPr id="4" name="Rectangle 3">
            <a:extLst>
              <a:ext uri="{FF2B5EF4-FFF2-40B4-BE49-F238E27FC236}">
                <a16:creationId xmlns:a16="http://schemas.microsoft.com/office/drawing/2014/main" id="{E1378838-2595-4C4F-8483-EB267EF1F80C}"/>
              </a:ext>
            </a:extLst>
          </p:cNvPr>
          <p:cNvSpPr/>
          <p:nvPr/>
        </p:nvSpPr>
        <p:spPr>
          <a:xfrm>
            <a:off x="8991600" y="2569484"/>
            <a:ext cx="2684463" cy="28721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Key points in all four guidelines</a:t>
            </a:r>
            <a:r>
              <a:rPr lang="en-US" sz="1400" b="1" dirty="0"/>
              <a:t>:</a:t>
            </a:r>
          </a:p>
          <a:p>
            <a:pPr algn="ctr"/>
            <a:r>
              <a:rPr lang="en-US" sz="1400" dirty="0"/>
              <a:t> </a:t>
            </a:r>
          </a:p>
          <a:p>
            <a:pPr marL="285750" indent="-285750">
              <a:buFont typeface="Arial" panose="020B0604020202020204" pitchFamily="34" charset="0"/>
              <a:buChar char="•"/>
            </a:pPr>
            <a:r>
              <a:rPr lang="en-US" sz="1400" dirty="0"/>
              <a:t>The CHA</a:t>
            </a:r>
            <a:r>
              <a:rPr lang="en-US" sz="1400" baseline="-25000" dirty="0"/>
              <a:t>2</a:t>
            </a:r>
            <a:r>
              <a:rPr lang="en-US" sz="1400" dirty="0"/>
              <a:t>DS</a:t>
            </a:r>
            <a:r>
              <a:rPr lang="en-US" sz="1400" baseline="-25000" dirty="0"/>
              <a:t>2</a:t>
            </a:r>
            <a:r>
              <a:rPr lang="en-US" sz="1400" dirty="0"/>
              <a:t>-VASc score is recommended for stroke risk assessment</a:t>
            </a:r>
          </a:p>
          <a:p>
            <a:pPr marL="285750" indent="-285750">
              <a:buFont typeface="Arial" panose="020B0604020202020204" pitchFamily="34" charset="0"/>
              <a:buChar char="•"/>
            </a:pPr>
            <a:r>
              <a:rPr lang="en-US" sz="1400" dirty="0"/>
              <a:t>OAC (preferably NOACs in all NOAC-eligible patients) is recommended for AF patients with a CHA</a:t>
            </a:r>
            <a:r>
              <a:rPr lang="en-US" sz="1400" baseline="-25000" dirty="0"/>
              <a:t>2</a:t>
            </a:r>
            <a:r>
              <a:rPr lang="en-US" sz="1400" dirty="0"/>
              <a:t>DS</a:t>
            </a:r>
            <a:r>
              <a:rPr lang="en-US" sz="1400" baseline="-25000" dirty="0"/>
              <a:t>2</a:t>
            </a:r>
            <a:r>
              <a:rPr lang="en-US" sz="1400" dirty="0"/>
              <a:t>-VASc score ≥2 (males) or ≥3 (females)</a:t>
            </a:r>
          </a:p>
        </p:txBody>
      </p:sp>
      <p:graphicFrame>
        <p:nvGraphicFramePr>
          <p:cNvPr id="8" name="Content Placeholder 3">
            <a:extLst>
              <a:ext uri="{FF2B5EF4-FFF2-40B4-BE49-F238E27FC236}">
                <a16:creationId xmlns:a16="http://schemas.microsoft.com/office/drawing/2014/main" id="{1F568433-4CC0-4783-8C6D-A99EB7E5B196}"/>
              </a:ext>
            </a:extLst>
          </p:cNvPr>
          <p:cNvGraphicFramePr>
            <a:graphicFrameLocks/>
          </p:cNvGraphicFramePr>
          <p:nvPr>
            <p:extLst>
              <p:ext uri="{D42A27DB-BD31-4B8C-83A1-F6EECF244321}">
                <p14:modId xmlns:p14="http://schemas.microsoft.com/office/powerpoint/2010/main" val="4186663774"/>
              </p:ext>
            </p:extLst>
          </p:nvPr>
        </p:nvGraphicFramePr>
        <p:xfrm>
          <a:off x="360363" y="1861865"/>
          <a:ext cx="8478837" cy="4284000"/>
        </p:xfrm>
        <a:graphic>
          <a:graphicData uri="http://schemas.openxmlformats.org/drawingml/2006/table">
            <a:tbl>
              <a:tblPr firstRow="1" bandRow="1">
                <a:tableStyleId>{8EC20E35-A176-4012-BC5E-935CFFF8708E}</a:tableStyleId>
              </a:tblPr>
              <a:tblGrid>
                <a:gridCol w="1708582">
                  <a:extLst>
                    <a:ext uri="{9D8B030D-6E8A-4147-A177-3AD203B41FA5}">
                      <a16:colId xmlns:a16="http://schemas.microsoft.com/office/drawing/2014/main" val="1303783200"/>
                    </a:ext>
                  </a:extLst>
                </a:gridCol>
                <a:gridCol w="2937164">
                  <a:extLst>
                    <a:ext uri="{9D8B030D-6E8A-4147-A177-3AD203B41FA5}">
                      <a16:colId xmlns:a16="http://schemas.microsoft.com/office/drawing/2014/main" val="4091261435"/>
                    </a:ext>
                  </a:extLst>
                </a:gridCol>
                <a:gridCol w="3833091">
                  <a:extLst>
                    <a:ext uri="{9D8B030D-6E8A-4147-A177-3AD203B41FA5}">
                      <a16:colId xmlns:a16="http://schemas.microsoft.com/office/drawing/2014/main" val="2967623481"/>
                    </a:ext>
                  </a:extLst>
                </a:gridCol>
              </a:tblGrid>
              <a:tr h="643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j-lt"/>
                          <a:cs typeface="Arial" panose="020B0604020202020204" pitchFamily="34" charset="0"/>
                        </a:rPr>
                        <a:t>Guidelines</a:t>
                      </a:r>
                    </a:p>
                  </a:txBody>
                  <a:tcPr anchor="ctr">
                    <a:lnR w="12700" cap="flat" cmpd="sng" algn="ctr">
                      <a:solidFill>
                        <a:schemeClr val="bg2"/>
                      </a:solidFill>
                      <a:prstDash val="solid"/>
                      <a:round/>
                      <a:headEnd type="none" w="med" len="med"/>
                      <a:tailEnd type="none" w="med" len="med"/>
                    </a:lnR>
                    <a:lnB w="28575" cap="flat" cmpd="sng" algn="ctr">
                      <a:solidFill>
                        <a:schemeClr val="bg2"/>
                      </a:solidFill>
                      <a:prstDash val="solid"/>
                      <a:round/>
                      <a:headEnd type="none" w="med" len="med"/>
                      <a:tailEnd type="none" w="med" len="med"/>
                    </a:lnB>
                    <a:solidFill>
                      <a:srgbClr val="1E4784"/>
                    </a:solidFill>
                  </a:tcPr>
                </a:tc>
                <a:tc>
                  <a:txBody>
                    <a:bodyPr/>
                    <a:lstStyle/>
                    <a:p>
                      <a:pPr algn="ctr">
                        <a:lnSpc>
                          <a:spcPct val="100000"/>
                        </a:lnSpc>
                        <a:spcBef>
                          <a:spcPts val="0"/>
                        </a:spcBef>
                        <a:spcAft>
                          <a:spcPts val="0"/>
                        </a:spcAft>
                      </a:pPr>
                      <a:r>
                        <a:rPr lang="en-US" sz="1200" b="1" dirty="0">
                          <a:solidFill>
                            <a:schemeClr val="bg1"/>
                          </a:solidFill>
                          <a:effectLst/>
                          <a:latin typeface="+mj-lt"/>
                          <a:ea typeface="MS Mincho" panose="02020609040205080304" pitchFamily="49" charset="-128"/>
                          <a:cs typeface="Cordia New" panose="020B0304020202020204" pitchFamily="34" charset="-34"/>
                        </a:rPr>
                        <a:t>Tipping points and the recommendations for stroke prevention</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28575" cap="flat" cmpd="sng" algn="ctr">
                      <a:solidFill>
                        <a:schemeClr val="bg2"/>
                      </a:solidFill>
                      <a:prstDash val="solid"/>
                      <a:round/>
                      <a:headEnd type="none" w="med" len="med"/>
                      <a:tailEnd type="none" w="med" len="med"/>
                    </a:lnB>
                    <a:solidFill>
                      <a:srgbClr val="1E4784"/>
                    </a:solidFill>
                  </a:tcPr>
                </a:tc>
                <a:tc>
                  <a:txBody>
                    <a:bodyPr/>
                    <a:lstStyle/>
                    <a:p>
                      <a:pPr algn="ctr">
                        <a:lnSpc>
                          <a:spcPct val="100000"/>
                        </a:lnSpc>
                        <a:spcBef>
                          <a:spcPts val="0"/>
                        </a:spcBef>
                        <a:spcAft>
                          <a:spcPts val="0"/>
                        </a:spcAft>
                      </a:pPr>
                      <a:r>
                        <a:rPr lang="en-US" sz="1200" b="1" dirty="0">
                          <a:solidFill>
                            <a:schemeClr val="bg1"/>
                          </a:solidFill>
                          <a:effectLst/>
                          <a:latin typeface="+mj-lt"/>
                          <a:ea typeface="MS Mincho" panose="02020609040205080304" pitchFamily="49" charset="-128"/>
                          <a:cs typeface="Cordia New" panose="020B0304020202020204" pitchFamily="34" charset="-34"/>
                        </a:rPr>
                        <a:t>Statements or recommendations about the risk reassessment</a:t>
                      </a:r>
                    </a:p>
                  </a:txBody>
                  <a:tcPr marL="68580" marR="68580" marT="0" marB="0" anchor="ctr">
                    <a:lnL w="12700" cap="flat" cmpd="sng" algn="ctr">
                      <a:solidFill>
                        <a:schemeClr val="bg2"/>
                      </a:solidFill>
                      <a:prstDash val="solid"/>
                      <a:round/>
                      <a:headEnd type="none" w="med" len="med"/>
                      <a:tailEnd type="none" w="med" len="med"/>
                    </a:lnL>
                    <a:lnB w="28575" cap="flat" cmpd="sng" algn="ctr">
                      <a:solidFill>
                        <a:schemeClr val="bg2"/>
                      </a:solidFill>
                      <a:prstDash val="solid"/>
                      <a:round/>
                      <a:headEnd type="none" w="med" len="med"/>
                      <a:tailEnd type="none" w="med" len="med"/>
                    </a:lnB>
                    <a:solidFill>
                      <a:srgbClr val="1E4784"/>
                    </a:solidFill>
                  </a:tcPr>
                </a:tc>
                <a:extLst>
                  <a:ext uri="{0D108BD9-81ED-4DB2-BD59-A6C34878D82A}">
                    <a16:rowId xmlns:a16="http://schemas.microsoft.com/office/drawing/2014/main" val="3754628611"/>
                  </a:ext>
                </a:extLst>
              </a:tr>
              <a:tr h="40833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Bef>
                          <a:spcPts val="300"/>
                        </a:spcBef>
                        <a:spcAft>
                          <a:spcPts val="300"/>
                        </a:spcAft>
                      </a:pPr>
                      <a:r>
                        <a:rPr lang="en-US" sz="1200" b="1" baseline="0" dirty="0">
                          <a:effectLst/>
                          <a:latin typeface="+mj-lt"/>
                          <a:ea typeface="MS Mincho" panose="02020609040205080304" pitchFamily="49" charset="-128"/>
                          <a:cs typeface="Cordia New" panose="020B0304020202020204" pitchFamily="34" charset="-34"/>
                        </a:rPr>
                        <a:t>2017 APHRS</a:t>
                      </a:r>
                    </a:p>
                  </a:txBody>
                  <a:tcPr marL="68580" marR="68580" marT="0" marB="0" anchor="ctr">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spcBef>
                          <a:spcPts val="300"/>
                        </a:spcBef>
                        <a:spcAft>
                          <a:spcPts val="300"/>
                        </a:spcAft>
                      </a:pPr>
                      <a:r>
                        <a:rPr lang="en-US" sz="1200" b="0" dirty="0">
                          <a:solidFill>
                            <a:schemeClr val="tx1"/>
                          </a:solidFill>
                          <a:effectLst/>
                          <a:latin typeface="+mj-lt"/>
                          <a:ea typeface="MS Mincho" panose="02020609040205080304" pitchFamily="49" charset="-128"/>
                          <a:cs typeface="Cordia New" panose="020B0304020202020204" pitchFamily="34" charset="-34"/>
                        </a:rPr>
                        <a:t>OACs for patients with a score ≥1 (males) or </a:t>
                      </a:r>
                      <a:r>
                        <a:rPr lang="en-US" sz="1200" b="0" kern="1200" dirty="0">
                          <a:solidFill>
                            <a:schemeClr val="tx1"/>
                          </a:solidFill>
                          <a:effectLst/>
                          <a:latin typeface="Calibri" panose="020F0502020204030204"/>
                          <a:ea typeface="MS Mincho" panose="02020609040205080304" pitchFamily="49" charset="-128"/>
                          <a:cs typeface="Cordia New" panose="020B0304020202020204" pitchFamily="34" charset="-34"/>
                        </a:rPr>
                        <a:t>≥</a:t>
                      </a:r>
                      <a:r>
                        <a:rPr lang="en-US" sz="1200" b="0" dirty="0">
                          <a:solidFill>
                            <a:schemeClr val="tx1"/>
                          </a:solidFill>
                          <a:effectLst/>
                          <a:latin typeface="+mj-lt"/>
                          <a:ea typeface="MS Mincho" panose="02020609040205080304" pitchFamily="49" charset="-128"/>
                          <a:cs typeface="Cordia New" panose="020B0304020202020204" pitchFamily="34" charset="-34"/>
                        </a:rPr>
                        <a:t>2 (females)</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tcPr>
                </a:tc>
                <a:tc>
                  <a:txBody>
                    <a:bodyPr/>
                    <a:lstStyle/>
                    <a:p>
                      <a:pPr algn="l">
                        <a:lnSpc>
                          <a:spcPct val="100000"/>
                        </a:lnSpc>
                        <a:spcBef>
                          <a:spcPts val="300"/>
                        </a:spcBef>
                        <a:spcAft>
                          <a:spcPts val="300"/>
                        </a:spcAft>
                      </a:pPr>
                      <a:r>
                        <a:rPr lang="en-US" sz="1200" dirty="0">
                          <a:effectLst/>
                          <a:latin typeface="+mj-lt"/>
                          <a:ea typeface="MS Mincho" panose="02020609040205080304" pitchFamily="49" charset="-128"/>
                          <a:cs typeface="Cordia New" panose="020B0304020202020204" pitchFamily="34" charset="-34"/>
                        </a:rPr>
                        <a:t>None</a:t>
                      </a:r>
                    </a:p>
                  </a:txBody>
                  <a:tcPr marL="68580" marR="68580" marT="0" marB="0" anchor="ctr">
                    <a:lnL w="12700" cap="flat" cmpd="sng" algn="ctr">
                      <a:solidFill>
                        <a:schemeClr val="bg2"/>
                      </a:solidFill>
                      <a:prstDash val="solid"/>
                      <a:round/>
                      <a:headEnd type="none" w="med" len="med"/>
                      <a:tailEnd type="none" w="med" len="med"/>
                    </a:lnL>
                    <a:lnT w="28575"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4032263792"/>
                  </a:ext>
                </a:extLst>
              </a:tr>
              <a:tr h="40833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Bef>
                          <a:spcPts val="300"/>
                        </a:spcBef>
                        <a:spcAft>
                          <a:spcPts val="300"/>
                        </a:spcAft>
                      </a:pPr>
                      <a:r>
                        <a:rPr lang="en-US" sz="1200" b="1" dirty="0">
                          <a:effectLst/>
                          <a:latin typeface="+mj-lt"/>
                        </a:rPr>
                        <a:t>2018 ACCP</a:t>
                      </a:r>
                      <a:endParaRPr lang="en-US" sz="1200" b="1" dirty="0">
                        <a:effectLst/>
                        <a:latin typeface="+mj-lt"/>
                        <a:ea typeface="MS Mincho" panose="02020609040205080304" pitchFamily="49" charset="-128"/>
                        <a:cs typeface="Cordia New" panose="020B0304020202020204" pitchFamily="34" charset="-34"/>
                      </a:endParaRPr>
                    </a:p>
                  </a:txBody>
                  <a:tcPr marL="68580" marR="68580" marT="0" marB="0" anchor="ctr">
                    <a:lnR w="12700" cap="flat" cmpd="sng" algn="ctr">
                      <a:solidFill>
                        <a:schemeClr val="bg2"/>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b="0" dirty="0">
                          <a:solidFill>
                            <a:schemeClr val="tx1"/>
                          </a:solidFill>
                          <a:effectLst/>
                          <a:latin typeface="+mj-lt"/>
                          <a:ea typeface="MS Mincho" panose="02020609040205080304" pitchFamily="49" charset="-128"/>
                          <a:cs typeface="Cordia New" panose="020B0304020202020204" pitchFamily="34" charset="-34"/>
                        </a:rPr>
                        <a:t>OACs should be offered for patients with a score </a:t>
                      </a:r>
                      <a:r>
                        <a:rPr lang="en-US" sz="1200" b="0" kern="1200" dirty="0">
                          <a:solidFill>
                            <a:schemeClr val="tx1"/>
                          </a:solidFill>
                          <a:effectLst/>
                          <a:latin typeface="+mn-lt"/>
                          <a:ea typeface="MS Mincho" panose="02020609040205080304" pitchFamily="49" charset="-128"/>
                          <a:cs typeface="Cordia New" panose="020B0304020202020204" pitchFamily="34" charset="-34"/>
                        </a:rPr>
                        <a:t>≥</a:t>
                      </a:r>
                      <a:r>
                        <a:rPr lang="en-US" sz="1200" b="0" dirty="0">
                          <a:solidFill>
                            <a:schemeClr val="tx1"/>
                          </a:solidFill>
                          <a:effectLst/>
                          <a:latin typeface="+mj-lt"/>
                          <a:ea typeface="MS Mincho" panose="02020609040205080304" pitchFamily="49" charset="-128"/>
                          <a:cs typeface="Cordia New" panose="020B0304020202020204" pitchFamily="34" charset="-34"/>
                        </a:rPr>
                        <a:t>1 (males) or </a:t>
                      </a:r>
                      <a:r>
                        <a:rPr lang="en-US" sz="1200" b="0" kern="1200" dirty="0">
                          <a:solidFill>
                            <a:schemeClr val="tx1"/>
                          </a:solidFill>
                          <a:effectLst/>
                          <a:latin typeface="+mn-lt"/>
                          <a:ea typeface="MS Mincho" panose="02020609040205080304" pitchFamily="49" charset="-128"/>
                          <a:cs typeface="Cordia New" panose="020B0304020202020204" pitchFamily="34" charset="-34"/>
                        </a:rPr>
                        <a:t>≥</a:t>
                      </a:r>
                      <a:r>
                        <a:rPr lang="en-US" sz="1200" b="0" dirty="0">
                          <a:solidFill>
                            <a:schemeClr val="tx1"/>
                          </a:solidFill>
                          <a:effectLst/>
                          <a:latin typeface="+mj-lt"/>
                          <a:ea typeface="MS Mincho" panose="02020609040205080304" pitchFamily="49" charset="-128"/>
                          <a:cs typeface="Cordia New" panose="020B0304020202020204" pitchFamily="34" charset="-34"/>
                        </a:rPr>
                        <a:t>2 (females)</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a:txBody>
                    <a:bodyPr/>
                    <a:lstStyle/>
                    <a:p>
                      <a:pPr algn="l">
                        <a:lnSpc>
                          <a:spcPct val="100000"/>
                        </a:lnSpc>
                        <a:spcBef>
                          <a:spcPts val="300"/>
                        </a:spcBef>
                        <a:spcAft>
                          <a:spcPts val="300"/>
                        </a:spcAft>
                      </a:pPr>
                      <a:r>
                        <a:rPr lang="en-US" sz="1200" dirty="0">
                          <a:effectLst/>
                          <a:latin typeface="+mj-lt"/>
                          <a:ea typeface="MS Mincho" panose="02020609040205080304" pitchFamily="49" charset="-128"/>
                          <a:cs typeface="Cordia New" panose="020B0304020202020204" pitchFamily="34" charset="-34"/>
                        </a:rPr>
                        <a:t>Stroke risk is dynamic, and risk should be reassessed at every patient visit</a:t>
                      </a:r>
                    </a:p>
                  </a:txBody>
                  <a:tcPr marL="68580" marR="68580" marT="0" marB="0" anchor="ctr">
                    <a:lnL w="12700" cap="flat" cmpd="sng" algn="ctr">
                      <a:solidFill>
                        <a:schemeClr val="bg2"/>
                      </a:solidFill>
                      <a:prstDash val="solid"/>
                      <a:round/>
                      <a:headEnd type="none" w="med" len="med"/>
                      <a:tailEnd type="none" w="med" len="med"/>
                    </a:lnL>
                    <a:noFill/>
                  </a:tcPr>
                </a:tc>
                <a:extLst>
                  <a:ext uri="{0D108BD9-81ED-4DB2-BD59-A6C34878D82A}">
                    <a16:rowId xmlns:a16="http://schemas.microsoft.com/office/drawing/2014/main" val="3448426299"/>
                  </a:ext>
                </a:extLst>
              </a:tr>
              <a:tr h="901731">
                <a:tc>
                  <a:txBody>
                    <a:bodyPr/>
                    <a:lstStyle/>
                    <a:p>
                      <a:pPr>
                        <a:lnSpc>
                          <a:spcPct val="100000"/>
                        </a:lnSpc>
                        <a:spcBef>
                          <a:spcPts val="300"/>
                        </a:spcBef>
                        <a:spcAft>
                          <a:spcPts val="300"/>
                        </a:spcAft>
                      </a:pPr>
                      <a:r>
                        <a:rPr lang="en-US" sz="1200" b="1" dirty="0">
                          <a:effectLst/>
                          <a:latin typeface="+mj-lt"/>
                          <a:ea typeface="MS Mincho" panose="02020609040205080304" pitchFamily="49" charset="-128"/>
                          <a:cs typeface="Cordia New" panose="020B0304020202020204" pitchFamily="34" charset="-34"/>
                        </a:rPr>
                        <a:t>2019 ACC/AHA/HRS</a:t>
                      </a:r>
                    </a:p>
                  </a:txBody>
                  <a:tcPr marL="68580" marR="68580" marT="0" marB="0" anchor="ctr">
                    <a:lnR w="12700" cap="flat" cmpd="sng" algn="ctr">
                      <a:solidFill>
                        <a:schemeClr val="bg2"/>
                      </a:solidFill>
                      <a:prstDash val="solid"/>
                      <a:round/>
                      <a:headEnd type="none" w="med" len="med"/>
                      <a:tailEnd type="none" w="med" len="med"/>
                    </a:lnR>
                    <a:solidFill>
                      <a:srgbClr val="E7E9ED"/>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b="0" dirty="0">
                          <a:solidFill>
                            <a:schemeClr val="tx1"/>
                          </a:solidFill>
                          <a:effectLst/>
                          <a:latin typeface="+mj-lt"/>
                          <a:ea typeface="MS Mincho" panose="02020609040205080304" pitchFamily="49" charset="-128"/>
                          <a:cs typeface="Cordia New" panose="020B0304020202020204" pitchFamily="34" charset="-34"/>
                        </a:rPr>
                        <a:t>Class IIb recommendation</a:t>
                      </a:r>
                      <a:r>
                        <a:rPr lang="en-US" sz="1200" b="0" kern="1200" dirty="0">
                          <a:solidFill>
                            <a:schemeClr val="tx1"/>
                          </a:solidFill>
                          <a:effectLst/>
                          <a:latin typeface="+mn-lt"/>
                          <a:ea typeface="MS Mincho" panose="02020609040205080304" pitchFamily="49" charset="-128"/>
                          <a:cs typeface="Cordia New" panose="020B0304020202020204" pitchFamily="34" charset="-34"/>
                        </a:rPr>
                        <a:t> – </a:t>
                      </a:r>
                      <a:r>
                        <a:rPr lang="en-US" sz="1200" b="0" dirty="0">
                          <a:solidFill>
                            <a:schemeClr val="tx1"/>
                          </a:solidFill>
                          <a:effectLst/>
                          <a:latin typeface="+mj-lt"/>
                          <a:ea typeface="MS Mincho" panose="02020609040205080304" pitchFamily="49" charset="-128"/>
                          <a:cs typeface="Cordia New" panose="020B0304020202020204" pitchFamily="34" charset="-34"/>
                        </a:rPr>
                        <a:t>OACs for score 1 (males) or 2 (females)</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b="0" dirty="0">
                          <a:solidFill>
                            <a:schemeClr val="tx1"/>
                          </a:solidFill>
                          <a:effectLst/>
                          <a:latin typeface="+mj-lt"/>
                          <a:ea typeface="MS Mincho" panose="02020609040205080304" pitchFamily="49" charset="-128"/>
                          <a:cs typeface="Cordia New" panose="020B0304020202020204" pitchFamily="34" charset="-34"/>
                        </a:rPr>
                        <a:t>Class I recommendation</a:t>
                      </a:r>
                      <a:r>
                        <a:rPr lang="en-US" sz="1200" b="0" kern="1200" dirty="0">
                          <a:solidFill>
                            <a:schemeClr val="tx1"/>
                          </a:solidFill>
                          <a:effectLst/>
                          <a:latin typeface="+mn-lt"/>
                          <a:ea typeface="MS Mincho" panose="02020609040205080304" pitchFamily="49" charset="-128"/>
                          <a:cs typeface="Cordia New" panose="020B0304020202020204" pitchFamily="34" charset="-34"/>
                        </a:rPr>
                        <a:t> – </a:t>
                      </a:r>
                      <a:r>
                        <a:rPr lang="en-US" sz="1200" b="0" dirty="0">
                          <a:solidFill>
                            <a:schemeClr val="tx1"/>
                          </a:solidFill>
                          <a:effectLst/>
                          <a:latin typeface="+mj-lt"/>
                          <a:ea typeface="MS Mincho" panose="02020609040205080304" pitchFamily="49" charset="-128"/>
                          <a:cs typeface="Cordia New" panose="020B0304020202020204" pitchFamily="34" charset="-34"/>
                        </a:rPr>
                        <a:t>OACs for score </a:t>
                      </a:r>
                      <a:r>
                        <a:rPr lang="en-US" sz="1200" b="0" kern="1200" dirty="0">
                          <a:solidFill>
                            <a:schemeClr val="tx1"/>
                          </a:solidFill>
                          <a:effectLst/>
                          <a:latin typeface="+mn-lt"/>
                          <a:ea typeface="MS Mincho" panose="02020609040205080304" pitchFamily="49" charset="-128"/>
                          <a:cs typeface="Cordia New" panose="020B0304020202020204" pitchFamily="34" charset="-34"/>
                        </a:rPr>
                        <a:t>≥</a:t>
                      </a:r>
                      <a:r>
                        <a:rPr lang="en-US" sz="1200" b="0" dirty="0">
                          <a:solidFill>
                            <a:schemeClr val="tx1"/>
                          </a:solidFill>
                          <a:effectLst/>
                          <a:latin typeface="+mj-lt"/>
                          <a:ea typeface="MS Mincho" panose="02020609040205080304" pitchFamily="49" charset="-128"/>
                          <a:cs typeface="Cordia New" panose="020B0304020202020204" pitchFamily="34" charset="-34"/>
                        </a:rPr>
                        <a:t>2 (males) or </a:t>
                      </a:r>
                      <a:r>
                        <a:rPr lang="en-US" sz="1200" b="0" kern="1200" dirty="0">
                          <a:solidFill>
                            <a:schemeClr val="tx1"/>
                          </a:solidFill>
                          <a:effectLst/>
                          <a:latin typeface="+mn-lt"/>
                          <a:ea typeface="MS Mincho" panose="02020609040205080304" pitchFamily="49" charset="-128"/>
                          <a:cs typeface="Cordia New" panose="020B0304020202020204" pitchFamily="34" charset="-34"/>
                        </a:rPr>
                        <a:t>≥</a:t>
                      </a:r>
                      <a:r>
                        <a:rPr lang="en-US" sz="1200" b="0" dirty="0">
                          <a:solidFill>
                            <a:schemeClr val="tx1"/>
                          </a:solidFill>
                          <a:effectLst/>
                          <a:latin typeface="+mj-lt"/>
                          <a:ea typeface="MS Mincho" panose="02020609040205080304" pitchFamily="49" charset="-128"/>
                          <a:cs typeface="Cordia New" panose="020B0304020202020204" pitchFamily="34" charset="-34"/>
                        </a:rPr>
                        <a:t>3 (females)</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E7E9ED"/>
                    </a:solidFill>
                  </a:tcPr>
                </a:tc>
                <a:tc>
                  <a:txBody>
                    <a:bodyPr/>
                    <a:lstStyle/>
                    <a:p>
                      <a:pPr algn="l">
                        <a:lnSpc>
                          <a:spcPct val="100000"/>
                        </a:lnSpc>
                        <a:spcBef>
                          <a:spcPts val="300"/>
                        </a:spcBef>
                        <a:spcAft>
                          <a:spcPts val="300"/>
                        </a:spcAft>
                      </a:pPr>
                      <a:r>
                        <a:rPr lang="en-US" sz="1200" dirty="0">
                          <a:effectLst/>
                          <a:latin typeface="+mj-lt"/>
                          <a:ea typeface="MS Mincho" panose="02020609040205080304" pitchFamily="49" charset="-128"/>
                          <a:cs typeface="Cordia New" panose="020B0304020202020204" pitchFamily="34" charset="-34"/>
                        </a:rPr>
                        <a:t>Re-evaluation of the need for and choice of anticoagulant therapy at periodic intervals is recommended to reassess stroke and bleeding risks</a:t>
                      </a:r>
                    </a:p>
                  </a:txBody>
                  <a:tcPr marL="68580" marR="68580" marT="0" marB="0" anchor="ctr">
                    <a:lnL w="12700" cap="flat" cmpd="sng" algn="ctr">
                      <a:solidFill>
                        <a:schemeClr val="bg2"/>
                      </a:solidFill>
                      <a:prstDash val="solid"/>
                      <a:round/>
                      <a:headEnd type="none" w="med" len="med"/>
                      <a:tailEnd type="none" w="med" len="med"/>
                    </a:lnL>
                    <a:solidFill>
                      <a:srgbClr val="E7E9ED"/>
                    </a:solidFill>
                  </a:tcPr>
                </a:tc>
                <a:extLst>
                  <a:ext uri="{0D108BD9-81ED-4DB2-BD59-A6C34878D82A}">
                    <a16:rowId xmlns:a16="http://schemas.microsoft.com/office/drawing/2014/main" val="248054206"/>
                  </a:ext>
                </a:extLst>
              </a:tr>
              <a:tr h="1922562">
                <a:tc>
                  <a:txBody>
                    <a:bodyPr/>
                    <a:lstStyle/>
                    <a:p>
                      <a:pPr>
                        <a:lnSpc>
                          <a:spcPct val="100000"/>
                        </a:lnSpc>
                        <a:spcBef>
                          <a:spcPts val="300"/>
                        </a:spcBef>
                        <a:spcAft>
                          <a:spcPts val="300"/>
                        </a:spcAft>
                      </a:pPr>
                      <a:r>
                        <a:rPr lang="en-US" sz="1200" b="1" dirty="0">
                          <a:effectLst/>
                          <a:latin typeface="+mj-lt"/>
                          <a:ea typeface="MS Mincho" panose="02020609040205080304" pitchFamily="49" charset="-128"/>
                          <a:cs typeface="Cordia New" panose="020B0304020202020204" pitchFamily="34" charset="-34"/>
                        </a:rPr>
                        <a:t>2020 ESC</a:t>
                      </a:r>
                    </a:p>
                  </a:txBody>
                  <a:tcPr marL="68580" marR="68580" marT="0" marB="0" anchor="ctr">
                    <a:lnR w="12700" cap="flat" cmpd="sng" algn="ctr">
                      <a:solidFill>
                        <a:schemeClr val="bg2"/>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b="0" dirty="0">
                          <a:solidFill>
                            <a:schemeClr val="tx1"/>
                          </a:solidFill>
                          <a:effectLst/>
                          <a:latin typeface="+mj-lt"/>
                          <a:ea typeface="MS Mincho" panose="02020609040205080304" pitchFamily="49" charset="-128"/>
                          <a:cs typeface="Cordia New" panose="020B0304020202020204" pitchFamily="34" charset="-34"/>
                        </a:rPr>
                        <a:t>Class IIa recommendation – OACs for score 1 (males) or 2 (females)</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b="0" dirty="0">
                          <a:solidFill>
                            <a:schemeClr val="tx1"/>
                          </a:solidFill>
                          <a:effectLst/>
                          <a:latin typeface="+mj-lt"/>
                          <a:ea typeface="MS Mincho" panose="02020609040205080304" pitchFamily="49" charset="-128"/>
                          <a:cs typeface="Cordia New" panose="020B0304020202020204" pitchFamily="34" charset="-34"/>
                        </a:rPr>
                        <a:t>Class I recommendation – OACs for score </a:t>
                      </a:r>
                      <a:r>
                        <a:rPr lang="en-US" sz="1200" b="0" kern="1200" dirty="0">
                          <a:solidFill>
                            <a:schemeClr val="tx1"/>
                          </a:solidFill>
                          <a:effectLst/>
                          <a:latin typeface="+mn-lt"/>
                          <a:ea typeface="MS Mincho" panose="02020609040205080304" pitchFamily="49" charset="-128"/>
                          <a:cs typeface="Cordia New" panose="020B0304020202020204" pitchFamily="34" charset="-34"/>
                        </a:rPr>
                        <a:t>≥</a:t>
                      </a:r>
                      <a:r>
                        <a:rPr lang="en-US" sz="1200" b="0" dirty="0">
                          <a:solidFill>
                            <a:schemeClr val="tx1"/>
                          </a:solidFill>
                          <a:effectLst/>
                          <a:latin typeface="+mj-lt"/>
                          <a:ea typeface="MS Mincho" panose="02020609040205080304" pitchFamily="49" charset="-128"/>
                          <a:cs typeface="Cordia New" panose="020B0304020202020204" pitchFamily="34" charset="-34"/>
                        </a:rPr>
                        <a:t>2 (males) or </a:t>
                      </a:r>
                      <a:r>
                        <a:rPr lang="en-US" sz="1200" b="0" kern="1200" dirty="0">
                          <a:solidFill>
                            <a:schemeClr val="tx1"/>
                          </a:solidFill>
                          <a:effectLst/>
                          <a:latin typeface="+mn-lt"/>
                          <a:ea typeface="MS Mincho" panose="02020609040205080304" pitchFamily="49" charset="-128"/>
                          <a:cs typeface="Cordia New" panose="020B0304020202020204" pitchFamily="34" charset="-34"/>
                        </a:rPr>
                        <a:t>≥</a:t>
                      </a:r>
                      <a:r>
                        <a:rPr lang="en-US" sz="1200" b="0" dirty="0">
                          <a:solidFill>
                            <a:schemeClr val="tx1"/>
                          </a:solidFill>
                          <a:effectLst/>
                          <a:latin typeface="+mj-lt"/>
                          <a:ea typeface="MS Mincho" panose="02020609040205080304" pitchFamily="49" charset="-128"/>
                          <a:cs typeface="Cordia New" panose="020B0304020202020204" pitchFamily="34" charset="-34"/>
                        </a:rPr>
                        <a:t>3 (females)</a:t>
                      </a: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a:txBody>
                    <a:bodyPr/>
                    <a:lstStyle/>
                    <a:p>
                      <a:pPr algn="l">
                        <a:lnSpc>
                          <a:spcPct val="100000"/>
                        </a:lnSpc>
                        <a:spcBef>
                          <a:spcPts val="300"/>
                        </a:spcBef>
                        <a:spcAft>
                          <a:spcPts val="300"/>
                        </a:spcAft>
                      </a:pPr>
                      <a:r>
                        <a:rPr lang="en-US" sz="1200" dirty="0">
                          <a:effectLst/>
                          <a:latin typeface="+mj-lt"/>
                          <a:ea typeface="MS Mincho" panose="02020609040205080304" pitchFamily="49" charset="-128"/>
                          <a:cs typeface="Cordia New" panose="020B0304020202020204" pitchFamily="34" charset="-34"/>
                        </a:rPr>
                        <a:t>Class I recommendation – stroke and bleeding risk reassessment at periodic intervals is recommended to inform treatment decisions (e.g. initiation of OAC in patients no longer at low risk of stroke) and address potentially modifiable bleeding risk factors</a:t>
                      </a:r>
                    </a:p>
                    <a:p>
                      <a:pPr algn="l">
                        <a:lnSpc>
                          <a:spcPct val="100000"/>
                        </a:lnSpc>
                        <a:spcBef>
                          <a:spcPts val="300"/>
                        </a:spcBef>
                        <a:spcAft>
                          <a:spcPts val="300"/>
                        </a:spcAft>
                      </a:pPr>
                      <a:r>
                        <a:rPr lang="en-US" sz="1200" dirty="0">
                          <a:effectLst/>
                          <a:latin typeface="+mj-lt"/>
                          <a:ea typeface="MS Mincho" panose="02020609040205080304" pitchFamily="49" charset="-128"/>
                          <a:cs typeface="Cordia New" panose="020B0304020202020204" pitchFamily="34" charset="-34"/>
                        </a:rPr>
                        <a:t>Class IIa recommendation – in patients with AF initially at low risk of stroke, first reassessment of stroke risk should be made 4–6 months after the index evaluation</a:t>
                      </a:r>
                    </a:p>
                  </a:txBody>
                  <a:tcPr marL="68580" marR="68580" marT="0" marB="0" anchor="ctr">
                    <a:lnL w="12700" cap="flat" cmpd="sng" algn="ctr">
                      <a:solidFill>
                        <a:schemeClr val="bg2"/>
                      </a:solidFill>
                      <a:prstDash val="solid"/>
                      <a:round/>
                      <a:headEnd type="none" w="med" len="med"/>
                      <a:tailEnd type="none" w="med" len="med"/>
                    </a:lnL>
                    <a:noFill/>
                  </a:tcPr>
                </a:tc>
                <a:extLst>
                  <a:ext uri="{0D108BD9-81ED-4DB2-BD59-A6C34878D82A}">
                    <a16:rowId xmlns:a16="http://schemas.microsoft.com/office/drawing/2014/main" val="117077922"/>
                  </a:ext>
                </a:extLst>
              </a:tr>
            </a:tbl>
          </a:graphicData>
        </a:graphic>
      </p:graphicFrame>
      <p:sp>
        <p:nvSpPr>
          <p:cNvPr id="7" name="TextBox 6">
            <a:extLst>
              <a:ext uri="{FF2B5EF4-FFF2-40B4-BE49-F238E27FC236}">
                <a16:creationId xmlns:a16="http://schemas.microsoft.com/office/drawing/2014/main" id="{44D0C8EE-C0EC-466E-BF75-5920C53890F5}"/>
              </a:ext>
            </a:extLst>
          </p:cNvPr>
          <p:cNvSpPr txBox="1"/>
          <p:nvPr/>
        </p:nvSpPr>
        <p:spPr>
          <a:xfrm>
            <a:off x="265145" y="1424763"/>
            <a:ext cx="9814520" cy="307777"/>
          </a:xfrm>
          <a:prstGeom prst="rect">
            <a:avLst/>
          </a:prstGeom>
          <a:noFill/>
        </p:spPr>
        <p:txBody>
          <a:bodyPr wrap="square" rtlCol="0">
            <a:spAutoFit/>
          </a:bodyPr>
          <a:lstStyle/>
          <a:p>
            <a:r>
              <a:rPr lang="en-US" sz="1400" b="1" dirty="0"/>
              <a:t>Recommendations of oral anticoagulants for stroke prevention based on stroke risk and the risk reassessment</a:t>
            </a:r>
            <a:endParaRPr lang="en-GB" sz="1400" b="1" dirty="0"/>
          </a:p>
        </p:txBody>
      </p:sp>
      <p:sp>
        <p:nvSpPr>
          <p:cNvPr id="9" name="Round Same Side Corner Rectangle 24">
            <a:hlinkClick r:id="rId3" action="ppaction://hlinksldjump"/>
            <a:extLst>
              <a:ext uri="{FF2B5EF4-FFF2-40B4-BE49-F238E27FC236}">
                <a16:creationId xmlns:a16="http://schemas.microsoft.com/office/drawing/2014/main" id="{56764E32-17B5-497F-B860-8062B7A75BB6}"/>
              </a:ext>
            </a:extLst>
          </p:cNvPr>
          <p:cNvSpPr/>
          <p:nvPr/>
        </p:nvSpPr>
        <p:spPr>
          <a:xfrm flipH="1">
            <a:off x="11543800" y="5892996"/>
            <a:ext cx="648200" cy="478214"/>
          </a:xfrm>
          <a:custGeom>
            <a:avLst/>
            <a:gdLst>
              <a:gd name="connsiteX0" fmla="*/ 4840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48400 w 387009"/>
              <a:gd name="connsiteY8" fmla="*/ 0 h 290393"/>
              <a:gd name="connsiteX0" fmla="*/ 12617 w 396946"/>
              <a:gd name="connsiteY0" fmla="*/ 0 h 290393"/>
              <a:gd name="connsiteX1" fmla="*/ 348546 w 396946"/>
              <a:gd name="connsiteY1" fmla="*/ 0 h 290393"/>
              <a:gd name="connsiteX2" fmla="*/ 396946 w 396946"/>
              <a:gd name="connsiteY2" fmla="*/ 48400 h 290393"/>
              <a:gd name="connsiteX3" fmla="*/ 396946 w 396946"/>
              <a:gd name="connsiteY3" fmla="*/ 290393 h 290393"/>
              <a:gd name="connsiteX4" fmla="*/ 396946 w 396946"/>
              <a:gd name="connsiteY4" fmla="*/ 290393 h 290393"/>
              <a:gd name="connsiteX5" fmla="*/ 9937 w 396946"/>
              <a:gd name="connsiteY5" fmla="*/ 290393 h 290393"/>
              <a:gd name="connsiteX6" fmla="*/ 9937 w 396946"/>
              <a:gd name="connsiteY6" fmla="*/ 290393 h 290393"/>
              <a:gd name="connsiteX7" fmla="*/ 9937 w 396946"/>
              <a:gd name="connsiteY7" fmla="*/ 48400 h 290393"/>
              <a:gd name="connsiteX8" fmla="*/ 12617 w 396946"/>
              <a:gd name="connsiteY8" fmla="*/ 0 h 290393"/>
              <a:gd name="connsiteX0" fmla="*/ 268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2680 w 387009"/>
              <a:gd name="connsiteY8" fmla="*/ 0 h 290393"/>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153 w 387010"/>
              <a:gd name="connsiteY0" fmla="*/ 0 h 291451"/>
              <a:gd name="connsiteX1" fmla="*/ 338610 w 387010"/>
              <a:gd name="connsiteY1" fmla="*/ 1058 h 291451"/>
              <a:gd name="connsiteX2" fmla="*/ 387010 w 387010"/>
              <a:gd name="connsiteY2" fmla="*/ 49458 h 291451"/>
              <a:gd name="connsiteX3" fmla="*/ 387010 w 387010"/>
              <a:gd name="connsiteY3" fmla="*/ 291451 h 291451"/>
              <a:gd name="connsiteX4" fmla="*/ 387010 w 387010"/>
              <a:gd name="connsiteY4" fmla="*/ 291451 h 291451"/>
              <a:gd name="connsiteX5" fmla="*/ 1 w 387010"/>
              <a:gd name="connsiteY5" fmla="*/ 291451 h 291451"/>
              <a:gd name="connsiteX6" fmla="*/ 1 w 387010"/>
              <a:gd name="connsiteY6" fmla="*/ 291451 h 291451"/>
              <a:gd name="connsiteX7" fmla="*/ 1 w 387010"/>
              <a:gd name="connsiteY7" fmla="*/ 49458 h 291451"/>
              <a:gd name="connsiteX8" fmla="*/ 153 w 387010"/>
              <a:gd name="connsiteY8" fmla="*/ 0 h 291451"/>
              <a:gd name="connsiteX0" fmla="*/ 25 w 387528"/>
              <a:gd name="connsiteY0" fmla="*/ 0 h 290910"/>
              <a:gd name="connsiteX1" fmla="*/ 339128 w 387528"/>
              <a:gd name="connsiteY1" fmla="*/ 517 h 290910"/>
              <a:gd name="connsiteX2" fmla="*/ 387528 w 387528"/>
              <a:gd name="connsiteY2" fmla="*/ 48917 h 290910"/>
              <a:gd name="connsiteX3" fmla="*/ 387528 w 387528"/>
              <a:gd name="connsiteY3" fmla="*/ 290910 h 290910"/>
              <a:gd name="connsiteX4" fmla="*/ 387528 w 387528"/>
              <a:gd name="connsiteY4" fmla="*/ 290910 h 290910"/>
              <a:gd name="connsiteX5" fmla="*/ 519 w 387528"/>
              <a:gd name="connsiteY5" fmla="*/ 290910 h 290910"/>
              <a:gd name="connsiteX6" fmla="*/ 519 w 387528"/>
              <a:gd name="connsiteY6" fmla="*/ 290910 h 290910"/>
              <a:gd name="connsiteX7" fmla="*/ 519 w 387528"/>
              <a:gd name="connsiteY7" fmla="*/ 48917 h 290910"/>
              <a:gd name="connsiteX8" fmla="*/ 25 w 387528"/>
              <a:gd name="connsiteY8" fmla="*/ 0 h 290910"/>
              <a:gd name="connsiteX0" fmla="*/ 0 w 387503"/>
              <a:gd name="connsiteY0" fmla="*/ 0 h 290910"/>
              <a:gd name="connsiteX1" fmla="*/ 339103 w 387503"/>
              <a:gd name="connsiteY1" fmla="*/ 517 h 290910"/>
              <a:gd name="connsiteX2" fmla="*/ 387503 w 387503"/>
              <a:gd name="connsiteY2" fmla="*/ 48917 h 290910"/>
              <a:gd name="connsiteX3" fmla="*/ 387503 w 387503"/>
              <a:gd name="connsiteY3" fmla="*/ 290910 h 290910"/>
              <a:gd name="connsiteX4" fmla="*/ 387503 w 387503"/>
              <a:gd name="connsiteY4" fmla="*/ 290910 h 290910"/>
              <a:gd name="connsiteX5" fmla="*/ 494 w 387503"/>
              <a:gd name="connsiteY5" fmla="*/ 290910 h 290910"/>
              <a:gd name="connsiteX6" fmla="*/ 494 w 387503"/>
              <a:gd name="connsiteY6" fmla="*/ 290910 h 290910"/>
              <a:gd name="connsiteX7" fmla="*/ 494 w 387503"/>
              <a:gd name="connsiteY7" fmla="*/ 48917 h 290910"/>
              <a:gd name="connsiteX8" fmla="*/ 0 w 387503"/>
              <a:gd name="connsiteY8" fmla="*/ 0 h 29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03" h="290910">
                <a:moveTo>
                  <a:pt x="0" y="0"/>
                </a:moveTo>
                <a:lnTo>
                  <a:pt x="339103" y="517"/>
                </a:lnTo>
                <a:cubicBezTo>
                  <a:pt x="365834" y="517"/>
                  <a:pt x="387503" y="22186"/>
                  <a:pt x="387503" y="48917"/>
                </a:cubicBezTo>
                <a:lnTo>
                  <a:pt x="387503" y="290910"/>
                </a:lnTo>
                <a:lnTo>
                  <a:pt x="387503" y="290910"/>
                </a:lnTo>
                <a:lnTo>
                  <a:pt x="494" y="290910"/>
                </a:lnTo>
                <a:lnTo>
                  <a:pt x="494" y="290910"/>
                </a:lnTo>
                <a:lnTo>
                  <a:pt x="494" y="48917"/>
                </a:lnTo>
                <a:cubicBezTo>
                  <a:pt x="494" y="22186"/>
                  <a:pt x="484" y="67493"/>
                  <a:pt x="0" y="0"/>
                </a:cubicBezTo>
                <a:close/>
              </a:path>
            </a:pathLst>
          </a:custGeom>
          <a:solidFill>
            <a:schemeClr val="accent6"/>
          </a:solid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Wingdings 3" panose="05040102010807070707" pitchFamily="18" charset="2"/>
              </a:rPr>
              <a:t> </a:t>
            </a:r>
            <a:endParaRPr kumimoji="0" lang="en-GB"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32812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ADF8-3DBE-41A3-A586-5270FA9F51B8}"/>
              </a:ext>
            </a:extLst>
          </p:cNvPr>
          <p:cNvSpPr>
            <a:spLocks noGrp="1"/>
          </p:cNvSpPr>
          <p:nvPr>
            <p:ph type="title"/>
          </p:nvPr>
        </p:nvSpPr>
        <p:spPr/>
        <p:txBody>
          <a:bodyPr>
            <a:noAutofit/>
          </a:bodyPr>
          <a:lstStyle/>
          <a:p>
            <a:r>
              <a:rPr lang="en-GB" sz="2400" dirty="0"/>
              <a:t>Both doses of dabigatran showed a favourable safety and efficacy profile vs warfarin in the overall RE-­LY population</a:t>
            </a:r>
            <a:endParaRPr lang="en-US" sz="2400" dirty="0"/>
          </a:p>
        </p:txBody>
      </p:sp>
      <p:sp>
        <p:nvSpPr>
          <p:cNvPr id="3" name="Slide Number Placeholder 2">
            <a:extLst>
              <a:ext uri="{FF2B5EF4-FFF2-40B4-BE49-F238E27FC236}">
                <a16:creationId xmlns:a16="http://schemas.microsoft.com/office/drawing/2014/main" id="{C6148ED0-8784-4954-A8D1-27FAA0F5F20C}"/>
              </a:ext>
            </a:extLst>
          </p:cNvPr>
          <p:cNvSpPr>
            <a:spLocks noGrp="1"/>
          </p:cNvSpPr>
          <p:nvPr>
            <p:ph type="sldNum" sz="quarter" idx="12"/>
          </p:nvPr>
        </p:nvSpPr>
        <p:spPr/>
        <p:txBody>
          <a:bodyPr/>
          <a:lstStyle/>
          <a:p>
            <a:fld id="{2066355A-084C-D24E-9AD2-7E4FC41EA627}" type="slidenum">
              <a:rPr lang="en-GB" noProof="0" smtClean="0"/>
              <a:pPr/>
              <a:t>26</a:t>
            </a:fld>
            <a:endParaRPr lang="en-GB" noProof="0" dirty="0"/>
          </a:p>
        </p:txBody>
      </p:sp>
      <p:sp>
        <p:nvSpPr>
          <p:cNvPr id="4" name="Text Placeholder 3">
            <a:extLst>
              <a:ext uri="{FF2B5EF4-FFF2-40B4-BE49-F238E27FC236}">
                <a16:creationId xmlns:a16="http://schemas.microsoft.com/office/drawing/2014/main" id="{AB60027C-2842-4F01-A5B0-FCB17676250D}"/>
              </a:ext>
            </a:extLst>
          </p:cNvPr>
          <p:cNvSpPr>
            <a:spLocks noGrp="1"/>
          </p:cNvSpPr>
          <p:nvPr>
            <p:ph type="body" sz="quarter" idx="13"/>
          </p:nvPr>
        </p:nvSpPr>
        <p:spPr>
          <a:xfrm>
            <a:off x="480485" y="6075145"/>
            <a:ext cx="11101916" cy="646331"/>
          </a:xfrm>
        </p:spPr>
        <p:txBody>
          <a:bodyPr/>
          <a:lstStyle/>
          <a:p>
            <a:r>
              <a:rPr lang="en-GB" altLang="en-US" b="1" dirty="0"/>
              <a:t>Favourable safety for dabigatran 150 mg BID vs warfarin refers to major bleeding events including ICH</a:t>
            </a:r>
            <a:br>
              <a:rPr lang="en-GB" altLang="en-US" b="1" dirty="0"/>
            </a:br>
            <a:r>
              <a:rPr lang="en-GB" dirty="0">
                <a:solidFill>
                  <a:srgbClr val="03497C"/>
                </a:solidFill>
                <a:cs typeface="Arial" panose="020B0604020202020204" pitchFamily="34" charset="0"/>
              </a:rPr>
              <a:t>Bold values indicate statistical significance. </a:t>
            </a:r>
            <a:r>
              <a:rPr lang="en-GB" dirty="0"/>
              <a:t>D150, dabigatran 150 mg BID; D110, dabigatran 110 mg BID; ICH, intracranial haemorrhage; </a:t>
            </a:r>
            <a:br>
              <a:rPr lang="en-GB" dirty="0"/>
            </a:br>
            <a:r>
              <a:rPr lang="en-GB" dirty="0">
                <a:solidFill>
                  <a:srgbClr val="03497C"/>
                </a:solidFill>
                <a:cs typeface="Arial" panose="020B0604020202020204" pitchFamily="34" charset="0"/>
              </a:rPr>
              <a:t>SE, systemic embolism. </a:t>
            </a:r>
            <a:r>
              <a:rPr lang="en-GB" dirty="0"/>
              <a:t>Connolly et al. NEJM 2010;363:1875; Connolly et al. NEJM 2014;371:1464; Pradaxa SPC, 2021</a:t>
            </a:r>
          </a:p>
        </p:txBody>
      </p:sp>
      <p:sp>
        <p:nvSpPr>
          <p:cNvPr id="6" name="Rectangle 5">
            <a:extLst>
              <a:ext uri="{FF2B5EF4-FFF2-40B4-BE49-F238E27FC236}">
                <a16:creationId xmlns:a16="http://schemas.microsoft.com/office/drawing/2014/main" id="{16A97349-9880-4A25-BF33-840BB6CE476C}"/>
              </a:ext>
            </a:extLst>
          </p:cNvPr>
          <p:cNvSpPr/>
          <p:nvPr/>
        </p:nvSpPr>
        <p:spPr>
          <a:xfrm>
            <a:off x="371475" y="2051599"/>
            <a:ext cx="10773431" cy="456465"/>
          </a:xfrm>
          <a:prstGeom prst="rect">
            <a:avLst/>
          </a:prstGeom>
          <a:solidFill>
            <a:schemeClr val="accent3">
              <a:lumMod val="20000"/>
              <a:lumOff val="80000"/>
            </a:schemeClr>
          </a:solidFill>
          <a:ln w="25400" cap="flat" cmpd="sng" algn="ctr">
            <a:noFill/>
            <a:prstDash val="solid"/>
          </a:ln>
          <a:effectLst/>
        </p:spPr>
        <p:txBody>
          <a:bodyPr lIns="91438" tIns="45719" rIns="91438" bIns="45719" rtlCol="0" anchor="ctr"/>
          <a:lstStyle/>
          <a:p>
            <a:pPr algn="r" defTabSz="685783">
              <a:defRPr/>
            </a:pPr>
            <a:endParaRPr lang="en-GB" sz="900" kern="0" dirty="0">
              <a:solidFill>
                <a:prstClr val="white"/>
              </a:solidFill>
              <a:latin typeface="Arial"/>
              <a:cs typeface="Arial" panose="020B0604020202020204" pitchFamily="34" charset="0"/>
            </a:endParaRPr>
          </a:p>
        </p:txBody>
      </p:sp>
      <p:sp>
        <p:nvSpPr>
          <p:cNvPr id="7" name="Rectangle 6">
            <a:extLst>
              <a:ext uri="{FF2B5EF4-FFF2-40B4-BE49-F238E27FC236}">
                <a16:creationId xmlns:a16="http://schemas.microsoft.com/office/drawing/2014/main" id="{D2AF94CA-CD2C-448F-A1E0-E88D14D7BDF8}"/>
              </a:ext>
            </a:extLst>
          </p:cNvPr>
          <p:cNvSpPr/>
          <p:nvPr/>
        </p:nvSpPr>
        <p:spPr>
          <a:xfrm>
            <a:off x="374710" y="3070082"/>
            <a:ext cx="10750546" cy="456465"/>
          </a:xfrm>
          <a:prstGeom prst="rect">
            <a:avLst/>
          </a:prstGeom>
          <a:solidFill>
            <a:schemeClr val="accent3">
              <a:lumMod val="20000"/>
              <a:lumOff val="80000"/>
            </a:schemeClr>
          </a:solidFill>
          <a:ln w="25400" cap="flat" cmpd="sng" algn="ctr">
            <a:noFill/>
            <a:prstDash val="solid"/>
          </a:ln>
          <a:effectLst/>
        </p:spPr>
        <p:txBody>
          <a:bodyPr lIns="91438" tIns="45719" rIns="91438" bIns="45719" rtlCol="0" anchor="ctr"/>
          <a:lstStyle/>
          <a:p>
            <a:pPr algn="r" defTabSz="685783">
              <a:defRPr/>
            </a:pPr>
            <a:endParaRPr lang="en-GB" sz="900" kern="0" dirty="0">
              <a:solidFill>
                <a:prstClr val="white"/>
              </a:solidFill>
              <a:latin typeface="Arial"/>
              <a:cs typeface="Arial" panose="020B0604020202020204" pitchFamily="34" charset="0"/>
            </a:endParaRPr>
          </a:p>
        </p:txBody>
      </p:sp>
      <p:sp>
        <p:nvSpPr>
          <p:cNvPr id="8" name="Rectangle 7">
            <a:extLst>
              <a:ext uri="{FF2B5EF4-FFF2-40B4-BE49-F238E27FC236}">
                <a16:creationId xmlns:a16="http://schemas.microsoft.com/office/drawing/2014/main" id="{60F7937D-E7D7-4F24-BD8C-0BCA3FD4B14B}"/>
              </a:ext>
            </a:extLst>
          </p:cNvPr>
          <p:cNvSpPr/>
          <p:nvPr/>
        </p:nvSpPr>
        <p:spPr>
          <a:xfrm>
            <a:off x="389950" y="4088566"/>
            <a:ext cx="10750546" cy="456465"/>
          </a:xfrm>
          <a:prstGeom prst="rect">
            <a:avLst/>
          </a:prstGeom>
          <a:solidFill>
            <a:schemeClr val="accent3">
              <a:lumMod val="20000"/>
              <a:lumOff val="80000"/>
            </a:schemeClr>
          </a:solidFill>
          <a:ln w="25400" cap="flat" cmpd="sng" algn="ctr">
            <a:noFill/>
            <a:prstDash val="solid"/>
          </a:ln>
          <a:effectLst/>
        </p:spPr>
        <p:txBody>
          <a:bodyPr lIns="91438" tIns="45719" rIns="91438" bIns="45719" rtlCol="0" anchor="ctr"/>
          <a:lstStyle/>
          <a:p>
            <a:pPr algn="r" defTabSz="685783">
              <a:defRPr/>
            </a:pPr>
            <a:endParaRPr lang="en-GB" sz="900" kern="0" dirty="0">
              <a:solidFill>
                <a:prstClr val="white"/>
              </a:solidFill>
              <a:latin typeface="Arial"/>
              <a:cs typeface="Arial" panose="020B0604020202020204" pitchFamily="34" charset="0"/>
            </a:endParaRPr>
          </a:p>
        </p:txBody>
      </p:sp>
      <p:sp>
        <p:nvSpPr>
          <p:cNvPr id="105" name="Rectangle 104">
            <a:extLst>
              <a:ext uri="{FF2B5EF4-FFF2-40B4-BE49-F238E27FC236}">
                <a16:creationId xmlns:a16="http://schemas.microsoft.com/office/drawing/2014/main" id="{381CCCCE-382A-4ED3-B22D-DE847BBA2DE3}"/>
              </a:ext>
            </a:extLst>
          </p:cNvPr>
          <p:cNvSpPr/>
          <p:nvPr/>
        </p:nvSpPr>
        <p:spPr>
          <a:xfrm>
            <a:off x="6926320" y="5054241"/>
            <a:ext cx="1942345" cy="308976"/>
          </a:xfrm>
          <a:prstGeom prst="rect">
            <a:avLst/>
          </a:prstGeom>
          <a:noFill/>
          <a:ln w="25400" cap="flat" cmpd="sng" algn="ctr">
            <a:noFill/>
            <a:prstDash val="solid"/>
          </a:ln>
          <a:effectLst/>
        </p:spPr>
        <p:txBody>
          <a:bodyPr lIns="0" rIns="0" rtlCol="0" anchor="ctr"/>
          <a:lstStyle/>
          <a:p>
            <a:pPr algn="r" fontAlgn="base">
              <a:spcBef>
                <a:spcPct val="0"/>
              </a:spcBef>
              <a:spcAft>
                <a:spcPct val="0"/>
              </a:spcAft>
              <a:defRPr/>
            </a:pPr>
            <a:r>
              <a:rPr lang="en-GB" sz="1200" b="1" kern="0" dirty="0">
                <a:solidFill>
                  <a:srgbClr val="FFFFFF"/>
                </a:solidFill>
                <a:latin typeface="Arial" panose="020B0604020202020204" pitchFamily="34" charset="0"/>
                <a:cs typeface="Arial" panose="020B0604020202020204" pitchFamily="34" charset="0"/>
              </a:rPr>
              <a:t>Favours dabigatran</a:t>
            </a:r>
          </a:p>
        </p:txBody>
      </p:sp>
      <p:sp>
        <p:nvSpPr>
          <p:cNvPr id="12" name="TextBox 63">
            <a:extLst>
              <a:ext uri="{FF2B5EF4-FFF2-40B4-BE49-F238E27FC236}">
                <a16:creationId xmlns:a16="http://schemas.microsoft.com/office/drawing/2014/main" id="{9C861BA5-8A11-425D-82FA-2D8FE74E279F}"/>
              </a:ext>
            </a:extLst>
          </p:cNvPr>
          <p:cNvSpPr txBox="1">
            <a:spLocks noChangeArrowheads="1"/>
          </p:cNvSpPr>
          <p:nvPr/>
        </p:nvSpPr>
        <p:spPr bwMode="auto">
          <a:xfrm>
            <a:off x="9751110" y="2099412"/>
            <a:ext cx="535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dirty="0">
                <a:solidFill>
                  <a:schemeClr val="accent2"/>
                </a:solidFill>
                <a:latin typeface="Arial" pitchFamily="34" charset="0"/>
                <a:cs typeface="Arial" pitchFamily="34" charset="0"/>
              </a:rPr>
              <a:t>0.89</a:t>
            </a:r>
          </a:p>
        </p:txBody>
      </p:sp>
      <p:sp>
        <p:nvSpPr>
          <p:cNvPr id="22" name="TextBox 63">
            <a:extLst>
              <a:ext uri="{FF2B5EF4-FFF2-40B4-BE49-F238E27FC236}">
                <a16:creationId xmlns:a16="http://schemas.microsoft.com/office/drawing/2014/main" id="{085319B0-EB20-4CA9-8030-D030BD4130C9}"/>
              </a:ext>
            </a:extLst>
          </p:cNvPr>
          <p:cNvSpPr txBox="1">
            <a:spLocks noChangeArrowheads="1"/>
          </p:cNvSpPr>
          <p:nvPr/>
        </p:nvSpPr>
        <p:spPr bwMode="auto">
          <a:xfrm>
            <a:off x="9751110" y="4694794"/>
            <a:ext cx="535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dirty="0">
                <a:solidFill>
                  <a:schemeClr val="accent2"/>
                </a:solidFill>
                <a:latin typeface="Arial" pitchFamily="34" charset="0"/>
                <a:cs typeface="Arial" pitchFamily="34" charset="0"/>
              </a:rPr>
              <a:t>0.91</a:t>
            </a:r>
          </a:p>
        </p:txBody>
      </p:sp>
      <p:sp>
        <p:nvSpPr>
          <p:cNvPr id="25" name="TextBox 63">
            <a:extLst>
              <a:ext uri="{FF2B5EF4-FFF2-40B4-BE49-F238E27FC236}">
                <a16:creationId xmlns:a16="http://schemas.microsoft.com/office/drawing/2014/main" id="{E1F7F53B-04ED-45AD-8D94-9CF9BF65DB8F}"/>
              </a:ext>
            </a:extLst>
          </p:cNvPr>
          <p:cNvSpPr txBox="1">
            <a:spLocks noChangeArrowheads="1"/>
          </p:cNvSpPr>
          <p:nvPr/>
        </p:nvSpPr>
        <p:spPr bwMode="auto">
          <a:xfrm>
            <a:off x="9751110" y="4183943"/>
            <a:ext cx="535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solidFill>
                  <a:schemeClr val="accent2"/>
                </a:solidFill>
                <a:latin typeface="Arial" pitchFamily="34" charset="0"/>
                <a:cs typeface="Arial" pitchFamily="34" charset="0"/>
              </a:rPr>
              <a:t>0.30</a:t>
            </a:r>
          </a:p>
        </p:txBody>
      </p:sp>
      <p:sp>
        <p:nvSpPr>
          <p:cNvPr id="28" name="TextBox 63">
            <a:extLst>
              <a:ext uri="{FF2B5EF4-FFF2-40B4-BE49-F238E27FC236}">
                <a16:creationId xmlns:a16="http://schemas.microsoft.com/office/drawing/2014/main" id="{97F8AC34-0862-4101-B8AF-51DCBF4B6706}"/>
              </a:ext>
            </a:extLst>
          </p:cNvPr>
          <p:cNvSpPr txBox="1">
            <a:spLocks noChangeArrowheads="1"/>
          </p:cNvSpPr>
          <p:nvPr/>
        </p:nvSpPr>
        <p:spPr bwMode="auto">
          <a:xfrm>
            <a:off x="9751110" y="3146482"/>
            <a:ext cx="535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solidFill>
                  <a:schemeClr val="accent2"/>
                </a:solidFill>
                <a:latin typeface="Arial" pitchFamily="34" charset="0"/>
                <a:cs typeface="Arial" pitchFamily="34" charset="0"/>
              </a:rPr>
              <a:t>0.80</a:t>
            </a:r>
          </a:p>
        </p:txBody>
      </p:sp>
      <p:sp>
        <p:nvSpPr>
          <p:cNvPr id="31" name="TextBox 63">
            <a:extLst>
              <a:ext uri="{FF2B5EF4-FFF2-40B4-BE49-F238E27FC236}">
                <a16:creationId xmlns:a16="http://schemas.microsoft.com/office/drawing/2014/main" id="{4C10DE2F-3228-4BC1-BD5E-3EE664E1F05F}"/>
              </a:ext>
            </a:extLst>
          </p:cNvPr>
          <p:cNvSpPr txBox="1">
            <a:spLocks noChangeArrowheads="1"/>
          </p:cNvSpPr>
          <p:nvPr/>
        </p:nvSpPr>
        <p:spPr bwMode="auto">
          <a:xfrm>
            <a:off x="9751110" y="2621881"/>
            <a:ext cx="535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dirty="0">
                <a:solidFill>
                  <a:schemeClr val="accent2"/>
                </a:solidFill>
                <a:latin typeface="Arial" pitchFamily="34" charset="0"/>
                <a:cs typeface="Arial" pitchFamily="34" charset="0"/>
              </a:rPr>
              <a:t>1.13</a:t>
            </a:r>
          </a:p>
        </p:txBody>
      </p:sp>
      <p:sp>
        <p:nvSpPr>
          <p:cNvPr id="88" name="TextBox 87">
            <a:extLst>
              <a:ext uri="{FF2B5EF4-FFF2-40B4-BE49-F238E27FC236}">
                <a16:creationId xmlns:a16="http://schemas.microsoft.com/office/drawing/2014/main" id="{222D34D2-B5DC-4CA2-A0D9-C4EC7E944AB0}"/>
              </a:ext>
            </a:extLst>
          </p:cNvPr>
          <p:cNvSpPr txBox="1"/>
          <p:nvPr/>
        </p:nvSpPr>
        <p:spPr>
          <a:xfrm>
            <a:off x="10535432" y="2099412"/>
            <a:ext cx="482824" cy="276999"/>
          </a:xfrm>
          <a:prstGeom prst="rect">
            <a:avLst/>
          </a:prstGeom>
          <a:noFill/>
        </p:spPr>
        <p:txBody>
          <a:bodyPr wrap="none" rtlCol="0">
            <a:spAutoFit/>
          </a:bodyPr>
          <a:lstStyle/>
          <a:p>
            <a:r>
              <a:rPr lang="en-GB" altLang="en-US" sz="1200" dirty="0">
                <a:solidFill>
                  <a:schemeClr val="accent2"/>
                </a:solidFill>
                <a:latin typeface="Arial" panose="020B0604020202020204" pitchFamily="34" charset="0"/>
                <a:cs typeface="Arial" panose="020B0604020202020204" pitchFamily="34" charset="0"/>
              </a:rPr>
              <a:t>0.27</a:t>
            </a:r>
          </a:p>
        </p:txBody>
      </p:sp>
      <p:sp>
        <p:nvSpPr>
          <p:cNvPr id="89" name="TextBox 88">
            <a:extLst>
              <a:ext uri="{FF2B5EF4-FFF2-40B4-BE49-F238E27FC236}">
                <a16:creationId xmlns:a16="http://schemas.microsoft.com/office/drawing/2014/main" id="{CFC4BC97-8CD3-4C39-8B3B-88E9CD186F7B}"/>
              </a:ext>
            </a:extLst>
          </p:cNvPr>
          <p:cNvSpPr txBox="1"/>
          <p:nvPr/>
        </p:nvSpPr>
        <p:spPr>
          <a:xfrm>
            <a:off x="10450473" y="2621881"/>
            <a:ext cx="652743" cy="276999"/>
          </a:xfrm>
          <a:prstGeom prst="rect">
            <a:avLst/>
          </a:prstGeom>
          <a:noFill/>
        </p:spPr>
        <p:txBody>
          <a:bodyPr wrap="none" rtlCol="0">
            <a:spAutoFit/>
          </a:bodyPr>
          <a:lstStyle/>
          <a:p>
            <a:r>
              <a:rPr lang="en-GB" altLang="en-US" sz="1200" dirty="0">
                <a:solidFill>
                  <a:schemeClr val="accent2"/>
                </a:solidFill>
                <a:latin typeface="Arial" panose="020B0604020202020204" pitchFamily="34" charset="0"/>
                <a:cs typeface="Arial" panose="020B0604020202020204" pitchFamily="34" charset="0"/>
              </a:rPr>
              <a:t>0.3138</a:t>
            </a:r>
          </a:p>
        </p:txBody>
      </p:sp>
      <p:sp>
        <p:nvSpPr>
          <p:cNvPr id="90" name="TextBox 89">
            <a:extLst>
              <a:ext uri="{FF2B5EF4-FFF2-40B4-BE49-F238E27FC236}">
                <a16:creationId xmlns:a16="http://schemas.microsoft.com/office/drawing/2014/main" id="{54CD10BA-C6A1-40ED-A971-B8D7D876B909}"/>
              </a:ext>
            </a:extLst>
          </p:cNvPr>
          <p:cNvSpPr txBox="1"/>
          <p:nvPr/>
        </p:nvSpPr>
        <p:spPr>
          <a:xfrm>
            <a:off x="10492952" y="3146482"/>
            <a:ext cx="567784" cy="276999"/>
          </a:xfrm>
          <a:prstGeom prst="rect">
            <a:avLst/>
          </a:prstGeom>
          <a:noFill/>
        </p:spPr>
        <p:txBody>
          <a:bodyPr wrap="none" rtlCol="0">
            <a:spAutoFit/>
          </a:bodyPr>
          <a:lstStyle/>
          <a:p>
            <a:r>
              <a:rPr lang="en-GB" altLang="en-US" sz="1200" b="1" dirty="0">
                <a:solidFill>
                  <a:schemeClr val="accent2"/>
                </a:solidFill>
                <a:latin typeface="Arial" panose="020B0604020202020204" pitchFamily="34" charset="0"/>
                <a:cs typeface="Arial" panose="020B0604020202020204" pitchFamily="34" charset="0"/>
              </a:rPr>
              <a:t>0.003</a:t>
            </a:r>
          </a:p>
        </p:txBody>
      </p:sp>
      <p:sp>
        <p:nvSpPr>
          <p:cNvPr id="91" name="TextBox 90">
            <a:extLst>
              <a:ext uri="{FF2B5EF4-FFF2-40B4-BE49-F238E27FC236}">
                <a16:creationId xmlns:a16="http://schemas.microsoft.com/office/drawing/2014/main" id="{DCD9E3B6-145E-4F3A-A4BB-A7989D4FB253}"/>
              </a:ext>
            </a:extLst>
          </p:cNvPr>
          <p:cNvSpPr txBox="1"/>
          <p:nvPr/>
        </p:nvSpPr>
        <p:spPr>
          <a:xfrm>
            <a:off x="10448068" y="4183943"/>
            <a:ext cx="657552" cy="276999"/>
          </a:xfrm>
          <a:prstGeom prst="rect">
            <a:avLst/>
          </a:prstGeom>
          <a:noFill/>
        </p:spPr>
        <p:txBody>
          <a:bodyPr wrap="none" rtlCol="0">
            <a:spAutoFit/>
          </a:bodyPr>
          <a:lstStyle/>
          <a:p>
            <a:r>
              <a:rPr lang="en-GB" altLang="en-US" sz="1200" b="1" dirty="0">
                <a:solidFill>
                  <a:schemeClr val="accent2"/>
                </a:solidFill>
                <a:latin typeface="Arial" panose="020B0604020202020204" pitchFamily="34" charset="0"/>
                <a:cs typeface="Arial" panose="020B0604020202020204" pitchFamily="34" charset="0"/>
              </a:rPr>
              <a:t>&lt;0.001</a:t>
            </a:r>
          </a:p>
        </p:txBody>
      </p:sp>
      <p:sp>
        <p:nvSpPr>
          <p:cNvPr id="92" name="TextBox 91">
            <a:extLst>
              <a:ext uri="{FF2B5EF4-FFF2-40B4-BE49-F238E27FC236}">
                <a16:creationId xmlns:a16="http://schemas.microsoft.com/office/drawing/2014/main" id="{E8D8FCD7-802E-4593-806E-8739544450EF}"/>
              </a:ext>
            </a:extLst>
          </p:cNvPr>
          <p:cNvSpPr txBox="1"/>
          <p:nvPr/>
        </p:nvSpPr>
        <p:spPr>
          <a:xfrm>
            <a:off x="10535432" y="4694794"/>
            <a:ext cx="482824" cy="276999"/>
          </a:xfrm>
          <a:prstGeom prst="rect">
            <a:avLst/>
          </a:prstGeom>
          <a:noFill/>
        </p:spPr>
        <p:txBody>
          <a:bodyPr wrap="none" rtlCol="0">
            <a:spAutoFit/>
          </a:bodyPr>
          <a:lstStyle/>
          <a:p>
            <a:r>
              <a:rPr lang="en-GB" altLang="en-US" sz="1200" dirty="0">
                <a:solidFill>
                  <a:schemeClr val="accent2"/>
                </a:solidFill>
                <a:latin typeface="Arial" panose="020B0604020202020204" pitchFamily="34" charset="0"/>
                <a:cs typeface="Arial" panose="020B0604020202020204" pitchFamily="34" charset="0"/>
              </a:rPr>
              <a:t>0.13</a:t>
            </a:r>
          </a:p>
        </p:txBody>
      </p:sp>
      <p:sp>
        <p:nvSpPr>
          <p:cNvPr id="93" name="TextBox 92">
            <a:extLst>
              <a:ext uri="{FF2B5EF4-FFF2-40B4-BE49-F238E27FC236}">
                <a16:creationId xmlns:a16="http://schemas.microsoft.com/office/drawing/2014/main" id="{A0E8122F-84E8-45DD-A8EB-BD531ED1F851}"/>
              </a:ext>
            </a:extLst>
          </p:cNvPr>
          <p:cNvSpPr txBox="1"/>
          <p:nvPr/>
        </p:nvSpPr>
        <p:spPr>
          <a:xfrm>
            <a:off x="10415207" y="1817422"/>
            <a:ext cx="723275" cy="276999"/>
          </a:xfrm>
          <a:prstGeom prst="rect">
            <a:avLst/>
          </a:prstGeom>
          <a:noFill/>
        </p:spPr>
        <p:txBody>
          <a:bodyPr wrap="none" rtlCol="0">
            <a:spAutoFit/>
          </a:bodyPr>
          <a:lstStyle/>
          <a:p>
            <a:pPr defTabSz="914400">
              <a:defRPr/>
            </a:pPr>
            <a:r>
              <a:rPr lang="en-GB" sz="1200" b="1" dirty="0">
                <a:solidFill>
                  <a:srgbClr val="1E4784"/>
                </a:solidFill>
                <a:latin typeface="Arial"/>
              </a:rPr>
              <a:t>P value</a:t>
            </a:r>
          </a:p>
        </p:txBody>
      </p:sp>
      <p:sp>
        <p:nvSpPr>
          <p:cNvPr id="94" name="TextBox 93">
            <a:extLst>
              <a:ext uri="{FF2B5EF4-FFF2-40B4-BE49-F238E27FC236}">
                <a16:creationId xmlns:a16="http://schemas.microsoft.com/office/drawing/2014/main" id="{DA799765-F611-421E-A714-9CD7BE7E8C1A}"/>
              </a:ext>
            </a:extLst>
          </p:cNvPr>
          <p:cNvSpPr txBox="1"/>
          <p:nvPr/>
        </p:nvSpPr>
        <p:spPr>
          <a:xfrm>
            <a:off x="9777870" y="1817422"/>
            <a:ext cx="482321" cy="276999"/>
          </a:xfrm>
          <a:prstGeom prst="rect">
            <a:avLst/>
          </a:prstGeom>
          <a:noFill/>
        </p:spPr>
        <p:txBody>
          <a:bodyPr wrap="square" rtlCol="0">
            <a:spAutoFit/>
          </a:bodyPr>
          <a:lstStyle/>
          <a:p>
            <a:pPr defTabSz="914400">
              <a:defRPr/>
            </a:pPr>
            <a:r>
              <a:rPr lang="en-GB" sz="1200" b="1" dirty="0">
                <a:solidFill>
                  <a:srgbClr val="1E4784"/>
                </a:solidFill>
                <a:latin typeface="Arial"/>
              </a:rPr>
              <a:t>HR</a:t>
            </a:r>
            <a:r>
              <a:rPr lang="en-GB" sz="1200" b="1" kern="0" dirty="0">
                <a:solidFill>
                  <a:srgbClr val="0251A0"/>
                </a:solidFill>
              </a:rPr>
              <a:t> </a:t>
            </a:r>
          </a:p>
        </p:txBody>
      </p:sp>
      <p:sp>
        <p:nvSpPr>
          <p:cNvPr id="13" name="TextBox 111">
            <a:extLst>
              <a:ext uri="{FF2B5EF4-FFF2-40B4-BE49-F238E27FC236}">
                <a16:creationId xmlns:a16="http://schemas.microsoft.com/office/drawing/2014/main" id="{B73593B1-65ED-48EA-A94E-6F59DB628AD2}"/>
              </a:ext>
            </a:extLst>
          </p:cNvPr>
          <p:cNvSpPr txBox="1">
            <a:spLocks noChangeArrowheads="1"/>
          </p:cNvSpPr>
          <p:nvPr/>
        </p:nvSpPr>
        <p:spPr bwMode="auto">
          <a:xfrm>
            <a:off x="626584" y="2112499"/>
            <a:ext cx="12697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latin typeface="Arial" pitchFamily="34" charset="0"/>
                <a:cs typeface="Arial" pitchFamily="34" charset="0"/>
              </a:rPr>
              <a:t>Stroke/SE</a:t>
            </a:r>
          </a:p>
        </p:txBody>
      </p:sp>
      <p:sp>
        <p:nvSpPr>
          <p:cNvPr id="15" name="Rectangle 14">
            <a:extLst>
              <a:ext uri="{FF2B5EF4-FFF2-40B4-BE49-F238E27FC236}">
                <a16:creationId xmlns:a16="http://schemas.microsoft.com/office/drawing/2014/main" id="{EBF64B63-A4BF-4943-B08E-2B79370425B3}"/>
              </a:ext>
            </a:extLst>
          </p:cNvPr>
          <p:cNvSpPr/>
          <p:nvPr/>
        </p:nvSpPr>
        <p:spPr>
          <a:xfrm>
            <a:off x="1274758" y="5046547"/>
            <a:ext cx="2127788" cy="308976"/>
          </a:xfrm>
          <a:prstGeom prst="rect">
            <a:avLst/>
          </a:prstGeom>
          <a:noFill/>
          <a:ln w="25400" cap="flat" cmpd="sng" algn="ctr">
            <a:noFill/>
            <a:prstDash val="solid"/>
          </a:ln>
          <a:effectLst/>
        </p:spPr>
        <p:txBody>
          <a:bodyPr lIns="0" rIns="0" rtlCol="0" anchor="ctr"/>
          <a:lstStyle/>
          <a:p>
            <a:pPr algn="r" fontAlgn="base">
              <a:spcBef>
                <a:spcPct val="0"/>
              </a:spcBef>
              <a:spcAft>
                <a:spcPct val="0"/>
              </a:spcAft>
              <a:defRPr/>
            </a:pPr>
            <a:r>
              <a:rPr lang="en-GB" sz="1200" b="1" kern="0" dirty="0">
                <a:solidFill>
                  <a:srgbClr val="FFFFFF"/>
                </a:solidFill>
                <a:latin typeface="Arial" panose="020B0604020202020204" pitchFamily="34" charset="0"/>
                <a:cs typeface="Arial" panose="020B0604020202020204" pitchFamily="34" charset="0"/>
              </a:rPr>
              <a:t>Favours dabigatran</a:t>
            </a:r>
          </a:p>
        </p:txBody>
      </p:sp>
      <p:sp>
        <p:nvSpPr>
          <p:cNvPr id="17" name="TextBox 111">
            <a:extLst>
              <a:ext uri="{FF2B5EF4-FFF2-40B4-BE49-F238E27FC236}">
                <a16:creationId xmlns:a16="http://schemas.microsoft.com/office/drawing/2014/main" id="{3F3EA766-FE2A-4D18-B7BC-F6E1B654B290}"/>
              </a:ext>
            </a:extLst>
          </p:cNvPr>
          <p:cNvSpPr txBox="1">
            <a:spLocks noChangeArrowheads="1"/>
          </p:cNvSpPr>
          <p:nvPr/>
        </p:nvSpPr>
        <p:spPr bwMode="auto">
          <a:xfrm>
            <a:off x="626585" y="4621967"/>
            <a:ext cx="1351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latin typeface="Arial" pitchFamily="34" charset="0"/>
                <a:cs typeface="Arial" pitchFamily="34" charset="0"/>
              </a:rPr>
              <a:t>All-cause mortality</a:t>
            </a:r>
          </a:p>
        </p:txBody>
      </p:sp>
      <p:sp>
        <p:nvSpPr>
          <p:cNvPr id="18" name="TextBox 111">
            <a:extLst>
              <a:ext uri="{FF2B5EF4-FFF2-40B4-BE49-F238E27FC236}">
                <a16:creationId xmlns:a16="http://schemas.microsoft.com/office/drawing/2014/main" id="{67B373B0-E8F2-4FC6-A646-0A3571BBC03C}"/>
              </a:ext>
            </a:extLst>
          </p:cNvPr>
          <p:cNvSpPr txBox="1">
            <a:spLocks noChangeArrowheads="1"/>
          </p:cNvSpPr>
          <p:nvPr/>
        </p:nvSpPr>
        <p:spPr bwMode="auto">
          <a:xfrm>
            <a:off x="633145" y="4177851"/>
            <a:ext cx="1115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latin typeface="Arial" pitchFamily="34" charset="0"/>
                <a:cs typeface="Arial" pitchFamily="34" charset="0"/>
              </a:rPr>
              <a:t>ICH</a:t>
            </a:r>
          </a:p>
        </p:txBody>
      </p:sp>
      <p:sp>
        <p:nvSpPr>
          <p:cNvPr id="19" name="TextBox 111">
            <a:extLst>
              <a:ext uri="{FF2B5EF4-FFF2-40B4-BE49-F238E27FC236}">
                <a16:creationId xmlns:a16="http://schemas.microsoft.com/office/drawing/2014/main" id="{13F5E38F-3597-49D9-934E-C4F9A7642680}"/>
              </a:ext>
            </a:extLst>
          </p:cNvPr>
          <p:cNvSpPr txBox="1">
            <a:spLocks noChangeArrowheads="1"/>
          </p:cNvSpPr>
          <p:nvPr/>
        </p:nvSpPr>
        <p:spPr bwMode="auto">
          <a:xfrm>
            <a:off x="618554" y="3063664"/>
            <a:ext cx="1296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latin typeface="Arial" pitchFamily="34" charset="0"/>
                <a:cs typeface="Arial" pitchFamily="34" charset="0"/>
              </a:rPr>
              <a:t>Major </a:t>
            </a:r>
            <a:br>
              <a:rPr lang="en-GB" altLang="en-US" sz="1200" b="1" dirty="0">
                <a:latin typeface="Arial" pitchFamily="34" charset="0"/>
                <a:cs typeface="Arial" pitchFamily="34" charset="0"/>
              </a:rPr>
            </a:br>
            <a:r>
              <a:rPr lang="en-GB" altLang="en-US" sz="1200" b="1" dirty="0">
                <a:latin typeface="Arial" pitchFamily="34" charset="0"/>
                <a:cs typeface="Arial" pitchFamily="34" charset="0"/>
              </a:rPr>
              <a:t>bleeding</a:t>
            </a:r>
          </a:p>
        </p:txBody>
      </p:sp>
      <p:sp>
        <p:nvSpPr>
          <p:cNvPr id="20" name="TextBox 111">
            <a:extLst>
              <a:ext uri="{FF2B5EF4-FFF2-40B4-BE49-F238E27FC236}">
                <a16:creationId xmlns:a16="http://schemas.microsoft.com/office/drawing/2014/main" id="{BBC88449-8AD3-47DB-AF3A-34D2E06BEC5C}"/>
              </a:ext>
            </a:extLst>
          </p:cNvPr>
          <p:cNvSpPr txBox="1">
            <a:spLocks noChangeArrowheads="1"/>
          </p:cNvSpPr>
          <p:nvPr/>
        </p:nvSpPr>
        <p:spPr bwMode="auto">
          <a:xfrm>
            <a:off x="626585" y="2560220"/>
            <a:ext cx="156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latin typeface="Arial" pitchFamily="34" charset="0"/>
                <a:cs typeface="Arial" pitchFamily="34" charset="0"/>
              </a:rPr>
              <a:t>Ischaemic </a:t>
            </a:r>
            <a:br>
              <a:rPr lang="en-GB" altLang="en-US" sz="1200" b="1" dirty="0">
                <a:latin typeface="Arial" pitchFamily="34" charset="0"/>
                <a:cs typeface="Arial" pitchFamily="34" charset="0"/>
              </a:rPr>
            </a:br>
            <a:r>
              <a:rPr lang="en-GB" altLang="en-US" sz="1200" b="1" dirty="0">
                <a:latin typeface="Arial" pitchFamily="34" charset="0"/>
                <a:cs typeface="Arial" pitchFamily="34" charset="0"/>
              </a:rPr>
              <a:t>stroke</a:t>
            </a:r>
          </a:p>
        </p:txBody>
      </p:sp>
      <p:sp>
        <p:nvSpPr>
          <p:cNvPr id="186" name="Rectangle 185">
            <a:extLst>
              <a:ext uri="{FF2B5EF4-FFF2-40B4-BE49-F238E27FC236}">
                <a16:creationId xmlns:a16="http://schemas.microsoft.com/office/drawing/2014/main" id="{567C3D8B-049E-4D6E-B175-4B1DB01F6317}"/>
              </a:ext>
            </a:extLst>
          </p:cNvPr>
          <p:cNvSpPr/>
          <p:nvPr/>
        </p:nvSpPr>
        <p:spPr>
          <a:xfrm>
            <a:off x="1625353" y="2040321"/>
            <a:ext cx="1579675" cy="3084949"/>
          </a:xfrm>
          <a:prstGeom prst="rect">
            <a:avLst/>
          </a:prstGeom>
          <a:solidFill>
            <a:srgbClr val="03497C">
              <a:alpha val="10000"/>
            </a:srgbClr>
          </a:solidFill>
          <a:ln w="25400" cap="flat" cmpd="sng" algn="ctr">
            <a:noFill/>
            <a:prstDash val="solid"/>
          </a:ln>
          <a:effectLst/>
        </p:spPr>
        <p:txBody>
          <a:bodyPr lIns="91438" tIns="45719" rIns="91438" bIns="45719" rtlCol="0" anchor="ctr"/>
          <a:lstStyle/>
          <a:p>
            <a:pPr algn="r" defTabSz="685783">
              <a:defRPr/>
            </a:pPr>
            <a:endParaRPr lang="en-GB" sz="900" kern="0" dirty="0">
              <a:solidFill>
                <a:prstClr val="white"/>
              </a:solidFill>
              <a:latin typeface="Arial"/>
              <a:cs typeface="Arial" panose="020B0604020202020204" pitchFamily="34" charset="0"/>
            </a:endParaRPr>
          </a:p>
        </p:txBody>
      </p:sp>
      <p:sp>
        <p:nvSpPr>
          <p:cNvPr id="99" name="Rectangle 98">
            <a:extLst>
              <a:ext uri="{FF2B5EF4-FFF2-40B4-BE49-F238E27FC236}">
                <a16:creationId xmlns:a16="http://schemas.microsoft.com/office/drawing/2014/main" id="{AC2EB6B1-7745-442A-949B-8AC967DA6400}"/>
              </a:ext>
            </a:extLst>
          </p:cNvPr>
          <p:cNvSpPr/>
          <p:nvPr/>
        </p:nvSpPr>
        <p:spPr>
          <a:xfrm>
            <a:off x="3224236" y="5080098"/>
            <a:ext cx="1600451" cy="252000"/>
          </a:xfrm>
          <a:prstGeom prst="rect">
            <a:avLst/>
          </a:prstGeom>
          <a:solidFill>
            <a:schemeClr val="bg1">
              <a:lumMod val="50000"/>
            </a:schemeClr>
          </a:solidFill>
          <a:ln w="25400" cap="flat" cmpd="sng" algn="ctr">
            <a:noFill/>
            <a:prstDash val="solid"/>
          </a:ln>
          <a:effectLst/>
        </p:spPr>
        <p:txBody>
          <a:bodyPr lIns="0" rIns="0" rtlCol="0" anchor="ctr"/>
          <a:lstStyle/>
          <a:p>
            <a:pPr fontAlgn="base">
              <a:spcBef>
                <a:spcPct val="0"/>
              </a:spcBef>
              <a:spcAft>
                <a:spcPct val="0"/>
              </a:spcAft>
              <a:defRPr/>
            </a:pPr>
            <a:endParaRPr lang="en-GB" b="1" kern="0" dirty="0">
              <a:solidFill>
                <a:srgbClr val="FFFFFF"/>
              </a:solidFill>
              <a:cs typeface="Arial" panose="020B0604020202020204" pitchFamily="34" charset="0"/>
            </a:endParaRPr>
          </a:p>
        </p:txBody>
      </p:sp>
      <p:sp>
        <p:nvSpPr>
          <p:cNvPr id="100" name="Rectangle 99">
            <a:extLst>
              <a:ext uri="{FF2B5EF4-FFF2-40B4-BE49-F238E27FC236}">
                <a16:creationId xmlns:a16="http://schemas.microsoft.com/office/drawing/2014/main" id="{605E86B1-4559-4F01-ACEE-1CED74A82526}"/>
              </a:ext>
            </a:extLst>
          </p:cNvPr>
          <p:cNvSpPr/>
          <p:nvPr/>
        </p:nvSpPr>
        <p:spPr>
          <a:xfrm>
            <a:off x="1607423" y="5080098"/>
            <a:ext cx="1600451" cy="252000"/>
          </a:xfrm>
          <a:prstGeom prst="rect">
            <a:avLst/>
          </a:prstGeom>
          <a:solidFill>
            <a:srgbClr val="1E4784"/>
          </a:solidFill>
          <a:ln w="25400" cap="flat" cmpd="sng" algn="ctr">
            <a:noFill/>
            <a:prstDash val="solid"/>
          </a:ln>
          <a:effectLst/>
        </p:spPr>
        <p:txBody>
          <a:bodyPr lIns="0" rIns="0" rtlCol="0" anchor="ctr"/>
          <a:lstStyle/>
          <a:p>
            <a:pPr algn="r" fontAlgn="base">
              <a:spcBef>
                <a:spcPct val="0"/>
              </a:spcBef>
              <a:spcAft>
                <a:spcPct val="0"/>
              </a:spcAft>
              <a:defRPr/>
            </a:pPr>
            <a:endParaRPr lang="en-GB" b="1" kern="0" dirty="0">
              <a:solidFill>
                <a:srgbClr val="FFFFFF"/>
              </a:solidFill>
              <a:cs typeface="Arial" panose="020B0604020202020204" pitchFamily="34" charset="0"/>
            </a:endParaRPr>
          </a:p>
        </p:txBody>
      </p:sp>
      <p:sp>
        <p:nvSpPr>
          <p:cNvPr id="101" name="TextBox 63">
            <a:extLst>
              <a:ext uri="{FF2B5EF4-FFF2-40B4-BE49-F238E27FC236}">
                <a16:creationId xmlns:a16="http://schemas.microsoft.com/office/drawing/2014/main" id="{06C150C5-8F14-478E-A24E-EBDAC44A1861}"/>
              </a:ext>
            </a:extLst>
          </p:cNvPr>
          <p:cNvSpPr txBox="1">
            <a:spLocks noChangeArrowheads="1"/>
          </p:cNvSpPr>
          <p:nvPr/>
        </p:nvSpPr>
        <p:spPr bwMode="auto">
          <a:xfrm>
            <a:off x="4750149" y="2099412"/>
            <a:ext cx="4821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solidFill>
                  <a:schemeClr val="accent1"/>
                </a:solidFill>
                <a:latin typeface="Arial" pitchFamily="34" charset="0"/>
                <a:cs typeface="Arial" pitchFamily="34" charset="0"/>
              </a:rPr>
              <a:t>0.65 </a:t>
            </a:r>
          </a:p>
        </p:txBody>
      </p:sp>
      <p:sp>
        <p:nvSpPr>
          <p:cNvPr id="104" name="Rectangle 103">
            <a:extLst>
              <a:ext uri="{FF2B5EF4-FFF2-40B4-BE49-F238E27FC236}">
                <a16:creationId xmlns:a16="http://schemas.microsoft.com/office/drawing/2014/main" id="{84AAE592-F60A-4DBE-9812-57D7E5BDA706}"/>
              </a:ext>
            </a:extLst>
          </p:cNvPr>
          <p:cNvSpPr/>
          <p:nvPr/>
        </p:nvSpPr>
        <p:spPr>
          <a:xfrm>
            <a:off x="3298562" y="5046546"/>
            <a:ext cx="1816376" cy="308978"/>
          </a:xfrm>
          <a:prstGeom prst="rect">
            <a:avLst/>
          </a:prstGeom>
          <a:noFill/>
          <a:ln w="25400" cap="flat" cmpd="sng" algn="ctr">
            <a:noFill/>
            <a:prstDash val="solid"/>
          </a:ln>
          <a:effectLst/>
        </p:spPr>
        <p:txBody>
          <a:bodyPr lIns="0" rIns="0" rtlCol="0" anchor="ctr"/>
          <a:lstStyle/>
          <a:p>
            <a:pPr fontAlgn="base">
              <a:spcBef>
                <a:spcPct val="0"/>
              </a:spcBef>
              <a:spcAft>
                <a:spcPct val="0"/>
              </a:spcAft>
              <a:defRPr/>
            </a:pPr>
            <a:r>
              <a:rPr lang="en-GB" sz="1200" b="1" kern="0" dirty="0">
                <a:solidFill>
                  <a:srgbClr val="FFFFFF"/>
                </a:solidFill>
                <a:latin typeface="Arial" panose="020B0604020202020204" pitchFamily="34" charset="0"/>
                <a:cs typeface="Arial" panose="020B0604020202020204" pitchFamily="34" charset="0"/>
              </a:rPr>
              <a:t> Favours warfarin</a:t>
            </a:r>
          </a:p>
        </p:txBody>
      </p:sp>
      <p:sp>
        <p:nvSpPr>
          <p:cNvPr id="106" name="TextBox 105">
            <a:extLst>
              <a:ext uri="{FF2B5EF4-FFF2-40B4-BE49-F238E27FC236}">
                <a16:creationId xmlns:a16="http://schemas.microsoft.com/office/drawing/2014/main" id="{CC154244-C862-4C8B-8095-22D0095A10DA}"/>
              </a:ext>
            </a:extLst>
          </p:cNvPr>
          <p:cNvSpPr txBox="1"/>
          <p:nvPr/>
        </p:nvSpPr>
        <p:spPr>
          <a:xfrm>
            <a:off x="5461354" y="2099412"/>
            <a:ext cx="657551" cy="276999"/>
          </a:xfrm>
          <a:prstGeom prst="rect">
            <a:avLst/>
          </a:prstGeom>
          <a:noFill/>
        </p:spPr>
        <p:txBody>
          <a:bodyPr wrap="none" rtlCol="0">
            <a:spAutoFit/>
          </a:bodyPr>
          <a:lstStyle/>
          <a:p>
            <a:r>
              <a:rPr lang="en-GB" altLang="en-US" sz="1200" b="1" dirty="0">
                <a:solidFill>
                  <a:schemeClr val="accent1"/>
                </a:solidFill>
                <a:latin typeface="Arial" panose="020B0604020202020204" pitchFamily="34" charset="0"/>
                <a:cs typeface="Arial" panose="020B0604020202020204" pitchFamily="34" charset="0"/>
              </a:rPr>
              <a:t>&lt;0.001</a:t>
            </a:r>
            <a:endParaRPr lang="en-GB" altLang="en-US" sz="1200" b="1" dirty="0">
              <a:solidFill>
                <a:schemeClr val="accent2"/>
              </a:solidFill>
              <a:latin typeface="Arial" panose="020B0604020202020204" pitchFamily="34" charset="0"/>
              <a:cs typeface="Arial" panose="020B0604020202020204" pitchFamily="34" charset="0"/>
            </a:endParaRPr>
          </a:p>
        </p:txBody>
      </p:sp>
      <p:sp>
        <p:nvSpPr>
          <p:cNvPr id="111" name="TextBox 63">
            <a:extLst>
              <a:ext uri="{FF2B5EF4-FFF2-40B4-BE49-F238E27FC236}">
                <a16:creationId xmlns:a16="http://schemas.microsoft.com/office/drawing/2014/main" id="{818CD348-07EC-4887-AA73-EA2616811DEE}"/>
              </a:ext>
            </a:extLst>
          </p:cNvPr>
          <p:cNvSpPr txBox="1">
            <a:spLocks noChangeArrowheads="1"/>
          </p:cNvSpPr>
          <p:nvPr/>
        </p:nvSpPr>
        <p:spPr bwMode="auto">
          <a:xfrm>
            <a:off x="4750149" y="4694794"/>
            <a:ext cx="4821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solidFill>
                  <a:schemeClr val="accent1"/>
                </a:solidFill>
                <a:latin typeface="Arial" pitchFamily="34" charset="0"/>
                <a:cs typeface="Arial" pitchFamily="34" charset="0"/>
              </a:rPr>
              <a:t>0.88 </a:t>
            </a:r>
          </a:p>
        </p:txBody>
      </p:sp>
      <p:sp>
        <p:nvSpPr>
          <p:cNvPr id="113" name="TextBox 112">
            <a:extLst>
              <a:ext uri="{FF2B5EF4-FFF2-40B4-BE49-F238E27FC236}">
                <a16:creationId xmlns:a16="http://schemas.microsoft.com/office/drawing/2014/main" id="{D9DCEC04-DD9B-45D9-81C8-297791716863}"/>
              </a:ext>
            </a:extLst>
          </p:cNvPr>
          <p:cNvSpPr txBox="1"/>
          <p:nvPr/>
        </p:nvSpPr>
        <p:spPr>
          <a:xfrm>
            <a:off x="5506237" y="4694794"/>
            <a:ext cx="567784" cy="276999"/>
          </a:xfrm>
          <a:prstGeom prst="rect">
            <a:avLst/>
          </a:prstGeom>
          <a:noFill/>
        </p:spPr>
        <p:txBody>
          <a:bodyPr wrap="none" rtlCol="0">
            <a:spAutoFit/>
          </a:bodyPr>
          <a:lstStyle/>
          <a:p>
            <a:r>
              <a:rPr lang="en-GB" altLang="en-US" sz="1200" b="1" dirty="0">
                <a:solidFill>
                  <a:schemeClr val="accent1"/>
                </a:solidFill>
                <a:latin typeface="Arial" panose="020B0604020202020204" pitchFamily="34" charset="0"/>
                <a:cs typeface="Arial" panose="020B0604020202020204" pitchFamily="34" charset="0"/>
              </a:rPr>
              <a:t>0.051</a:t>
            </a:r>
          </a:p>
        </p:txBody>
      </p:sp>
      <p:sp>
        <p:nvSpPr>
          <p:cNvPr id="114" name="TextBox 63">
            <a:extLst>
              <a:ext uri="{FF2B5EF4-FFF2-40B4-BE49-F238E27FC236}">
                <a16:creationId xmlns:a16="http://schemas.microsoft.com/office/drawing/2014/main" id="{3EB83686-2CEA-4160-8F69-73F1BF1C08A8}"/>
              </a:ext>
            </a:extLst>
          </p:cNvPr>
          <p:cNvSpPr txBox="1">
            <a:spLocks noChangeArrowheads="1"/>
          </p:cNvSpPr>
          <p:nvPr/>
        </p:nvSpPr>
        <p:spPr bwMode="auto">
          <a:xfrm>
            <a:off x="4750149" y="4183943"/>
            <a:ext cx="4821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solidFill>
                  <a:schemeClr val="accent1"/>
                </a:solidFill>
                <a:latin typeface="Arial" pitchFamily="34" charset="0"/>
                <a:cs typeface="Arial" pitchFamily="34" charset="0"/>
              </a:rPr>
              <a:t>0.41 </a:t>
            </a:r>
          </a:p>
        </p:txBody>
      </p:sp>
      <p:sp>
        <p:nvSpPr>
          <p:cNvPr id="116" name="TextBox 115">
            <a:extLst>
              <a:ext uri="{FF2B5EF4-FFF2-40B4-BE49-F238E27FC236}">
                <a16:creationId xmlns:a16="http://schemas.microsoft.com/office/drawing/2014/main" id="{82C9524E-D4D3-46C3-98BB-1093B0B74DD4}"/>
              </a:ext>
            </a:extLst>
          </p:cNvPr>
          <p:cNvSpPr txBox="1"/>
          <p:nvPr/>
        </p:nvSpPr>
        <p:spPr>
          <a:xfrm>
            <a:off x="5461354" y="4183943"/>
            <a:ext cx="657551" cy="276999"/>
          </a:xfrm>
          <a:prstGeom prst="rect">
            <a:avLst/>
          </a:prstGeom>
          <a:noFill/>
        </p:spPr>
        <p:txBody>
          <a:bodyPr wrap="none" rtlCol="0">
            <a:spAutoFit/>
          </a:bodyPr>
          <a:lstStyle/>
          <a:p>
            <a:r>
              <a:rPr lang="en-GB" altLang="en-US" sz="1200" b="1" dirty="0">
                <a:solidFill>
                  <a:schemeClr val="accent1"/>
                </a:solidFill>
                <a:latin typeface="Arial" panose="020B0604020202020204" pitchFamily="34" charset="0"/>
                <a:cs typeface="Arial" panose="020B0604020202020204" pitchFamily="34" charset="0"/>
              </a:rPr>
              <a:t>&lt;0.001</a:t>
            </a:r>
          </a:p>
        </p:txBody>
      </p:sp>
      <p:sp>
        <p:nvSpPr>
          <p:cNvPr id="117" name="TextBox 63">
            <a:extLst>
              <a:ext uri="{FF2B5EF4-FFF2-40B4-BE49-F238E27FC236}">
                <a16:creationId xmlns:a16="http://schemas.microsoft.com/office/drawing/2014/main" id="{1696CB08-4364-4D90-A043-A7B228E0D3FC}"/>
              </a:ext>
            </a:extLst>
          </p:cNvPr>
          <p:cNvSpPr txBox="1">
            <a:spLocks noChangeArrowheads="1"/>
          </p:cNvSpPr>
          <p:nvPr/>
        </p:nvSpPr>
        <p:spPr bwMode="auto">
          <a:xfrm>
            <a:off x="4750149" y="3146482"/>
            <a:ext cx="4821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dirty="0">
                <a:solidFill>
                  <a:schemeClr val="accent1"/>
                </a:solidFill>
                <a:latin typeface="Arial" pitchFamily="34" charset="0"/>
                <a:cs typeface="Arial" pitchFamily="34" charset="0"/>
              </a:rPr>
              <a:t>0.94 </a:t>
            </a:r>
          </a:p>
        </p:txBody>
      </p:sp>
      <p:sp>
        <p:nvSpPr>
          <p:cNvPr id="119" name="TextBox 118">
            <a:extLst>
              <a:ext uri="{FF2B5EF4-FFF2-40B4-BE49-F238E27FC236}">
                <a16:creationId xmlns:a16="http://schemas.microsoft.com/office/drawing/2014/main" id="{23933AB8-C229-48B9-8E48-09AD158D8AF2}"/>
              </a:ext>
            </a:extLst>
          </p:cNvPr>
          <p:cNvSpPr txBox="1"/>
          <p:nvPr/>
        </p:nvSpPr>
        <p:spPr>
          <a:xfrm>
            <a:off x="5548717" y="3146482"/>
            <a:ext cx="482824" cy="276999"/>
          </a:xfrm>
          <a:prstGeom prst="rect">
            <a:avLst/>
          </a:prstGeom>
          <a:noFill/>
        </p:spPr>
        <p:txBody>
          <a:bodyPr wrap="none" rtlCol="0">
            <a:spAutoFit/>
          </a:bodyPr>
          <a:lstStyle/>
          <a:p>
            <a:r>
              <a:rPr lang="en-GB" altLang="en-US" sz="1200" dirty="0">
                <a:solidFill>
                  <a:schemeClr val="accent1"/>
                </a:solidFill>
                <a:latin typeface="Arial" panose="020B0604020202020204" pitchFamily="34" charset="0"/>
                <a:cs typeface="Arial" panose="020B0604020202020204" pitchFamily="34" charset="0"/>
              </a:rPr>
              <a:t>0.41</a:t>
            </a:r>
          </a:p>
        </p:txBody>
      </p:sp>
      <p:sp>
        <p:nvSpPr>
          <p:cNvPr id="120" name="TextBox 63">
            <a:extLst>
              <a:ext uri="{FF2B5EF4-FFF2-40B4-BE49-F238E27FC236}">
                <a16:creationId xmlns:a16="http://schemas.microsoft.com/office/drawing/2014/main" id="{BBD1E3FD-747C-4D76-A84A-5F10C33716AA}"/>
              </a:ext>
            </a:extLst>
          </p:cNvPr>
          <p:cNvSpPr txBox="1">
            <a:spLocks noChangeArrowheads="1"/>
          </p:cNvSpPr>
          <p:nvPr/>
        </p:nvSpPr>
        <p:spPr bwMode="auto">
          <a:xfrm>
            <a:off x="4750149" y="2621881"/>
            <a:ext cx="4821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solidFill>
                  <a:schemeClr val="accent1"/>
                </a:solidFill>
                <a:latin typeface="Arial" pitchFamily="34" charset="0"/>
                <a:cs typeface="Arial" pitchFamily="34" charset="0"/>
              </a:rPr>
              <a:t>0.76 </a:t>
            </a:r>
          </a:p>
        </p:txBody>
      </p:sp>
      <p:sp>
        <p:nvSpPr>
          <p:cNvPr id="122" name="TextBox 121">
            <a:extLst>
              <a:ext uri="{FF2B5EF4-FFF2-40B4-BE49-F238E27FC236}">
                <a16:creationId xmlns:a16="http://schemas.microsoft.com/office/drawing/2014/main" id="{C84C3302-6028-411B-9E6F-F9875FDE60F2}"/>
              </a:ext>
            </a:extLst>
          </p:cNvPr>
          <p:cNvSpPr txBox="1"/>
          <p:nvPr/>
        </p:nvSpPr>
        <p:spPr>
          <a:xfrm>
            <a:off x="5463758" y="2621881"/>
            <a:ext cx="652743" cy="276999"/>
          </a:xfrm>
          <a:prstGeom prst="rect">
            <a:avLst/>
          </a:prstGeom>
          <a:noFill/>
        </p:spPr>
        <p:txBody>
          <a:bodyPr wrap="none" rtlCol="0">
            <a:spAutoFit/>
          </a:bodyPr>
          <a:lstStyle/>
          <a:p>
            <a:r>
              <a:rPr lang="en-GB" altLang="en-US" sz="1200" b="1" dirty="0">
                <a:solidFill>
                  <a:schemeClr val="accent1"/>
                </a:solidFill>
                <a:latin typeface="Arial" panose="020B0604020202020204" pitchFamily="34" charset="0"/>
                <a:cs typeface="Arial" panose="020B0604020202020204" pitchFamily="34" charset="0"/>
              </a:rPr>
              <a:t>0.0351</a:t>
            </a:r>
          </a:p>
        </p:txBody>
      </p:sp>
      <p:sp>
        <p:nvSpPr>
          <p:cNvPr id="173" name="TextBox 172">
            <a:extLst>
              <a:ext uri="{FF2B5EF4-FFF2-40B4-BE49-F238E27FC236}">
                <a16:creationId xmlns:a16="http://schemas.microsoft.com/office/drawing/2014/main" id="{62DE02D7-1740-4EDB-935A-0DB50CABCD86}"/>
              </a:ext>
            </a:extLst>
          </p:cNvPr>
          <p:cNvSpPr txBox="1"/>
          <p:nvPr/>
        </p:nvSpPr>
        <p:spPr>
          <a:xfrm>
            <a:off x="2716540" y="5533401"/>
            <a:ext cx="982960" cy="261609"/>
          </a:xfrm>
          <a:prstGeom prst="rect">
            <a:avLst/>
          </a:prstGeom>
          <a:noFill/>
          <a:ln>
            <a:noFill/>
          </a:ln>
        </p:spPr>
        <p:txBody>
          <a:bodyPr wrap="none" rtlCol="0">
            <a:spAutoFit/>
          </a:bodyPr>
          <a:lstStyle/>
          <a:p>
            <a:r>
              <a:rPr lang="en-GB" sz="1100" b="1" dirty="0">
                <a:latin typeface="Arial" panose="020B0604020202020204" pitchFamily="34" charset="0"/>
                <a:cs typeface="Arial" panose="020B0604020202020204" pitchFamily="34" charset="0"/>
              </a:rPr>
              <a:t>HR (95% CI)</a:t>
            </a:r>
          </a:p>
        </p:txBody>
      </p:sp>
      <p:sp>
        <p:nvSpPr>
          <p:cNvPr id="183" name="TextBox 182">
            <a:extLst>
              <a:ext uri="{FF2B5EF4-FFF2-40B4-BE49-F238E27FC236}">
                <a16:creationId xmlns:a16="http://schemas.microsoft.com/office/drawing/2014/main" id="{7F38F0E4-E0DF-47AC-99A5-3804B75CFADC}"/>
              </a:ext>
            </a:extLst>
          </p:cNvPr>
          <p:cNvSpPr txBox="1"/>
          <p:nvPr/>
        </p:nvSpPr>
        <p:spPr>
          <a:xfrm>
            <a:off x="5428492" y="1817422"/>
            <a:ext cx="723275" cy="276999"/>
          </a:xfrm>
          <a:prstGeom prst="rect">
            <a:avLst/>
          </a:prstGeom>
          <a:noFill/>
        </p:spPr>
        <p:txBody>
          <a:bodyPr wrap="none" rtlCol="0">
            <a:spAutoFit/>
          </a:bodyPr>
          <a:lstStyle/>
          <a:p>
            <a:pPr defTabSz="914400">
              <a:defRPr/>
            </a:pPr>
            <a:r>
              <a:rPr lang="en-GB" sz="1200" b="1" dirty="0">
                <a:solidFill>
                  <a:srgbClr val="1E4784"/>
                </a:solidFill>
                <a:latin typeface="Arial"/>
              </a:rPr>
              <a:t>P value</a:t>
            </a:r>
          </a:p>
        </p:txBody>
      </p:sp>
      <p:sp>
        <p:nvSpPr>
          <p:cNvPr id="184" name="TextBox 183">
            <a:extLst>
              <a:ext uri="{FF2B5EF4-FFF2-40B4-BE49-F238E27FC236}">
                <a16:creationId xmlns:a16="http://schemas.microsoft.com/office/drawing/2014/main" id="{6390BA74-C610-48CA-AAB7-7D40592C480D}"/>
              </a:ext>
            </a:extLst>
          </p:cNvPr>
          <p:cNvSpPr txBox="1"/>
          <p:nvPr/>
        </p:nvSpPr>
        <p:spPr>
          <a:xfrm>
            <a:off x="4774226" y="1817422"/>
            <a:ext cx="433988" cy="276999"/>
          </a:xfrm>
          <a:prstGeom prst="rect">
            <a:avLst/>
          </a:prstGeom>
          <a:noFill/>
        </p:spPr>
        <p:txBody>
          <a:bodyPr wrap="square" rtlCol="0">
            <a:spAutoFit/>
          </a:bodyPr>
          <a:lstStyle/>
          <a:p>
            <a:pPr algn="ctr">
              <a:defRPr/>
            </a:pPr>
            <a:r>
              <a:rPr lang="en-GB" sz="1200" b="1" dirty="0">
                <a:solidFill>
                  <a:srgbClr val="1E4784"/>
                </a:solidFill>
                <a:latin typeface="Arial"/>
              </a:rPr>
              <a:t>HR </a:t>
            </a:r>
          </a:p>
        </p:txBody>
      </p:sp>
      <p:sp>
        <p:nvSpPr>
          <p:cNvPr id="138" name="Rectangle 137">
            <a:extLst>
              <a:ext uri="{FF2B5EF4-FFF2-40B4-BE49-F238E27FC236}">
                <a16:creationId xmlns:a16="http://schemas.microsoft.com/office/drawing/2014/main" id="{62DAF80D-AEB3-411A-AC8B-EBA7DDB659F1}"/>
              </a:ext>
            </a:extLst>
          </p:cNvPr>
          <p:cNvSpPr/>
          <p:nvPr/>
        </p:nvSpPr>
        <p:spPr>
          <a:xfrm>
            <a:off x="1598336" y="5046546"/>
            <a:ext cx="1558069" cy="308978"/>
          </a:xfrm>
          <a:prstGeom prst="rect">
            <a:avLst/>
          </a:prstGeom>
          <a:noFill/>
          <a:ln w="25400" cap="flat" cmpd="sng" algn="ctr">
            <a:noFill/>
            <a:prstDash val="solid"/>
          </a:ln>
          <a:effectLst/>
        </p:spPr>
        <p:txBody>
          <a:bodyPr lIns="0" rIns="0" rtlCol="0" anchor="ctr"/>
          <a:lstStyle/>
          <a:p>
            <a:pPr algn="r" fontAlgn="base">
              <a:spcBef>
                <a:spcPct val="0"/>
              </a:spcBef>
              <a:spcAft>
                <a:spcPct val="0"/>
              </a:spcAft>
              <a:defRPr/>
            </a:pPr>
            <a:r>
              <a:rPr lang="en-GB" sz="1200" b="1" kern="0" dirty="0">
                <a:solidFill>
                  <a:srgbClr val="FFFFFF"/>
                </a:solidFill>
                <a:latin typeface="Arial" panose="020B0604020202020204" pitchFamily="34" charset="0"/>
                <a:cs typeface="Arial" panose="020B0604020202020204" pitchFamily="34" charset="0"/>
              </a:rPr>
              <a:t> Favours dabigatran</a:t>
            </a:r>
          </a:p>
        </p:txBody>
      </p:sp>
      <p:sp>
        <p:nvSpPr>
          <p:cNvPr id="137" name="Round Same Side Corner Rectangle 24">
            <a:hlinkClick r:id="rId3" action="ppaction://hlinksldjump"/>
            <a:extLst>
              <a:ext uri="{FF2B5EF4-FFF2-40B4-BE49-F238E27FC236}">
                <a16:creationId xmlns:a16="http://schemas.microsoft.com/office/drawing/2014/main" id="{125815B7-1BA5-46D8-86EF-721945434C76}"/>
              </a:ext>
            </a:extLst>
          </p:cNvPr>
          <p:cNvSpPr/>
          <p:nvPr/>
        </p:nvSpPr>
        <p:spPr>
          <a:xfrm flipH="1">
            <a:off x="11543800" y="5892996"/>
            <a:ext cx="648200" cy="478214"/>
          </a:xfrm>
          <a:custGeom>
            <a:avLst/>
            <a:gdLst>
              <a:gd name="connsiteX0" fmla="*/ 4840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48400 w 387009"/>
              <a:gd name="connsiteY8" fmla="*/ 0 h 290393"/>
              <a:gd name="connsiteX0" fmla="*/ 12617 w 396946"/>
              <a:gd name="connsiteY0" fmla="*/ 0 h 290393"/>
              <a:gd name="connsiteX1" fmla="*/ 348546 w 396946"/>
              <a:gd name="connsiteY1" fmla="*/ 0 h 290393"/>
              <a:gd name="connsiteX2" fmla="*/ 396946 w 396946"/>
              <a:gd name="connsiteY2" fmla="*/ 48400 h 290393"/>
              <a:gd name="connsiteX3" fmla="*/ 396946 w 396946"/>
              <a:gd name="connsiteY3" fmla="*/ 290393 h 290393"/>
              <a:gd name="connsiteX4" fmla="*/ 396946 w 396946"/>
              <a:gd name="connsiteY4" fmla="*/ 290393 h 290393"/>
              <a:gd name="connsiteX5" fmla="*/ 9937 w 396946"/>
              <a:gd name="connsiteY5" fmla="*/ 290393 h 290393"/>
              <a:gd name="connsiteX6" fmla="*/ 9937 w 396946"/>
              <a:gd name="connsiteY6" fmla="*/ 290393 h 290393"/>
              <a:gd name="connsiteX7" fmla="*/ 9937 w 396946"/>
              <a:gd name="connsiteY7" fmla="*/ 48400 h 290393"/>
              <a:gd name="connsiteX8" fmla="*/ 12617 w 396946"/>
              <a:gd name="connsiteY8" fmla="*/ 0 h 290393"/>
              <a:gd name="connsiteX0" fmla="*/ 268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2680 w 387009"/>
              <a:gd name="connsiteY8" fmla="*/ 0 h 290393"/>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153 w 387010"/>
              <a:gd name="connsiteY0" fmla="*/ 0 h 291451"/>
              <a:gd name="connsiteX1" fmla="*/ 338610 w 387010"/>
              <a:gd name="connsiteY1" fmla="*/ 1058 h 291451"/>
              <a:gd name="connsiteX2" fmla="*/ 387010 w 387010"/>
              <a:gd name="connsiteY2" fmla="*/ 49458 h 291451"/>
              <a:gd name="connsiteX3" fmla="*/ 387010 w 387010"/>
              <a:gd name="connsiteY3" fmla="*/ 291451 h 291451"/>
              <a:gd name="connsiteX4" fmla="*/ 387010 w 387010"/>
              <a:gd name="connsiteY4" fmla="*/ 291451 h 291451"/>
              <a:gd name="connsiteX5" fmla="*/ 1 w 387010"/>
              <a:gd name="connsiteY5" fmla="*/ 291451 h 291451"/>
              <a:gd name="connsiteX6" fmla="*/ 1 w 387010"/>
              <a:gd name="connsiteY6" fmla="*/ 291451 h 291451"/>
              <a:gd name="connsiteX7" fmla="*/ 1 w 387010"/>
              <a:gd name="connsiteY7" fmla="*/ 49458 h 291451"/>
              <a:gd name="connsiteX8" fmla="*/ 153 w 387010"/>
              <a:gd name="connsiteY8" fmla="*/ 0 h 291451"/>
              <a:gd name="connsiteX0" fmla="*/ 25 w 387528"/>
              <a:gd name="connsiteY0" fmla="*/ 0 h 290910"/>
              <a:gd name="connsiteX1" fmla="*/ 339128 w 387528"/>
              <a:gd name="connsiteY1" fmla="*/ 517 h 290910"/>
              <a:gd name="connsiteX2" fmla="*/ 387528 w 387528"/>
              <a:gd name="connsiteY2" fmla="*/ 48917 h 290910"/>
              <a:gd name="connsiteX3" fmla="*/ 387528 w 387528"/>
              <a:gd name="connsiteY3" fmla="*/ 290910 h 290910"/>
              <a:gd name="connsiteX4" fmla="*/ 387528 w 387528"/>
              <a:gd name="connsiteY4" fmla="*/ 290910 h 290910"/>
              <a:gd name="connsiteX5" fmla="*/ 519 w 387528"/>
              <a:gd name="connsiteY5" fmla="*/ 290910 h 290910"/>
              <a:gd name="connsiteX6" fmla="*/ 519 w 387528"/>
              <a:gd name="connsiteY6" fmla="*/ 290910 h 290910"/>
              <a:gd name="connsiteX7" fmla="*/ 519 w 387528"/>
              <a:gd name="connsiteY7" fmla="*/ 48917 h 290910"/>
              <a:gd name="connsiteX8" fmla="*/ 25 w 387528"/>
              <a:gd name="connsiteY8" fmla="*/ 0 h 290910"/>
              <a:gd name="connsiteX0" fmla="*/ 0 w 387503"/>
              <a:gd name="connsiteY0" fmla="*/ 0 h 290910"/>
              <a:gd name="connsiteX1" fmla="*/ 339103 w 387503"/>
              <a:gd name="connsiteY1" fmla="*/ 517 h 290910"/>
              <a:gd name="connsiteX2" fmla="*/ 387503 w 387503"/>
              <a:gd name="connsiteY2" fmla="*/ 48917 h 290910"/>
              <a:gd name="connsiteX3" fmla="*/ 387503 w 387503"/>
              <a:gd name="connsiteY3" fmla="*/ 290910 h 290910"/>
              <a:gd name="connsiteX4" fmla="*/ 387503 w 387503"/>
              <a:gd name="connsiteY4" fmla="*/ 290910 h 290910"/>
              <a:gd name="connsiteX5" fmla="*/ 494 w 387503"/>
              <a:gd name="connsiteY5" fmla="*/ 290910 h 290910"/>
              <a:gd name="connsiteX6" fmla="*/ 494 w 387503"/>
              <a:gd name="connsiteY6" fmla="*/ 290910 h 290910"/>
              <a:gd name="connsiteX7" fmla="*/ 494 w 387503"/>
              <a:gd name="connsiteY7" fmla="*/ 48917 h 290910"/>
              <a:gd name="connsiteX8" fmla="*/ 0 w 387503"/>
              <a:gd name="connsiteY8" fmla="*/ 0 h 29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03" h="290910">
                <a:moveTo>
                  <a:pt x="0" y="0"/>
                </a:moveTo>
                <a:lnTo>
                  <a:pt x="339103" y="517"/>
                </a:lnTo>
                <a:cubicBezTo>
                  <a:pt x="365834" y="517"/>
                  <a:pt x="387503" y="22186"/>
                  <a:pt x="387503" y="48917"/>
                </a:cubicBezTo>
                <a:lnTo>
                  <a:pt x="387503" y="290910"/>
                </a:lnTo>
                <a:lnTo>
                  <a:pt x="387503" y="290910"/>
                </a:lnTo>
                <a:lnTo>
                  <a:pt x="494" y="290910"/>
                </a:lnTo>
                <a:lnTo>
                  <a:pt x="494" y="290910"/>
                </a:lnTo>
                <a:lnTo>
                  <a:pt x="494" y="48917"/>
                </a:lnTo>
                <a:cubicBezTo>
                  <a:pt x="494" y="22186"/>
                  <a:pt x="484" y="67493"/>
                  <a:pt x="0" y="0"/>
                </a:cubicBezTo>
                <a:close/>
              </a:path>
            </a:pathLst>
          </a:custGeom>
          <a:solidFill>
            <a:schemeClr val="accent6"/>
          </a:solid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Wingdings 3" panose="05040102010807070707" pitchFamily="18" charset="2"/>
              </a:rPr>
              <a:t> </a:t>
            </a:r>
            <a:endParaRPr kumimoji="0" lang="en-GB"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graphicFrame>
        <p:nvGraphicFramePr>
          <p:cNvPr id="139" name="Content Placeholder 3">
            <a:extLst>
              <a:ext uri="{FF2B5EF4-FFF2-40B4-BE49-F238E27FC236}">
                <a16:creationId xmlns:a16="http://schemas.microsoft.com/office/drawing/2014/main" id="{8A4316B4-20EA-4187-858A-18CE48511615}"/>
              </a:ext>
            </a:extLst>
          </p:cNvPr>
          <p:cNvGraphicFramePr>
            <a:graphicFrameLocks/>
          </p:cNvGraphicFramePr>
          <p:nvPr>
            <p:extLst>
              <p:ext uri="{D42A27DB-BD31-4B8C-83A1-F6EECF244321}">
                <p14:modId xmlns:p14="http://schemas.microsoft.com/office/powerpoint/2010/main" val="1635863663"/>
              </p:ext>
            </p:extLst>
          </p:nvPr>
        </p:nvGraphicFramePr>
        <p:xfrm>
          <a:off x="1148193" y="1542032"/>
          <a:ext cx="4093100" cy="4295158"/>
        </p:xfrm>
        <a:graphic>
          <a:graphicData uri="http://schemas.openxmlformats.org/drawingml/2006/chart">
            <c:chart xmlns:c="http://schemas.openxmlformats.org/drawingml/2006/chart" xmlns:r="http://schemas.openxmlformats.org/officeDocument/2006/relationships" r:id="rId4"/>
          </a:graphicData>
        </a:graphic>
      </p:graphicFrame>
      <p:sp>
        <p:nvSpPr>
          <p:cNvPr id="151" name="TextBox 111">
            <a:extLst>
              <a:ext uri="{FF2B5EF4-FFF2-40B4-BE49-F238E27FC236}">
                <a16:creationId xmlns:a16="http://schemas.microsoft.com/office/drawing/2014/main" id="{75970AF6-9E11-4732-A0B3-45D8FB9FCEB6}"/>
              </a:ext>
            </a:extLst>
          </p:cNvPr>
          <p:cNvSpPr txBox="1">
            <a:spLocks noChangeArrowheads="1"/>
          </p:cNvSpPr>
          <p:nvPr/>
        </p:nvSpPr>
        <p:spPr bwMode="auto">
          <a:xfrm>
            <a:off x="633145" y="3658944"/>
            <a:ext cx="12968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latin typeface="Arial" pitchFamily="34" charset="0"/>
                <a:cs typeface="Arial" pitchFamily="34" charset="0"/>
              </a:rPr>
              <a:t>GI bleeding</a:t>
            </a:r>
          </a:p>
        </p:txBody>
      </p:sp>
      <p:sp>
        <p:nvSpPr>
          <p:cNvPr id="174" name="TextBox 63">
            <a:extLst>
              <a:ext uri="{FF2B5EF4-FFF2-40B4-BE49-F238E27FC236}">
                <a16:creationId xmlns:a16="http://schemas.microsoft.com/office/drawing/2014/main" id="{3159BCC1-1CE6-4AD8-9528-31572023EB38}"/>
              </a:ext>
            </a:extLst>
          </p:cNvPr>
          <p:cNvSpPr txBox="1">
            <a:spLocks noChangeArrowheads="1"/>
          </p:cNvSpPr>
          <p:nvPr/>
        </p:nvSpPr>
        <p:spPr bwMode="auto">
          <a:xfrm>
            <a:off x="4750149" y="3652378"/>
            <a:ext cx="4821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b="1" dirty="0">
                <a:solidFill>
                  <a:schemeClr val="accent1"/>
                </a:solidFill>
                <a:latin typeface="Arial" pitchFamily="34" charset="0"/>
                <a:cs typeface="Arial" pitchFamily="34" charset="0"/>
              </a:rPr>
              <a:t>1.48 </a:t>
            </a:r>
          </a:p>
        </p:txBody>
      </p:sp>
      <p:sp>
        <p:nvSpPr>
          <p:cNvPr id="175" name="TextBox 174">
            <a:extLst>
              <a:ext uri="{FF2B5EF4-FFF2-40B4-BE49-F238E27FC236}">
                <a16:creationId xmlns:a16="http://schemas.microsoft.com/office/drawing/2014/main" id="{F6FA5B7E-594A-475B-8E81-DAACAD19C0C1}"/>
              </a:ext>
            </a:extLst>
          </p:cNvPr>
          <p:cNvSpPr txBox="1"/>
          <p:nvPr/>
        </p:nvSpPr>
        <p:spPr>
          <a:xfrm>
            <a:off x="5506237" y="3664149"/>
            <a:ext cx="567784" cy="276999"/>
          </a:xfrm>
          <a:prstGeom prst="rect">
            <a:avLst/>
          </a:prstGeom>
          <a:noFill/>
        </p:spPr>
        <p:txBody>
          <a:bodyPr wrap="none" rtlCol="0">
            <a:spAutoFit/>
          </a:bodyPr>
          <a:lstStyle/>
          <a:p>
            <a:r>
              <a:rPr lang="en-GB" altLang="en-US" sz="1200" b="1" dirty="0">
                <a:solidFill>
                  <a:schemeClr val="accent1"/>
                </a:solidFill>
                <a:latin typeface="Arial" panose="020B0604020202020204" pitchFamily="34" charset="0"/>
                <a:cs typeface="Arial" panose="020B0604020202020204" pitchFamily="34" charset="0"/>
              </a:rPr>
              <a:t>0.001</a:t>
            </a:r>
          </a:p>
        </p:txBody>
      </p:sp>
      <p:sp>
        <p:nvSpPr>
          <p:cNvPr id="188" name="TextBox 187">
            <a:extLst>
              <a:ext uri="{FF2B5EF4-FFF2-40B4-BE49-F238E27FC236}">
                <a16:creationId xmlns:a16="http://schemas.microsoft.com/office/drawing/2014/main" id="{A0F946EF-9142-4021-B9DF-BD8E11FBE8F1}"/>
              </a:ext>
            </a:extLst>
          </p:cNvPr>
          <p:cNvSpPr txBox="1"/>
          <p:nvPr/>
        </p:nvSpPr>
        <p:spPr>
          <a:xfrm>
            <a:off x="2680988" y="1472848"/>
            <a:ext cx="995785" cy="461665"/>
          </a:xfrm>
          <a:prstGeom prst="rect">
            <a:avLst/>
          </a:prstGeom>
          <a:solidFill>
            <a:schemeClr val="bg1"/>
          </a:solidFill>
        </p:spPr>
        <p:txBody>
          <a:bodyPr wrap="none" rtlCol="0" anchor="ctr">
            <a:spAutoFit/>
          </a:bodyPr>
          <a:lstStyle/>
          <a:p>
            <a:pPr algn="ctr">
              <a:defRPr/>
            </a:pPr>
            <a:r>
              <a:rPr lang="en-GB" sz="1200" b="1" dirty="0">
                <a:solidFill>
                  <a:srgbClr val="1E4784"/>
                </a:solidFill>
                <a:latin typeface="Arial"/>
              </a:rPr>
              <a:t>D150</a:t>
            </a:r>
            <a:br>
              <a:rPr lang="en-GB" sz="1200" b="1" dirty="0">
                <a:solidFill>
                  <a:srgbClr val="1E4784"/>
                </a:solidFill>
                <a:latin typeface="Arial"/>
              </a:rPr>
            </a:br>
            <a:r>
              <a:rPr lang="en-GB" sz="1200" b="1" dirty="0">
                <a:solidFill>
                  <a:srgbClr val="1E4784"/>
                </a:solidFill>
                <a:latin typeface="Arial"/>
              </a:rPr>
              <a:t>vs warfarin</a:t>
            </a:r>
            <a:endParaRPr lang="en-GB" sz="1200" b="1" baseline="30000" dirty="0">
              <a:solidFill>
                <a:srgbClr val="1E4784"/>
              </a:solidFill>
              <a:latin typeface="Arial"/>
            </a:endParaRPr>
          </a:p>
        </p:txBody>
      </p:sp>
      <p:sp>
        <p:nvSpPr>
          <p:cNvPr id="191" name="Rectangle 190">
            <a:extLst>
              <a:ext uri="{FF2B5EF4-FFF2-40B4-BE49-F238E27FC236}">
                <a16:creationId xmlns:a16="http://schemas.microsoft.com/office/drawing/2014/main" id="{ED3F8B56-75EA-4875-B7B8-4054D496395B}"/>
              </a:ext>
            </a:extLst>
          </p:cNvPr>
          <p:cNvSpPr/>
          <p:nvPr/>
        </p:nvSpPr>
        <p:spPr>
          <a:xfrm>
            <a:off x="9124720" y="5080282"/>
            <a:ext cx="1816376" cy="308978"/>
          </a:xfrm>
          <a:prstGeom prst="rect">
            <a:avLst/>
          </a:prstGeom>
          <a:noFill/>
          <a:ln w="25400" cap="flat" cmpd="sng" algn="ctr">
            <a:noFill/>
            <a:prstDash val="solid"/>
          </a:ln>
          <a:effectLst/>
        </p:spPr>
        <p:txBody>
          <a:bodyPr lIns="0" rIns="0" rtlCol="0" anchor="ctr"/>
          <a:lstStyle/>
          <a:p>
            <a:pPr fontAlgn="base">
              <a:spcBef>
                <a:spcPct val="0"/>
              </a:spcBef>
              <a:spcAft>
                <a:spcPct val="0"/>
              </a:spcAft>
              <a:defRPr/>
            </a:pPr>
            <a:r>
              <a:rPr lang="en-GB" sz="1200" b="1" kern="0" dirty="0">
                <a:solidFill>
                  <a:srgbClr val="FFFFFF"/>
                </a:solidFill>
                <a:latin typeface="Arial" panose="020B0604020202020204" pitchFamily="34" charset="0"/>
                <a:cs typeface="Arial" panose="020B0604020202020204" pitchFamily="34" charset="0"/>
              </a:rPr>
              <a:t> Favours warfarin</a:t>
            </a:r>
          </a:p>
        </p:txBody>
      </p:sp>
      <p:sp>
        <p:nvSpPr>
          <p:cNvPr id="202" name="Rectangle 201">
            <a:extLst>
              <a:ext uri="{FF2B5EF4-FFF2-40B4-BE49-F238E27FC236}">
                <a16:creationId xmlns:a16="http://schemas.microsoft.com/office/drawing/2014/main" id="{EAADE20E-039E-495B-9EFD-C83DB2AE9EAA}"/>
              </a:ext>
            </a:extLst>
          </p:cNvPr>
          <p:cNvSpPr/>
          <p:nvPr/>
        </p:nvSpPr>
        <p:spPr>
          <a:xfrm>
            <a:off x="7092974" y="5046656"/>
            <a:ext cx="2127788" cy="308976"/>
          </a:xfrm>
          <a:prstGeom prst="rect">
            <a:avLst/>
          </a:prstGeom>
          <a:noFill/>
          <a:ln w="25400" cap="flat" cmpd="sng" algn="ctr">
            <a:noFill/>
            <a:prstDash val="solid"/>
          </a:ln>
          <a:effectLst/>
        </p:spPr>
        <p:txBody>
          <a:bodyPr lIns="0" rIns="0" rtlCol="0" anchor="ctr"/>
          <a:lstStyle/>
          <a:p>
            <a:pPr algn="r" fontAlgn="base">
              <a:spcBef>
                <a:spcPct val="0"/>
              </a:spcBef>
              <a:spcAft>
                <a:spcPct val="0"/>
              </a:spcAft>
              <a:defRPr/>
            </a:pPr>
            <a:r>
              <a:rPr lang="en-GB" sz="1200" b="1" kern="0" dirty="0">
                <a:solidFill>
                  <a:srgbClr val="FFFFFF"/>
                </a:solidFill>
                <a:latin typeface="Arial" panose="020B0604020202020204" pitchFamily="34" charset="0"/>
                <a:cs typeface="Arial" panose="020B0604020202020204" pitchFamily="34" charset="0"/>
              </a:rPr>
              <a:t>Favours dabigatran</a:t>
            </a:r>
          </a:p>
        </p:txBody>
      </p:sp>
      <p:sp>
        <p:nvSpPr>
          <p:cNvPr id="203" name="Rectangle 202">
            <a:extLst>
              <a:ext uri="{FF2B5EF4-FFF2-40B4-BE49-F238E27FC236}">
                <a16:creationId xmlns:a16="http://schemas.microsoft.com/office/drawing/2014/main" id="{34B8DFAE-FE51-4F9F-AE9F-D33C3D18AE3C}"/>
              </a:ext>
            </a:extLst>
          </p:cNvPr>
          <p:cNvSpPr/>
          <p:nvPr/>
        </p:nvSpPr>
        <p:spPr>
          <a:xfrm>
            <a:off x="7443569" y="2040430"/>
            <a:ext cx="1579675" cy="3084949"/>
          </a:xfrm>
          <a:prstGeom prst="rect">
            <a:avLst/>
          </a:prstGeom>
          <a:solidFill>
            <a:srgbClr val="03497C">
              <a:alpha val="10000"/>
            </a:srgbClr>
          </a:solidFill>
          <a:ln w="25400" cap="flat" cmpd="sng" algn="ctr">
            <a:noFill/>
            <a:prstDash val="solid"/>
          </a:ln>
          <a:effectLst/>
        </p:spPr>
        <p:txBody>
          <a:bodyPr lIns="91438" tIns="45719" rIns="91438" bIns="45719" rtlCol="0" anchor="ctr"/>
          <a:lstStyle/>
          <a:p>
            <a:pPr algn="r" defTabSz="685783">
              <a:defRPr/>
            </a:pPr>
            <a:endParaRPr lang="en-GB" sz="900" kern="0" dirty="0">
              <a:solidFill>
                <a:prstClr val="white"/>
              </a:solidFill>
              <a:latin typeface="Arial"/>
              <a:cs typeface="Arial" panose="020B0604020202020204" pitchFamily="34" charset="0"/>
            </a:endParaRPr>
          </a:p>
        </p:txBody>
      </p:sp>
      <p:sp>
        <p:nvSpPr>
          <p:cNvPr id="204" name="Rectangle 203">
            <a:extLst>
              <a:ext uri="{FF2B5EF4-FFF2-40B4-BE49-F238E27FC236}">
                <a16:creationId xmlns:a16="http://schemas.microsoft.com/office/drawing/2014/main" id="{1D1A12E3-AC48-408C-8021-2425F853746F}"/>
              </a:ext>
            </a:extLst>
          </p:cNvPr>
          <p:cNvSpPr/>
          <p:nvPr/>
        </p:nvSpPr>
        <p:spPr>
          <a:xfrm>
            <a:off x="9042452" y="5080207"/>
            <a:ext cx="1600451" cy="252000"/>
          </a:xfrm>
          <a:prstGeom prst="rect">
            <a:avLst/>
          </a:prstGeom>
          <a:solidFill>
            <a:schemeClr val="bg1">
              <a:lumMod val="50000"/>
            </a:schemeClr>
          </a:solidFill>
          <a:ln w="25400" cap="flat" cmpd="sng" algn="ctr">
            <a:noFill/>
            <a:prstDash val="solid"/>
          </a:ln>
          <a:effectLst/>
        </p:spPr>
        <p:txBody>
          <a:bodyPr lIns="0" rIns="0" rtlCol="0" anchor="ctr"/>
          <a:lstStyle/>
          <a:p>
            <a:pPr fontAlgn="base">
              <a:spcBef>
                <a:spcPct val="0"/>
              </a:spcBef>
              <a:spcAft>
                <a:spcPct val="0"/>
              </a:spcAft>
              <a:defRPr/>
            </a:pPr>
            <a:endParaRPr lang="en-GB" b="1" kern="0" dirty="0">
              <a:solidFill>
                <a:srgbClr val="FFFFFF"/>
              </a:solidFill>
              <a:cs typeface="Arial" panose="020B0604020202020204" pitchFamily="34" charset="0"/>
            </a:endParaRPr>
          </a:p>
        </p:txBody>
      </p:sp>
      <p:sp>
        <p:nvSpPr>
          <p:cNvPr id="205" name="Rectangle 204">
            <a:extLst>
              <a:ext uri="{FF2B5EF4-FFF2-40B4-BE49-F238E27FC236}">
                <a16:creationId xmlns:a16="http://schemas.microsoft.com/office/drawing/2014/main" id="{8EB03D9F-B41C-4ACB-AEB1-0A96C303D18E}"/>
              </a:ext>
            </a:extLst>
          </p:cNvPr>
          <p:cNvSpPr/>
          <p:nvPr/>
        </p:nvSpPr>
        <p:spPr>
          <a:xfrm>
            <a:off x="7425639" y="5080207"/>
            <a:ext cx="1600451" cy="252000"/>
          </a:xfrm>
          <a:prstGeom prst="rect">
            <a:avLst/>
          </a:prstGeom>
          <a:solidFill>
            <a:schemeClr val="accent2"/>
          </a:solidFill>
          <a:ln w="25400" cap="flat" cmpd="sng" algn="ctr">
            <a:noFill/>
            <a:prstDash val="solid"/>
          </a:ln>
          <a:effectLst/>
        </p:spPr>
        <p:txBody>
          <a:bodyPr lIns="0" rIns="0" rtlCol="0" anchor="ctr"/>
          <a:lstStyle/>
          <a:p>
            <a:pPr algn="r" fontAlgn="base">
              <a:spcBef>
                <a:spcPct val="0"/>
              </a:spcBef>
              <a:spcAft>
                <a:spcPct val="0"/>
              </a:spcAft>
              <a:defRPr/>
            </a:pPr>
            <a:endParaRPr lang="en-GB" b="1" kern="0" dirty="0">
              <a:solidFill>
                <a:srgbClr val="FFFFFF"/>
              </a:solidFill>
              <a:cs typeface="Arial" panose="020B0604020202020204" pitchFamily="34" charset="0"/>
            </a:endParaRPr>
          </a:p>
        </p:txBody>
      </p:sp>
      <p:sp>
        <p:nvSpPr>
          <p:cNvPr id="206" name="TextBox 205">
            <a:extLst>
              <a:ext uri="{FF2B5EF4-FFF2-40B4-BE49-F238E27FC236}">
                <a16:creationId xmlns:a16="http://schemas.microsoft.com/office/drawing/2014/main" id="{8B54FF16-E30B-4BCA-B31A-9B829882F4B2}"/>
              </a:ext>
            </a:extLst>
          </p:cNvPr>
          <p:cNvSpPr txBox="1"/>
          <p:nvPr/>
        </p:nvSpPr>
        <p:spPr>
          <a:xfrm>
            <a:off x="8534756" y="5533510"/>
            <a:ext cx="982960" cy="261609"/>
          </a:xfrm>
          <a:prstGeom prst="rect">
            <a:avLst/>
          </a:prstGeom>
          <a:noFill/>
          <a:ln>
            <a:noFill/>
          </a:ln>
        </p:spPr>
        <p:txBody>
          <a:bodyPr wrap="none" rtlCol="0">
            <a:spAutoFit/>
          </a:bodyPr>
          <a:lstStyle/>
          <a:p>
            <a:r>
              <a:rPr lang="en-GB" sz="1100" b="1" dirty="0">
                <a:latin typeface="Arial" panose="020B0604020202020204" pitchFamily="34" charset="0"/>
                <a:cs typeface="Arial" panose="020B0604020202020204" pitchFamily="34" charset="0"/>
              </a:rPr>
              <a:t>HR (95% CI)</a:t>
            </a:r>
          </a:p>
        </p:txBody>
      </p:sp>
      <p:sp>
        <p:nvSpPr>
          <p:cNvPr id="207" name="Rectangle 206">
            <a:extLst>
              <a:ext uri="{FF2B5EF4-FFF2-40B4-BE49-F238E27FC236}">
                <a16:creationId xmlns:a16="http://schemas.microsoft.com/office/drawing/2014/main" id="{00B1B6DF-601E-4AFD-BFB5-D935D11BBEEA}"/>
              </a:ext>
            </a:extLst>
          </p:cNvPr>
          <p:cNvSpPr/>
          <p:nvPr/>
        </p:nvSpPr>
        <p:spPr>
          <a:xfrm>
            <a:off x="7416552" y="5046655"/>
            <a:ext cx="1558069" cy="308978"/>
          </a:xfrm>
          <a:prstGeom prst="rect">
            <a:avLst/>
          </a:prstGeom>
          <a:noFill/>
          <a:ln w="25400" cap="flat" cmpd="sng" algn="ctr">
            <a:noFill/>
            <a:prstDash val="solid"/>
          </a:ln>
          <a:effectLst/>
        </p:spPr>
        <p:txBody>
          <a:bodyPr lIns="0" rIns="0" rtlCol="0" anchor="ctr"/>
          <a:lstStyle/>
          <a:p>
            <a:pPr algn="r" fontAlgn="base">
              <a:spcBef>
                <a:spcPct val="0"/>
              </a:spcBef>
              <a:spcAft>
                <a:spcPct val="0"/>
              </a:spcAft>
              <a:defRPr/>
            </a:pPr>
            <a:r>
              <a:rPr lang="en-GB" sz="1200" b="1" kern="0" dirty="0">
                <a:solidFill>
                  <a:srgbClr val="FFFFFF"/>
                </a:solidFill>
                <a:latin typeface="Arial" panose="020B0604020202020204" pitchFamily="34" charset="0"/>
                <a:cs typeface="Arial" panose="020B0604020202020204" pitchFamily="34" charset="0"/>
              </a:rPr>
              <a:t> Favours dabigatran</a:t>
            </a:r>
          </a:p>
        </p:txBody>
      </p:sp>
      <p:graphicFrame>
        <p:nvGraphicFramePr>
          <p:cNvPr id="208" name="Content Placeholder 3">
            <a:extLst>
              <a:ext uri="{FF2B5EF4-FFF2-40B4-BE49-F238E27FC236}">
                <a16:creationId xmlns:a16="http://schemas.microsoft.com/office/drawing/2014/main" id="{6237F06E-83FD-4372-AE71-6B00839324BB}"/>
              </a:ext>
            </a:extLst>
          </p:cNvPr>
          <p:cNvGraphicFramePr>
            <a:graphicFrameLocks/>
          </p:cNvGraphicFramePr>
          <p:nvPr>
            <p:extLst>
              <p:ext uri="{D42A27DB-BD31-4B8C-83A1-F6EECF244321}">
                <p14:modId xmlns:p14="http://schemas.microsoft.com/office/powerpoint/2010/main" val="1580867538"/>
              </p:ext>
            </p:extLst>
          </p:nvPr>
        </p:nvGraphicFramePr>
        <p:xfrm>
          <a:off x="6966409" y="1542141"/>
          <a:ext cx="4093100" cy="4295158"/>
        </p:xfrm>
        <a:graphic>
          <a:graphicData uri="http://schemas.openxmlformats.org/drawingml/2006/chart">
            <c:chart xmlns:c="http://schemas.openxmlformats.org/drawingml/2006/chart" xmlns:r="http://schemas.openxmlformats.org/officeDocument/2006/relationships" r:id="rId5"/>
          </a:graphicData>
        </a:graphic>
      </p:graphicFrame>
      <p:sp>
        <p:nvSpPr>
          <p:cNvPr id="187" name="TextBox 186">
            <a:extLst>
              <a:ext uri="{FF2B5EF4-FFF2-40B4-BE49-F238E27FC236}">
                <a16:creationId xmlns:a16="http://schemas.microsoft.com/office/drawing/2014/main" id="{299237D8-C480-4024-BFB2-7C5D3A6E37B8}"/>
              </a:ext>
            </a:extLst>
          </p:cNvPr>
          <p:cNvSpPr txBox="1"/>
          <p:nvPr/>
        </p:nvSpPr>
        <p:spPr>
          <a:xfrm>
            <a:off x="8486056" y="1472848"/>
            <a:ext cx="995785" cy="461665"/>
          </a:xfrm>
          <a:prstGeom prst="rect">
            <a:avLst/>
          </a:prstGeom>
          <a:solidFill>
            <a:schemeClr val="bg1"/>
          </a:solidFill>
        </p:spPr>
        <p:txBody>
          <a:bodyPr wrap="none" rtlCol="0" anchor="ctr">
            <a:spAutoFit/>
          </a:bodyPr>
          <a:lstStyle/>
          <a:p>
            <a:pPr algn="ctr">
              <a:defRPr/>
            </a:pPr>
            <a:r>
              <a:rPr lang="en-GB" sz="1200" b="1" dirty="0">
                <a:solidFill>
                  <a:srgbClr val="1E4784"/>
                </a:solidFill>
                <a:latin typeface="Arial"/>
              </a:rPr>
              <a:t>D110</a:t>
            </a:r>
            <a:br>
              <a:rPr lang="en-GB" sz="1200" b="1" dirty="0">
                <a:solidFill>
                  <a:srgbClr val="1E4784"/>
                </a:solidFill>
                <a:latin typeface="Arial"/>
              </a:rPr>
            </a:br>
            <a:r>
              <a:rPr lang="en-GB" sz="1200" b="1" dirty="0">
                <a:solidFill>
                  <a:srgbClr val="1E4784"/>
                </a:solidFill>
                <a:latin typeface="Arial"/>
              </a:rPr>
              <a:t>vs warfarin</a:t>
            </a:r>
            <a:endParaRPr lang="en-GB" sz="1200" b="1" baseline="30000" dirty="0">
              <a:solidFill>
                <a:srgbClr val="1E4784"/>
              </a:solidFill>
              <a:latin typeface="Arial"/>
            </a:endParaRPr>
          </a:p>
        </p:txBody>
      </p:sp>
      <p:sp>
        <p:nvSpPr>
          <p:cNvPr id="209" name="Rectangle 208">
            <a:extLst>
              <a:ext uri="{FF2B5EF4-FFF2-40B4-BE49-F238E27FC236}">
                <a16:creationId xmlns:a16="http://schemas.microsoft.com/office/drawing/2014/main" id="{C5F62D9F-279F-4355-97A5-6222BB9242F3}"/>
              </a:ext>
            </a:extLst>
          </p:cNvPr>
          <p:cNvSpPr/>
          <p:nvPr/>
        </p:nvSpPr>
        <p:spPr>
          <a:xfrm>
            <a:off x="9080286" y="5046655"/>
            <a:ext cx="1816376" cy="308978"/>
          </a:xfrm>
          <a:prstGeom prst="rect">
            <a:avLst/>
          </a:prstGeom>
          <a:noFill/>
          <a:ln w="25400" cap="flat" cmpd="sng" algn="ctr">
            <a:noFill/>
            <a:prstDash val="solid"/>
          </a:ln>
          <a:effectLst/>
        </p:spPr>
        <p:txBody>
          <a:bodyPr lIns="0" rIns="0" rtlCol="0" anchor="ctr"/>
          <a:lstStyle/>
          <a:p>
            <a:pPr fontAlgn="base">
              <a:spcBef>
                <a:spcPct val="0"/>
              </a:spcBef>
              <a:spcAft>
                <a:spcPct val="0"/>
              </a:spcAft>
              <a:defRPr/>
            </a:pPr>
            <a:r>
              <a:rPr lang="en-GB" sz="1200" b="1" kern="0" dirty="0">
                <a:solidFill>
                  <a:srgbClr val="FFFFFF"/>
                </a:solidFill>
                <a:latin typeface="Arial" panose="020B0604020202020204" pitchFamily="34" charset="0"/>
                <a:cs typeface="Arial" panose="020B0604020202020204" pitchFamily="34" charset="0"/>
              </a:rPr>
              <a:t> Favours warfarin</a:t>
            </a:r>
          </a:p>
        </p:txBody>
      </p:sp>
      <p:sp>
        <p:nvSpPr>
          <p:cNvPr id="210" name="TextBox 63">
            <a:extLst>
              <a:ext uri="{FF2B5EF4-FFF2-40B4-BE49-F238E27FC236}">
                <a16:creationId xmlns:a16="http://schemas.microsoft.com/office/drawing/2014/main" id="{0D38CB98-0F93-4FBE-9A44-DE7D09737C27}"/>
              </a:ext>
            </a:extLst>
          </p:cNvPr>
          <p:cNvSpPr txBox="1">
            <a:spLocks noChangeArrowheads="1"/>
          </p:cNvSpPr>
          <p:nvPr/>
        </p:nvSpPr>
        <p:spPr bwMode="auto">
          <a:xfrm>
            <a:off x="9751110" y="3679914"/>
            <a:ext cx="535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GB" altLang="en-US" sz="1200" dirty="0">
                <a:solidFill>
                  <a:schemeClr val="accent2"/>
                </a:solidFill>
                <a:latin typeface="Arial" pitchFamily="34" charset="0"/>
                <a:cs typeface="Arial" pitchFamily="34" charset="0"/>
              </a:rPr>
              <a:t>1.08</a:t>
            </a:r>
          </a:p>
        </p:txBody>
      </p:sp>
      <p:sp>
        <p:nvSpPr>
          <p:cNvPr id="211" name="TextBox 210">
            <a:extLst>
              <a:ext uri="{FF2B5EF4-FFF2-40B4-BE49-F238E27FC236}">
                <a16:creationId xmlns:a16="http://schemas.microsoft.com/office/drawing/2014/main" id="{013BE6C6-8C91-4576-9270-F3D4BBEFE3CC}"/>
              </a:ext>
            </a:extLst>
          </p:cNvPr>
          <p:cNvSpPr txBox="1"/>
          <p:nvPr/>
        </p:nvSpPr>
        <p:spPr>
          <a:xfrm>
            <a:off x="10535432" y="3679914"/>
            <a:ext cx="482824" cy="276999"/>
          </a:xfrm>
          <a:prstGeom prst="rect">
            <a:avLst/>
          </a:prstGeom>
          <a:noFill/>
        </p:spPr>
        <p:txBody>
          <a:bodyPr wrap="none" rtlCol="0">
            <a:spAutoFit/>
          </a:bodyPr>
          <a:lstStyle/>
          <a:p>
            <a:r>
              <a:rPr lang="en-GB" altLang="en-US" sz="1200" dirty="0">
                <a:solidFill>
                  <a:schemeClr val="accent2"/>
                </a:solidFill>
                <a:latin typeface="Arial" panose="020B0604020202020204" pitchFamily="34" charset="0"/>
                <a:cs typeface="Arial" panose="020B0604020202020204" pitchFamily="34" charset="0"/>
              </a:rPr>
              <a:t>0.52</a:t>
            </a:r>
          </a:p>
        </p:txBody>
      </p:sp>
      <p:grpSp>
        <p:nvGrpSpPr>
          <p:cNvPr id="64" name="Group 63">
            <a:extLst>
              <a:ext uri="{FF2B5EF4-FFF2-40B4-BE49-F238E27FC236}">
                <a16:creationId xmlns:a16="http://schemas.microsoft.com/office/drawing/2014/main" id="{C012C3EF-B409-453D-BDF2-446E39146E0D}"/>
              </a:ext>
            </a:extLst>
          </p:cNvPr>
          <p:cNvGrpSpPr>
            <a:grpSpLocks noChangeAspect="1"/>
          </p:cNvGrpSpPr>
          <p:nvPr/>
        </p:nvGrpSpPr>
        <p:grpSpPr>
          <a:xfrm>
            <a:off x="11095571" y="6413840"/>
            <a:ext cx="288000" cy="250148"/>
            <a:chOff x="3628927" y="5524745"/>
            <a:chExt cx="528545" cy="459078"/>
          </a:xfrm>
        </p:grpSpPr>
        <p:sp>
          <p:nvSpPr>
            <p:cNvPr id="65" name="Rectangle 64">
              <a:extLst>
                <a:ext uri="{FF2B5EF4-FFF2-40B4-BE49-F238E27FC236}">
                  <a16:creationId xmlns:a16="http://schemas.microsoft.com/office/drawing/2014/main" id="{CCC257E3-B41F-4212-BFDF-E629971B42F4}"/>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66" name="Straight Connector 65">
              <a:extLst>
                <a:ext uri="{FF2B5EF4-FFF2-40B4-BE49-F238E27FC236}">
                  <a16:creationId xmlns:a16="http://schemas.microsoft.com/office/drawing/2014/main" id="{ED1DB0DD-B903-4AA6-9BD5-CA364AB7E932}"/>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67" name="Straight Connector 66">
              <a:extLst>
                <a:ext uri="{FF2B5EF4-FFF2-40B4-BE49-F238E27FC236}">
                  <a16:creationId xmlns:a16="http://schemas.microsoft.com/office/drawing/2014/main" id="{6B4B5761-4A7D-4391-A722-212F885BA10D}"/>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68" name="Straight Connector 67">
              <a:extLst>
                <a:ext uri="{FF2B5EF4-FFF2-40B4-BE49-F238E27FC236}">
                  <a16:creationId xmlns:a16="http://schemas.microsoft.com/office/drawing/2014/main" id="{1C662C7D-E959-4024-8889-A0B31EB1CA7F}"/>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spTree>
    <p:extLst>
      <p:ext uri="{BB962C8B-B14F-4D97-AF65-F5344CB8AC3E}">
        <p14:creationId xmlns:p14="http://schemas.microsoft.com/office/powerpoint/2010/main" val="263668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0804-4713-438F-AABF-3A57518AF422}"/>
              </a:ext>
            </a:extLst>
          </p:cNvPr>
          <p:cNvSpPr>
            <a:spLocks noGrp="1"/>
          </p:cNvSpPr>
          <p:nvPr>
            <p:ph type="title"/>
          </p:nvPr>
        </p:nvSpPr>
        <p:spPr/>
        <p:txBody>
          <a:bodyPr>
            <a:normAutofit/>
          </a:bodyPr>
          <a:lstStyle/>
          <a:p>
            <a:r>
              <a:rPr lang="en-NZ" sz="2400" dirty="0"/>
              <a:t>Low rates of major bleeding and stroke/SE among patients undergoing </a:t>
            </a:r>
            <a:br>
              <a:rPr lang="en-NZ" sz="2400" dirty="0"/>
            </a:br>
            <a:r>
              <a:rPr lang="en-NZ" sz="2400" dirty="0"/>
              <a:t>AF cardioversion in RE-LY</a:t>
            </a:r>
            <a:endParaRPr lang="en-US" sz="2400" dirty="0"/>
          </a:p>
        </p:txBody>
      </p:sp>
      <p:sp>
        <p:nvSpPr>
          <p:cNvPr id="3" name="Slide Number Placeholder 2">
            <a:extLst>
              <a:ext uri="{FF2B5EF4-FFF2-40B4-BE49-F238E27FC236}">
                <a16:creationId xmlns:a16="http://schemas.microsoft.com/office/drawing/2014/main" id="{E8422D12-1880-417D-B835-DFD17C293DB6}"/>
              </a:ext>
            </a:extLst>
          </p:cNvPr>
          <p:cNvSpPr>
            <a:spLocks noGrp="1"/>
          </p:cNvSpPr>
          <p:nvPr>
            <p:ph type="sldNum" sz="quarter" idx="12"/>
          </p:nvPr>
        </p:nvSpPr>
        <p:spPr/>
        <p:txBody>
          <a:bodyPr/>
          <a:lstStyle/>
          <a:p>
            <a:fld id="{2066355A-084C-D24E-9AD2-7E4FC41EA627}" type="slidenum">
              <a:rPr lang="en-GB" noProof="0" smtClean="0"/>
              <a:pPr/>
              <a:t>27</a:t>
            </a:fld>
            <a:endParaRPr lang="en-GB" noProof="0" dirty="0"/>
          </a:p>
        </p:txBody>
      </p:sp>
      <p:sp>
        <p:nvSpPr>
          <p:cNvPr id="5" name="Text Placeholder 4">
            <a:extLst>
              <a:ext uri="{FF2B5EF4-FFF2-40B4-BE49-F238E27FC236}">
                <a16:creationId xmlns:a16="http://schemas.microsoft.com/office/drawing/2014/main" id="{B2B17EBD-8746-4199-97DD-B388C6D0B80D}"/>
              </a:ext>
            </a:extLst>
          </p:cNvPr>
          <p:cNvSpPr>
            <a:spLocks noGrp="1"/>
          </p:cNvSpPr>
          <p:nvPr>
            <p:ph type="body" sz="quarter" idx="13"/>
          </p:nvPr>
        </p:nvSpPr>
        <p:spPr>
          <a:xfrm>
            <a:off x="480483" y="6221339"/>
            <a:ext cx="11101916" cy="500137"/>
          </a:xfrm>
        </p:spPr>
        <p:txBody>
          <a:bodyPr/>
          <a:lstStyle/>
          <a:p>
            <a:pPr defTabSz="914400">
              <a:spcBef>
                <a:spcPts val="288"/>
              </a:spcBef>
              <a:buClrTx/>
              <a:defRPr/>
            </a:pPr>
            <a:r>
              <a:rPr lang="en-GB" dirty="0"/>
              <a:t>D150, dabigatran 150 mg BID; D110, dabigatran 110 mg BID; RR, relative risk; SE, systemic embolism</a:t>
            </a:r>
          </a:p>
          <a:p>
            <a:pPr defTabSz="914400">
              <a:spcBef>
                <a:spcPts val="288"/>
              </a:spcBef>
              <a:buClrTx/>
              <a:defRPr/>
            </a:pPr>
            <a:r>
              <a:rPr lang="en-GB" dirty="0"/>
              <a:t>Nagarakanti et al. Circulation 2011;123:131</a:t>
            </a:r>
          </a:p>
        </p:txBody>
      </p:sp>
      <p:grpSp>
        <p:nvGrpSpPr>
          <p:cNvPr id="4" name="Group 3">
            <a:extLst>
              <a:ext uri="{FF2B5EF4-FFF2-40B4-BE49-F238E27FC236}">
                <a16:creationId xmlns:a16="http://schemas.microsoft.com/office/drawing/2014/main" id="{2EA3C122-AE61-4206-A8C7-EE0AC8A7ADE9}"/>
              </a:ext>
            </a:extLst>
          </p:cNvPr>
          <p:cNvGrpSpPr/>
          <p:nvPr/>
        </p:nvGrpSpPr>
        <p:grpSpPr>
          <a:xfrm>
            <a:off x="1099798" y="1279700"/>
            <a:ext cx="9992405" cy="3863286"/>
            <a:chOff x="1775218" y="1609343"/>
            <a:chExt cx="8707118" cy="3366366"/>
          </a:xfrm>
        </p:grpSpPr>
        <p:graphicFrame>
          <p:nvGraphicFramePr>
            <p:cNvPr id="70" name="Chart 69">
              <a:extLst>
                <a:ext uri="{FF2B5EF4-FFF2-40B4-BE49-F238E27FC236}">
                  <a16:creationId xmlns:a16="http://schemas.microsoft.com/office/drawing/2014/main" id="{399FF999-B2B6-4A9E-890E-ACEC803C5BD3}"/>
                </a:ext>
              </a:extLst>
            </p:cNvPr>
            <p:cNvGraphicFramePr/>
            <p:nvPr>
              <p:extLst>
                <p:ext uri="{D42A27DB-BD31-4B8C-83A1-F6EECF244321}">
                  <p14:modId xmlns:p14="http://schemas.microsoft.com/office/powerpoint/2010/main" val="3533726655"/>
                </p:ext>
              </p:extLst>
            </p:nvPr>
          </p:nvGraphicFramePr>
          <p:xfrm>
            <a:off x="6502764" y="1647827"/>
            <a:ext cx="3979572" cy="3274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98D7E745-4329-4A32-B240-3C12CD10FB77}"/>
                </a:ext>
              </a:extLst>
            </p:cNvPr>
            <p:cNvGraphicFramePr/>
            <p:nvPr>
              <p:extLst>
                <p:ext uri="{D42A27DB-BD31-4B8C-83A1-F6EECF244321}">
                  <p14:modId xmlns:p14="http://schemas.microsoft.com/office/powerpoint/2010/main" val="3780558148"/>
                </p:ext>
              </p:extLst>
            </p:nvPr>
          </p:nvGraphicFramePr>
          <p:xfrm>
            <a:off x="1976654" y="1659594"/>
            <a:ext cx="3979572" cy="3274848"/>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62731D24-A2C9-4584-9F7D-5199AC86CEE8}"/>
                </a:ext>
              </a:extLst>
            </p:cNvPr>
            <p:cNvSpPr txBox="1"/>
            <p:nvPr/>
          </p:nvSpPr>
          <p:spPr>
            <a:xfrm rot="16200000">
              <a:off x="818753" y="3233167"/>
              <a:ext cx="2189929" cy="276999"/>
            </a:xfrm>
            <a:prstGeom prst="rect">
              <a:avLst/>
            </a:prstGeom>
            <a:noFill/>
          </p:spPr>
          <p:txBody>
            <a:bodyPr wrap="square" rtlCol="0">
              <a:spAutoFit/>
            </a:bodyPr>
            <a:lstStyle/>
            <a:p>
              <a:pPr algn="ctr" defTabSz="914400"/>
              <a:r>
                <a:rPr lang="en-GB" sz="1200" b="1" dirty="0">
                  <a:solidFill>
                    <a:srgbClr val="00498B"/>
                  </a:solidFill>
                  <a:latin typeface="Arial" panose="020B0604020202020204" pitchFamily="34" charset="0"/>
                  <a:cs typeface="Arial" panose="020B0604020202020204" pitchFamily="34" charset="0"/>
                </a:rPr>
                <a:t>Major bleeding (%)</a:t>
              </a:r>
            </a:p>
          </p:txBody>
        </p:sp>
        <p:sp>
          <p:nvSpPr>
            <p:cNvPr id="38" name="TextBox 37">
              <a:extLst>
                <a:ext uri="{FF2B5EF4-FFF2-40B4-BE49-F238E27FC236}">
                  <a16:creationId xmlns:a16="http://schemas.microsoft.com/office/drawing/2014/main" id="{E564A983-037B-4FF9-94FA-4F60560EDE0C}"/>
                </a:ext>
              </a:extLst>
            </p:cNvPr>
            <p:cNvSpPr txBox="1"/>
            <p:nvPr/>
          </p:nvSpPr>
          <p:spPr>
            <a:xfrm>
              <a:off x="2723105" y="3961123"/>
              <a:ext cx="482825"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0.60</a:t>
              </a:r>
            </a:p>
          </p:txBody>
        </p:sp>
        <p:sp>
          <p:nvSpPr>
            <p:cNvPr id="39" name="TextBox 38">
              <a:extLst>
                <a:ext uri="{FF2B5EF4-FFF2-40B4-BE49-F238E27FC236}">
                  <a16:creationId xmlns:a16="http://schemas.microsoft.com/office/drawing/2014/main" id="{2A6B16CE-E70C-40BA-BD56-E05A15CFE56C}"/>
                </a:ext>
              </a:extLst>
            </p:cNvPr>
            <p:cNvSpPr txBox="1"/>
            <p:nvPr/>
          </p:nvSpPr>
          <p:spPr>
            <a:xfrm>
              <a:off x="3703671" y="3486879"/>
              <a:ext cx="482825"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1.70</a:t>
              </a:r>
            </a:p>
          </p:txBody>
        </p:sp>
        <p:sp>
          <p:nvSpPr>
            <p:cNvPr id="40" name="TextBox 39">
              <a:extLst>
                <a:ext uri="{FF2B5EF4-FFF2-40B4-BE49-F238E27FC236}">
                  <a16:creationId xmlns:a16="http://schemas.microsoft.com/office/drawing/2014/main" id="{150D5334-B094-42CC-85E9-B28BBEA2A898}"/>
                </a:ext>
              </a:extLst>
            </p:cNvPr>
            <p:cNvSpPr txBox="1"/>
            <p:nvPr/>
          </p:nvSpPr>
          <p:spPr>
            <a:xfrm>
              <a:off x="4698047" y="3963103"/>
              <a:ext cx="482825"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0.60</a:t>
              </a:r>
            </a:p>
          </p:txBody>
        </p:sp>
        <p:cxnSp>
          <p:nvCxnSpPr>
            <p:cNvPr id="59" name="Connector: Elbow 58">
              <a:extLst>
                <a:ext uri="{FF2B5EF4-FFF2-40B4-BE49-F238E27FC236}">
                  <a16:creationId xmlns:a16="http://schemas.microsoft.com/office/drawing/2014/main" id="{E92B9E33-9CDE-4262-9ED5-4B9154ED2A14}"/>
                </a:ext>
              </a:extLst>
            </p:cNvPr>
            <p:cNvCxnSpPr>
              <a:cxnSpLocks/>
              <a:stCxn id="38" idx="0"/>
              <a:endCxn id="40" idx="0"/>
            </p:cNvCxnSpPr>
            <p:nvPr/>
          </p:nvCxnSpPr>
          <p:spPr>
            <a:xfrm rot="16200000" flipH="1">
              <a:off x="3950998" y="2974641"/>
              <a:ext cx="1980" cy="1974942"/>
            </a:xfrm>
            <a:prstGeom prst="bentConnector3">
              <a:avLst>
                <a:gd name="adj1" fmla="val -72668434"/>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0" name="Connector: Elbow 59">
              <a:extLst>
                <a:ext uri="{FF2B5EF4-FFF2-40B4-BE49-F238E27FC236}">
                  <a16:creationId xmlns:a16="http://schemas.microsoft.com/office/drawing/2014/main" id="{9C8D1916-30A6-4AA3-B40A-39124FE62134}"/>
                </a:ext>
              </a:extLst>
            </p:cNvPr>
            <p:cNvCxnSpPr>
              <a:cxnSpLocks/>
              <a:stCxn id="39" idx="0"/>
              <a:endCxn id="40" idx="0"/>
            </p:cNvCxnSpPr>
            <p:nvPr/>
          </p:nvCxnSpPr>
          <p:spPr>
            <a:xfrm rot="16200000" flipH="1">
              <a:off x="4204159" y="3227802"/>
              <a:ext cx="476224" cy="994376"/>
            </a:xfrm>
            <a:prstGeom prst="bentConnector3">
              <a:avLst>
                <a:gd name="adj1" fmla="val -17884"/>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1" name="Rectangle 60">
              <a:extLst>
                <a:ext uri="{FF2B5EF4-FFF2-40B4-BE49-F238E27FC236}">
                  <a16:creationId xmlns:a16="http://schemas.microsoft.com/office/drawing/2014/main" id="{CF9B0B9A-F342-4F7F-B6D6-B5D327C7241A}"/>
                </a:ext>
              </a:extLst>
            </p:cNvPr>
            <p:cNvSpPr/>
            <p:nvPr/>
          </p:nvSpPr>
          <p:spPr>
            <a:xfrm>
              <a:off x="3306158" y="1990527"/>
              <a:ext cx="1357983" cy="490785"/>
            </a:xfrm>
            <a:prstGeom prst="rect">
              <a:avLst/>
            </a:prstGeom>
          </p:spPr>
          <p:txBody>
            <a:bodyPr wrap="none">
              <a:spAutoFit/>
            </a:bodyPr>
            <a:lstStyle/>
            <a:p>
              <a:pPr algn="ctr" eaLnBrk="0" hangingPunct="0">
                <a:lnSpc>
                  <a:spcPct val="85000"/>
                </a:lnSpc>
              </a:pPr>
              <a:r>
                <a:rPr lang="de-DE" sz="1200" dirty="0">
                  <a:solidFill>
                    <a:srgbClr val="00498B"/>
                  </a:solidFill>
                </a:rPr>
                <a:t>RR: 0.99</a:t>
              </a:r>
            </a:p>
            <a:p>
              <a:pPr algn="ctr" eaLnBrk="0" hangingPunct="0">
                <a:lnSpc>
                  <a:spcPct val="85000"/>
                </a:lnSpc>
              </a:pPr>
              <a:r>
                <a:rPr lang="de-DE" sz="1200" dirty="0">
                  <a:solidFill>
                    <a:srgbClr val="00498B"/>
                  </a:solidFill>
                </a:rPr>
                <a:t>(95% CI: 0.25–3.93)</a:t>
              </a:r>
            </a:p>
            <a:p>
              <a:pPr algn="ctr" eaLnBrk="0" hangingPunct="0">
                <a:lnSpc>
                  <a:spcPct val="85000"/>
                </a:lnSpc>
              </a:pPr>
              <a:r>
                <a:rPr lang="de-DE" sz="1200" dirty="0">
                  <a:solidFill>
                    <a:srgbClr val="00498B"/>
                  </a:solidFill>
                </a:rPr>
                <a:t>P=0.99</a:t>
              </a:r>
              <a:endParaRPr lang="en-US" sz="1200" dirty="0">
                <a:solidFill>
                  <a:srgbClr val="00498B"/>
                </a:solidFill>
              </a:endParaRPr>
            </a:p>
          </p:txBody>
        </p:sp>
        <p:sp>
          <p:nvSpPr>
            <p:cNvPr id="62" name="Rectangle 61">
              <a:extLst>
                <a:ext uri="{FF2B5EF4-FFF2-40B4-BE49-F238E27FC236}">
                  <a16:creationId xmlns:a16="http://schemas.microsoft.com/office/drawing/2014/main" id="{8E0CDBB6-76A3-44B7-970C-6825F6223290}"/>
                </a:ext>
              </a:extLst>
            </p:cNvPr>
            <p:cNvSpPr/>
            <p:nvPr/>
          </p:nvSpPr>
          <p:spPr>
            <a:xfrm>
              <a:off x="3441364" y="2840807"/>
              <a:ext cx="1566403" cy="490785"/>
            </a:xfrm>
            <a:prstGeom prst="rect">
              <a:avLst/>
            </a:prstGeom>
          </p:spPr>
          <p:txBody>
            <a:bodyPr wrap="square">
              <a:spAutoFit/>
            </a:bodyPr>
            <a:lstStyle/>
            <a:p>
              <a:pPr algn="ctr" eaLnBrk="0" hangingPunct="0">
                <a:lnSpc>
                  <a:spcPct val="85000"/>
                </a:lnSpc>
              </a:pPr>
              <a:r>
                <a:rPr lang="de-DE" sz="1200" dirty="0">
                  <a:solidFill>
                    <a:srgbClr val="00498B"/>
                  </a:solidFill>
                </a:rPr>
                <a:t>RR: 2.82</a:t>
              </a:r>
            </a:p>
            <a:p>
              <a:pPr algn="ctr" eaLnBrk="0" hangingPunct="0">
                <a:lnSpc>
                  <a:spcPct val="85000"/>
                </a:lnSpc>
              </a:pPr>
              <a:r>
                <a:rPr lang="de-DE" sz="1200" dirty="0">
                  <a:solidFill>
                    <a:srgbClr val="00498B"/>
                  </a:solidFill>
                </a:rPr>
                <a:t>(95% CI: 0.90–8.82)</a:t>
              </a:r>
            </a:p>
            <a:p>
              <a:pPr algn="ctr" eaLnBrk="0" hangingPunct="0">
                <a:lnSpc>
                  <a:spcPct val="85000"/>
                </a:lnSpc>
              </a:pPr>
              <a:r>
                <a:rPr lang="de-DE" sz="1200" dirty="0">
                  <a:solidFill>
                    <a:srgbClr val="00498B"/>
                  </a:solidFill>
                </a:rPr>
                <a:t>P=0.06</a:t>
              </a:r>
              <a:endParaRPr lang="en-US" sz="1200" dirty="0">
                <a:solidFill>
                  <a:srgbClr val="00498B"/>
                </a:solidFill>
              </a:endParaRPr>
            </a:p>
          </p:txBody>
        </p:sp>
        <p:sp>
          <p:nvSpPr>
            <p:cNvPr id="66" name="Rectangle 65">
              <a:extLst>
                <a:ext uri="{FF2B5EF4-FFF2-40B4-BE49-F238E27FC236}">
                  <a16:creationId xmlns:a16="http://schemas.microsoft.com/office/drawing/2014/main" id="{BCA4F2B3-188B-4DE6-82D7-E1EA9CFFA114}"/>
                </a:ext>
              </a:extLst>
            </p:cNvPr>
            <p:cNvSpPr/>
            <p:nvPr/>
          </p:nvSpPr>
          <p:spPr>
            <a:xfrm>
              <a:off x="7816785" y="1987942"/>
              <a:ext cx="1357983" cy="490785"/>
            </a:xfrm>
            <a:prstGeom prst="rect">
              <a:avLst/>
            </a:prstGeom>
          </p:spPr>
          <p:txBody>
            <a:bodyPr wrap="none">
              <a:spAutoFit/>
            </a:bodyPr>
            <a:lstStyle/>
            <a:p>
              <a:pPr algn="ctr" eaLnBrk="0" hangingPunct="0">
                <a:lnSpc>
                  <a:spcPct val="85000"/>
                </a:lnSpc>
              </a:pPr>
              <a:r>
                <a:rPr lang="de-DE" sz="1200" dirty="0">
                  <a:solidFill>
                    <a:srgbClr val="00498B"/>
                  </a:solidFill>
                </a:rPr>
                <a:t>RR: 0.49</a:t>
              </a:r>
            </a:p>
            <a:p>
              <a:pPr algn="ctr" eaLnBrk="0" hangingPunct="0">
                <a:lnSpc>
                  <a:spcPct val="85000"/>
                </a:lnSpc>
              </a:pPr>
              <a:r>
                <a:rPr lang="de-DE" sz="1200" dirty="0">
                  <a:solidFill>
                    <a:srgbClr val="00498B"/>
                  </a:solidFill>
                </a:rPr>
                <a:t>(95% CI: 0.09–2.69)</a:t>
              </a:r>
            </a:p>
            <a:p>
              <a:pPr algn="ctr" eaLnBrk="0" hangingPunct="0">
                <a:lnSpc>
                  <a:spcPct val="85000"/>
                </a:lnSpc>
              </a:pPr>
              <a:r>
                <a:rPr lang="de-DE" sz="1200" dirty="0">
                  <a:solidFill>
                    <a:srgbClr val="00498B"/>
                  </a:solidFill>
                </a:rPr>
                <a:t>P=0.40</a:t>
              </a:r>
              <a:endParaRPr lang="en-US" sz="1200" dirty="0">
                <a:solidFill>
                  <a:srgbClr val="00498B"/>
                </a:solidFill>
              </a:endParaRPr>
            </a:p>
          </p:txBody>
        </p:sp>
        <p:sp>
          <p:nvSpPr>
            <p:cNvPr id="67" name="Rectangle 66">
              <a:extLst>
                <a:ext uri="{FF2B5EF4-FFF2-40B4-BE49-F238E27FC236}">
                  <a16:creationId xmlns:a16="http://schemas.microsoft.com/office/drawing/2014/main" id="{0D3F42AB-8165-425B-9C7E-AC116E9EF95A}"/>
                </a:ext>
              </a:extLst>
            </p:cNvPr>
            <p:cNvSpPr/>
            <p:nvPr/>
          </p:nvSpPr>
          <p:spPr>
            <a:xfrm>
              <a:off x="7953988" y="2852876"/>
              <a:ext cx="1566403" cy="490785"/>
            </a:xfrm>
            <a:prstGeom prst="rect">
              <a:avLst/>
            </a:prstGeom>
          </p:spPr>
          <p:txBody>
            <a:bodyPr wrap="square">
              <a:spAutoFit/>
            </a:bodyPr>
            <a:lstStyle/>
            <a:p>
              <a:pPr algn="ctr" eaLnBrk="0" hangingPunct="0">
                <a:lnSpc>
                  <a:spcPct val="85000"/>
                </a:lnSpc>
              </a:pPr>
              <a:r>
                <a:rPr lang="de-DE" sz="1200" dirty="0">
                  <a:solidFill>
                    <a:srgbClr val="00498B"/>
                  </a:solidFill>
                </a:rPr>
                <a:t>RR: 1.28</a:t>
              </a:r>
            </a:p>
            <a:p>
              <a:pPr algn="ctr" eaLnBrk="0" hangingPunct="0">
                <a:lnSpc>
                  <a:spcPct val="85000"/>
                </a:lnSpc>
              </a:pPr>
              <a:r>
                <a:rPr lang="de-DE" sz="1200" dirty="0">
                  <a:solidFill>
                    <a:srgbClr val="00498B"/>
                  </a:solidFill>
                </a:rPr>
                <a:t>(95% CI: 0.35–4.76)</a:t>
              </a:r>
            </a:p>
            <a:p>
              <a:pPr algn="ctr" eaLnBrk="0" hangingPunct="0">
                <a:lnSpc>
                  <a:spcPct val="85000"/>
                </a:lnSpc>
              </a:pPr>
              <a:r>
                <a:rPr lang="de-DE" sz="1200" dirty="0">
                  <a:solidFill>
                    <a:srgbClr val="00498B"/>
                  </a:solidFill>
                </a:rPr>
                <a:t>P=0.71</a:t>
              </a:r>
              <a:endParaRPr lang="en-US" sz="1200" dirty="0">
                <a:solidFill>
                  <a:srgbClr val="00498B"/>
                </a:solidFill>
              </a:endParaRPr>
            </a:p>
          </p:txBody>
        </p:sp>
        <p:sp>
          <p:nvSpPr>
            <p:cNvPr id="72" name="TextBox 71">
              <a:extLst>
                <a:ext uri="{FF2B5EF4-FFF2-40B4-BE49-F238E27FC236}">
                  <a16:creationId xmlns:a16="http://schemas.microsoft.com/office/drawing/2014/main" id="{10B973B4-33A5-4EF6-BE79-15DF23B87E78}"/>
                </a:ext>
              </a:extLst>
            </p:cNvPr>
            <p:cNvSpPr txBox="1"/>
            <p:nvPr/>
          </p:nvSpPr>
          <p:spPr>
            <a:xfrm rot="16200000">
              <a:off x="5344863" y="3221400"/>
              <a:ext cx="2189929" cy="276999"/>
            </a:xfrm>
            <a:prstGeom prst="rect">
              <a:avLst/>
            </a:prstGeom>
            <a:noFill/>
          </p:spPr>
          <p:txBody>
            <a:bodyPr wrap="square" rtlCol="0">
              <a:spAutoFit/>
            </a:bodyPr>
            <a:lstStyle/>
            <a:p>
              <a:pPr algn="ctr" defTabSz="914400"/>
              <a:r>
                <a:rPr lang="en-GB" sz="1200" b="1" dirty="0">
                  <a:solidFill>
                    <a:srgbClr val="00498B"/>
                  </a:solidFill>
                  <a:latin typeface="Arial" panose="020B0604020202020204" pitchFamily="34" charset="0"/>
                  <a:cs typeface="Arial" panose="020B0604020202020204" pitchFamily="34" charset="0"/>
                </a:rPr>
                <a:t>Stroke/SE (%)</a:t>
              </a:r>
            </a:p>
          </p:txBody>
        </p:sp>
        <p:sp>
          <p:nvSpPr>
            <p:cNvPr id="73" name="TextBox 72">
              <a:extLst>
                <a:ext uri="{FF2B5EF4-FFF2-40B4-BE49-F238E27FC236}">
                  <a16:creationId xmlns:a16="http://schemas.microsoft.com/office/drawing/2014/main" id="{621D846F-7DEE-4080-9DA5-8F8F5ECBC6E1}"/>
                </a:ext>
              </a:extLst>
            </p:cNvPr>
            <p:cNvSpPr txBox="1"/>
            <p:nvPr/>
          </p:nvSpPr>
          <p:spPr>
            <a:xfrm>
              <a:off x="7272869" y="4087855"/>
              <a:ext cx="482825"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0.30</a:t>
              </a:r>
            </a:p>
          </p:txBody>
        </p:sp>
        <p:sp>
          <p:nvSpPr>
            <p:cNvPr id="74" name="TextBox 73">
              <a:extLst>
                <a:ext uri="{FF2B5EF4-FFF2-40B4-BE49-F238E27FC236}">
                  <a16:creationId xmlns:a16="http://schemas.microsoft.com/office/drawing/2014/main" id="{45971A16-429E-47BE-B1A7-1ADEE4618A24}"/>
                </a:ext>
              </a:extLst>
            </p:cNvPr>
            <p:cNvSpPr txBox="1"/>
            <p:nvPr/>
          </p:nvSpPr>
          <p:spPr>
            <a:xfrm>
              <a:off x="8254365" y="3900817"/>
              <a:ext cx="482825"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0.77</a:t>
              </a:r>
            </a:p>
          </p:txBody>
        </p:sp>
        <p:sp>
          <p:nvSpPr>
            <p:cNvPr id="75" name="TextBox 74">
              <a:extLst>
                <a:ext uri="{FF2B5EF4-FFF2-40B4-BE49-F238E27FC236}">
                  <a16:creationId xmlns:a16="http://schemas.microsoft.com/office/drawing/2014/main" id="{915C2B0D-528A-47BA-8894-053B30EDB58D}"/>
                </a:ext>
              </a:extLst>
            </p:cNvPr>
            <p:cNvSpPr txBox="1"/>
            <p:nvPr/>
          </p:nvSpPr>
          <p:spPr>
            <a:xfrm>
              <a:off x="9224157" y="3951336"/>
              <a:ext cx="482825" cy="276999"/>
            </a:xfrm>
            <a:prstGeom prst="rect">
              <a:avLst/>
            </a:prstGeom>
            <a:noFill/>
          </p:spPr>
          <p:txBody>
            <a:bodyPr wrap="none" rtlCol="0">
              <a:spAutoFit/>
            </a:bodyPr>
            <a:lstStyle/>
            <a:p>
              <a:pPr algn="ctr"/>
              <a:r>
                <a:rPr lang="en-GB" sz="1200" dirty="0">
                  <a:latin typeface="Arial" panose="020B0604020202020204" pitchFamily="34" charset="0"/>
                  <a:cs typeface="Arial" panose="020B0604020202020204" pitchFamily="34" charset="0"/>
                </a:rPr>
                <a:t>0.60</a:t>
              </a:r>
            </a:p>
          </p:txBody>
        </p:sp>
        <p:cxnSp>
          <p:nvCxnSpPr>
            <p:cNvPr id="76" name="Connector: Elbow 75">
              <a:extLst>
                <a:ext uri="{FF2B5EF4-FFF2-40B4-BE49-F238E27FC236}">
                  <a16:creationId xmlns:a16="http://schemas.microsoft.com/office/drawing/2014/main" id="{4E8B0578-B798-4C1A-B165-50B06C5E5CC3}"/>
                </a:ext>
              </a:extLst>
            </p:cNvPr>
            <p:cNvCxnSpPr>
              <a:cxnSpLocks/>
              <a:stCxn id="73" idx="0"/>
              <a:endCxn id="75" idx="0"/>
            </p:cNvCxnSpPr>
            <p:nvPr/>
          </p:nvCxnSpPr>
          <p:spPr>
            <a:xfrm rot="5400000" flipH="1" flipV="1">
              <a:off x="8421667" y="3043951"/>
              <a:ext cx="136519" cy="1951288"/>
            </a:xfrm>
            <a:prstGeom prst="bentConnector3">
              <a:avLst>
                <a:gd name="adj1" fmla="val 1147379"/>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7" name="Connector: Elbow 76">
              <a:extLst>
                <a:ext uri="{FF2B5EF4-FFF2-40B4-BE49-F238E27FC236}">
                  <a16:creationId xmlns:a16="http://schemas.microsoft.com/office/drawing/2014/main" id="{95377574-07DB-417D-BAA9-C229711C233A}"/>
                </a:ext>
              </a:extLst>
            </p:cNvPr>
            <p:cNvCxnSpPr>
              <a:cxnSpLocks/>
              <a:stCxn id="74" idx="0"/>
              <a:endCxn id="75" idx="0"/>
            </p:cNvCxnSpPr>
            <p:nvPr/>
          </p:nvCxnSpPr>
          <p:spPr>
            <a:xfrm rot="16200000" flipH="1">
              <a:off x="8955414" y="3441179"/>
              <a:ext cx="50519" cy="969792"/>
            </a:xfrm>
            <a:prstGeom prst="bentConnector3">
              <a:avLst>
                <a:gd name="adj1" fmla="val -1002605"/>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570194C2-2309-40C4-B6F5-6F91488B72AC}"/>
                </a:ext>
              </a:extLst>
            </p:cNvPr>
            <p:cNvSpPr txBox="1"/>
            <p:nvPr/>
          </p:nvSpPr>
          <p:spPr>
            <a:xfrm>
              <a:off x="3454909" y="4510550"/>
              <a:ext cx="1011379" cy="461665"/>
            </a:xfrm>
            <a:prstGeom prst="rect">
              <a:avLst/>
            </a:prstGeom>
            <a:noFill/>
          </p:spPr>
          <p:txBody>
            <a:bodyPr wrap="square" rtlCol="0">
              <a:spAutoFit/>
            </a:bodyPr>
            <a:lstStyle/>
            <a:p>
              <a:pPr algn="ctr"/>
              <a:r>
                <a:rPr lang="en-GB" sz="1200" dirty="0"/>
                <a:t>D110 </a:t>
              </a:r>
              <a:br>
                <a:rPr lang="en-GB" sz="1200" dirty="0"/>
              </a:br>
              <a:r>
                <a:rPr lang="en-GB" sz="1200" dirty="0"/>
                <a:t>(n=647)</a:t>
              </a:r>
            </a:p>
          </p:txBody>
        </p:sp>
        <p:sp>
          <p:nvSpPr>
            <p:cNvPr id="42" name="TextBox 41">
              <a:extLst>
                <a:ext uri="{FF2B5EF4-FFF2-40B4-BE49-F238E27FC236}">
                  <a16:creationId xmlns:a16="http://schemas.microsoft.com/office/drawing/2014/main" id="{F8031CB3-04BA-4387-AEDA-295C0DED2705}"/>
                </a:ext>
              </a:extLst>
            </p:cNvPr>
            <p:cNvSpPr txBox="1"/>
            <p:nvPr/>
          </p:nvSpPr>
          <p:spPr>
            <a:xfrm>
              <a:off x="2570451" y="4507437"/>
              <a:ext cx="833176" cy="461665"/>
            </a:xfrm>
            <a:prstGeom prst="rect">
              <a:avLst/>
            </a:prstGeom>
            <a:noFill/>
          </p:spPr>
          <p:txBody>
            <a:bodyPr wrap="square" rtlCol="0">
              <a:spAutoFit/>
            </a:bodyPr>
            <a:lstStyle/>
            <a:p>
              <a:pPr algn="ctr"/>
              <a:r>
                <a:rPr lang="en-GB" sz="1200" dirty="0"/>
                <a:t>D150 (n=672)</a:t>
              </a:r>
            </a:p>
          </p:txBody>
        </p:sp>
        <p:sp>
          <p:nvSpPr>
            <p:cNvPr id="43" name="TextBox 42">
              <a:extLst>
                <a:ext uri="{FF2B5EF4-FFF2-40B4-BE49-F238E27FC236}">
                  <a16:creationId xmlns:a16="http://schemas.microsoft.com/office/drawing/2014/main" id="{EECACAAF-9BD9-418D-A881-9CDD80BD3E61}"/>
                </a:ext>
              </a:extLst>
            </p:cNvPr>
            <p:cNvSpPr txBox="1"/>
            <p:nvPr/>
          </p:nvSpPr>
          <p:spPr>
            <a:xfrm>
              <a:off x="4420453" y="4514044"/>
              <a:ext cx="995204" cy="461665"/>
            </a:xfrm>
            <a:prstGeom prst="rect">
              <a:avLst/>
            </a:prstGeom>
            <a:noFill/>
          </p:spPr>
          <p:txBody>
            <a:bodyPr wrap="square" rtlCol="0">
              <a:spAutoFit/>
            </a:bodyPr>
            <a:lstStyle/>
            <a:p>
              <a:pPr algn="ctr"/>
              <a:r>
                <a:rPr lang="en-GB" sz="1200" dirty="0"/>
                <a:t>Warfarin (n=664)</a:t>
              </a:r>
            </a:p>
          </p:txBody>
        </p:sp>
        <p:sp>
          <p:nvSpPr>
            <p:cNvPr id="45" name="TextBox 44">
              <a:extLst>
                <a:ext uri="{FF2B5EF4-FFF2-40B4-BE49-F238E27FC236}">
                  <a16:creationId xmlns:a16="http://schemas.microsoft.com/office/drawing/2014/main" id="{59C15F8D-F57E-43DB-BB45-52C9D7B751F6}"/>
                </a:ext>
              </a:extLst>
            </p:cNvPr>
            <p:cNvSpPr txBox="1"/>
            <p:nvPr/>
          </p:nvSpPr>
          <p:spPr>
            <a:xfrm>
              <a:off x="7975535" y="4502292"/>
              <a:ext cx="1011379" cy="461665"/>
            </a:xfrm>
            <a:prstGeom prst="rect">
              <a:avLst/>
            </a:prstGeom>
            <a:noFill/>
          </p:spPr>
          <p:txBody>
            <a:bodyPr wrap="square" rtlCol="0">
              <a:spAutoFit/>
            </a:bodyPr>
            <a:lstStyle/>
            <a:p>
              <a:pPr algn="ctr"/>
              <a:r>
                <a:rPr lang="en-GB" sz="1200" dirty="0"/>
                <a:t>D110 </a:t>
              </a:r>
              <a:br>
                <a:rPr lang="en-GB" sz="1200" dirty="0"/>
              </a:br>
              <a:r>
                <a:rPr lang="en-GB" sz="1200" dirty="0"/>
                <a:t>(n=647)</a:t>
              </a:r>
            </a:p>
          </p:txBody>
        </p:sp>
        <p:sp>
          <p:nvSpPr>
            <p:cNvPr id="46" name="TextBox 45">
              <a:extLst>
                <a:ext uri="{FF2B5EF4-FFF2-40B4-BE49-F238E27FC236}">
                  <a16:creationId xmlns:a16="http://schemas.microsoft.com/office/drawing/2014/main" id="{4AAFC048-1D15-4784-BF3C-BF1D018BB859}"/>
                </a:ext>
              </a:extLst>
            </p:cNvPr>
            <p:cNvSpPr txBox="1"/>
            <p:nvPr/>
          </p:nvSpPr>
          <p:spPr>
            <a:xfrm>
              <a:off x="7100042" y="4499179"/>
              <a:ext cx="833176" cy="461665"/>
            </a:xfrm>
            <a:prstGeom prst="rect">
              <a:avLst/>
            </a:prstGeom>
            <a:noFill/>
          </p:spPr>
          <p:txBody>
            <a:bodyPr wrap="square" rtlCol="0">
              <a:spAutoFit/>
            </a:bodyPr>
            <a:lstStyle/>
            <a:p>
              <a:pPr algn="ctr"/>
              <a:r>
                <a:rPr lang="en-GB" sz="1200" dirty="0"/>
                <a:t>D150 (n=672)</a:t>
              </a:r>
            </a:p>
          </p:txBody>
        </p:sp>
        <p:sp>
          <p:nvSpPr>
            <p:cNvPr id="47" name="TextBox 46">
              <a:extLst>
                <a:ext uri="{FF2B5EF4-FFF2-40B4-BE49-F238E27FC236}">
                  <a16:creationId xmlns:a16="http://schemas.microsoft.com/office/drawing/2014/main" id="{4E56DEB5-544B-4EE3-AC3C-2292883CA96B}"/>
                </a:ext>
              </a:extLst>
            </p:cNvPr>
            <p:cNvSpPr txBox="1"/>
            <p:nvPr/>
          </p:nvSpPr>
          <p:spPr>
            <a:xfrm>
              <a:off x="8967966" y="4505786"/>
              <a:ext cx="995204" cy="461665"/>
            </a:xfrm>
            <a:prstGeom prst="rect">
              <a:avLst/>
            </a:prstGeom>
            <a:noFill/>
          </p:spPr>
          <p:txBody>
            <a:bodyPr wrap="square" rtlCol="0">
              <a:spAutoFit/>
            </a:bodyPr>
            <a:lstStyle/>
            <a:p>
              <a:pPr algn="ctr"/>
              <a:r>
                <a:rPr lang="en-GB" sz="1200" dirty="0"/>
                <a:t>Warfarin (n=664)</a:t>
              </a:r>
            </a:p>
          </p:txBody>
        </p:sp>
        <p:sp>
          <p:nvSpPr>
            <p:cNvPr id="33" name="TextBox 32">
              <a:extLst>
                <a:ext uri="{FF2B5EF4-FFF2-40B4-BE49-F238E27FC236}">
                  <a16:creationId xmlns:a16="http://schemas.microsoft.com/office/drawing/2014/main" id="{63F455BF-50C2-4753-9A83-52062AEF1E7F}"/>
                </a:ext>
              </a:extLst>
            </p:cNvPr>
            <p:cNvSpPr txBox="1"/>
            <p:nvPr/>
          </p:nvSpPr>
          <p:spPr>
            <a:xfrm>
              <a:off x="2750568" y="1609344"/>
              <a:ext cx="2244943" cy="4616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b="1">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Major bleeding</a:t>
              </a:r>
              <a:endParaRPr lang="en-GB" b="0" dirty="0">
                <a:solidFill>
                  <a:schemeClr val="tx1"/>
                </a:solidFill>
              </a:endParaRPr>
            </a:p>
          </p:txBody>
        </p:sp>
        <p:sp>
          <p:nvSpPr>
            <p:cNvPr id="35" name="TextBox 34">
              <a:extLst>
                <a:ext uri="{FF2B5EF4-FFF2-40B4-BE49-F238E27FC236}">
                  <a16:creationId xmlns:a16="http://schemas.microsoft.com/office/drawing/2014/main" id="{7FB3C1E7-2636-4AE3-B7D3-51C3A0F766C8}"/>
                </a:ext>
              </a:extLst>
            </p:cNvPr>
            <p:cNvSpPr txBox="1"/>
            <p:nvPr/>
          </p:nvSpPr>
          <p:spPr>
            <a:xfrm>
              <a:off x="7280504" y="1609343"/>
              <a:ext cx="2439804" cy="4616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600" dirty="0"/>
                <a:t>Stroke/SE</a:t>
              </a:r>
            </a:p>
          </p:txBody>
        </p:sp>
      </p:grpSp>
      <p:sp>
        <p:nvSpPr>
          <p:cNvPr id="37" name="TextBox 36">
            <a:extLst>
              <a:ext uri="{FF2B5EF4-FFF2-40B4-BE49-F238E27FC236}">
                <a16:creationId xmlns:a16="http://schemas.microsoft.com/office/drawing/2014/main" id="{0EA188EC-D3ED-4893-A521-0AE505B52548}"/>
              </a:ext>
            </a:extLst>
          </p:cNvPr>
          <p:cNvSpPr txBox="1"/>
          <p:nvPr/>
        </p:nvSpPr>
        <p:spPr>
          <a:xfrm>
            <a:off x="407988" y="5242373"/>
            <a:ext cx="11309879" cy="584775"/>
          </a:xfrm>
          <a:prstGeom prst="rect">
            <a:avLst/>
          </a:prstGeom>
          <a:solidFill>
            <a:schemeClr val="accent1"/>
          </a:solidFill>
        </p:spPr>
        <p:txBody>
          <a:bodyPr wrap="square" rtlCol="0">
            <a:spAutoFit/>
          </a:bodyPr>
          <a:lstStyle>
            <a:defPPr>
              <a:defRPr lang="en-US"/>
            </a:defPPr>
            <a:lvl1pPr algn="ctr">
              <a:tabLst>
                <a:tab pos="4398963" algn="l"/>
              </a:tabLst>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defRPr/>
            </a:pPr>
            <a:r>
              <a:rPr lang="en-GB" sz="1600" dirty="0">
                <a:solidFill>
                  <a:schemeClr val="bg1"/>
                </a:solidFill>
                <a:latin typeface="Arial"/>
              </a:rPr>
              <a:t>Event rates were low in all treatment arms; no significant differences for dabigatran vs warfarin were seen</a:t>
            </a:r>
          </a:p>
          <a:p>
            <a:pPr>
              <a:defRPr/>
            </a:pPr>
            <a:r>
              <a:rPr lang="en-GB" sz="1600" dirty="0">
                <a:solidFill>
                  <a:schemeClr val="bg1"/>
                </a:solidFill>
                <a:latin typeface="Arial"/>
              </a:rPr>
              <a:t>Dabigatran is a reasonable alternative to warfarin in patients with AF requiring cardioversion</a:t>
            </a:r>
          </a:p>
        </p:txBody>
      </p:sp>
      <p:sp>
        <p:nvSpPr>
          <p:cNvPr id="34" name="Round Same Side Corner Rectangle 24">
            <a:hlinkClick r:id="rId5" action="ppaction://hlinksldjump"/>
            <a:extLst>
              <a:ext uri="{FF2B5EF4-FFF2-40B4-BE49-F238E27FC236}">
                <a16:creationId xmlns:a16="http://schemas.microsoft.com/office/drawing/2014/main" id="{D77D4A59-91FA-4F77-93A3-D57E7E8FF965}"/>
              </a:ext>
            </a:extLst>
          </p:cNvPr>
          <p:cNvSpPr/>
          <p:nvPr/>
        </p:nvSpPr>
        <p:spPr>
          <a:xfrm flipH="1">
            <a:off x="11543800" y="5892996"/>
            <a:ext cx="648200" cy="478214"/>
          </a:xfrm>
          <a:custGeom>
            <a:avLst/>
            <a:gdLst>
              <a:gd name="connsiteX0" fmla="*/ 4840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48400 w 387009"/>
              <a:gd name="connsiteY8" fmla="*/ 0 h 290393"/>
              <a:gd name="connsiteX0" fmla="*/ 12617 w 396946"/>
              <a:gd name="connsiteY0" fmla="*/ 0 h 290393"/>
              <a:gd name="connsiteX1" fmla="*/ 348546 w 396946"/>
              <a:gd name="connsiteY1" fmla="*/ 0 h 290393"/>
              <a:gd name="connsiteX2" fmla="*/ 396946 w 396946"/>
              <a:gd name="connsiteY2" fmla="*/ 48400 h 290393"/>
              <a:gd name="connsiteX3" fmla="*/ 396946 w 396946"/>
              <a:gd name="connsiteY3" fmla="*/ 290393 h 290393"/>
              <a:gd name="connsiteX4" fmla="*/ 396946 w 396946"/>
              <a:gd name="connsiteY4" fmla="*/ 290393 h 290393"/>
              <a:gd name="connsiteX5" fmla="*/ 9937 w 396946"/>
              <a:gd name="connsiteY5" fmla="*/ 290393 h 290393"/>
              <a:gd name="connsiteX6" fmla="*/ 9937 w 396946"/>
              <a:gd name="connsiteY6" fmla="*/ 290393 h 290393"/>
              <a:gd name="connsiteX7" fmla="*/ 9937 w 396946"/>
              <a:gd name="connsiteY7" fmla="*/ 48400 h 290393"/>
              <a:gd name="connsiteX8" fmla="*/ 12617 w 396946"/>
              <a:gd name="connsiteY8" fmla="*/ 0 h 290393"/>
              <a:gd name="connsiteX0" fmla="*/ 268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2680 w 387009"/>
              <a:gd name="connsiteY8" fmla="*/ 0 h 290393"/>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153 w 387010"/>
              <a:gd name="connsiteY0" fmla="*/ 0 h 291451"/>
              <a:gd name="connsiteX1" fmla="*/ 338610 w 387010"/>
              <a:gd name="connsiteY1" fmla="*/ 1058 h 291451"/>
              <a:gd name="connsiteX2" fmla="*/ 387010 w 387010"/>
              <a:gd name="connsiteY2" fmla="*/ 49458 h 291451"/>
              <a:gd name="connsiteX3" fmla="*/ 387010 w 387010"/>
              <a:gd name="connsiteY3" fmla="*/ 291451 h 291451"/>
              <a:gd name="connsiteX4" fmla="*/ 387010 w 387010"/>
              <a:gd name="connsiteY4" fmla="*/ 291451 h 291451"/>
              <a:gd name="connsiteX5" fmla="*/ 1 w 387010"/>
              <a:gd name="connsiteY5" fmla="*/ 291451 h 291451"/>
              <a:gd name="connsiteX6" fmla="*/ 1 w 387010"/>
              <a:gd name="connsiteY6" fmla="*/ 291451 h 291451"/>
              <a:gd name="connsiteX7" fmla="*/ 1 w 387010"/>
              <a:gd name="connsiteY7" fmla="*/ 49458 h 291451"/>
              <a:gd name="connsiteX8" fmla="*/ 153 w 387010"/>
              <a:gd name="connsiteY8" fmla="*/ 0 h 291451"/>
              <a:gd name="connsiteX0" fmla="*/ 25 w 387528"/>
              <a:gd name="connsiteY0" fmla="*/ 0 h 290910"/>
              <a:gd name="connsiteX1" fmla="*/ 339128 w 387528"/>
              <a:gd name="connsiteY1" fmla="*/ 517 h 290910"/>
              <a:gd name="connsiteX2" fmla="*/ 387528 w 387528"/>
              <a:gd name="connsiteY2" fmla="*/ 48917 h 290910"/>
              <a:gd name="connsiteX3" fmla="*/ 387528 w 387528"/>
              <a:gd name="connsiteY3" fmla="*/ 290910 h 290910"/>
              <a:gd name="connsiteX4" fmla="*/ 387528 w 387528"/>
              <a:gd name="connsiteY4" fmla="*/ 290910 h 290910"/>
              <a:gd name="connsiteX5" fmla="*/ 519 w 387528"/>
              <a:gd name="connsiteY5" fmla="*/ 290910 h 290910"/>
              <a:gd name="connsiteX6" fmla="*/ 519 w 387528"/>
              <a:gd name="connsiteY6" fmla="*/ 290910 h 290910"/>
              <a:gd name="connsiteX7" fmla="*/ 519 w 387528"/>
              <a:gd name="connsiteY7" fmla="*/ 48917 h 290910"/>
              <a:gd name="connsiteX8" fmla="*/ 25 w 387528"/>
              <a:gd name="connsiteY8" fmla="*/ 0 h 290910"/>
              <a:gd name="connsiteX0" fmla="*/ 0 w 387503"/>
              <a:gd name="connsiteY0" fmla="*/ 0 h 290910"/>
              <a:gd name="connsiteX1" fmla="*/ 339103 w 387503"/>
              <a:gd name="connsiteY1" fmla="*/ 517 h 290910"/>
              <a:gd name="connsiteX2" fmla="*/ 387503 w 387503"/>
              <a:gd name="connsiteY2" fmla="*/ 48917 h 290910"/>
              <a:gd name="connsiteX3" fmla="*/ 387503 w 387503"/>
              <a:gd name="connsiteY3" fmla="*/ 290910 h 290910"/>
              <a:gd name="connsiteX4" fmla="*/ 387503 w 387503"/>
              <a:gd name="connsiteY4" fmla="*/ 290910 h 290910"/>
              <a:gd name="connsiteX5" fmla="*/ 494 w 387503"/>
              <a:gd name="connsiteY5" fmla="*/ 290910 h 290910"/>
              <a:gd name="connsiteX6" fmla="*/ 494 w 387503"/>
              <a:gd name="connsiteY6" fmla="*/ 290910 h 290910"/>
              <a:gd name="connsiteX7" fmla="*/ 494 w 387503"/>
              <a:gd name="connsiteY7" fmla="*/ 48917 h 290910"/>
              <a:gd name="connsiteX8" fmla="*/ 0 w 387503"/>
              <a:gd name="connsiteY8" fmla="*/ 0 h 29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03" h="290910">
                <a:moveTo>
                  <a:pt x="0" y="0"/>
                </a:moveTo>
                <a:lnTo>
                  <a:pt x="339103" y="517"/>
                </a:lnTo>
                <a:cubicBezTo>
                  <a:pt x="365834" y="517"/>
                  <a:pt x="387503" y="22186"/>
                  <a:pt x="387503" y="48917"/>
                </a:cubicBezTo>
                <a:lnTo>
                  <a:pt x="387503" y="290910"/>
                </a:lnTo>
                <a:lnTo>
                  <a:pt x="387503" y="290910"/>
                </a:lnTo>
                <a:lnTo>
                  <a:pt x="494" y="290910"/>
                </a:lnTo>
                <a:lnTo>
                  <a:pt x="494" y="290910"/>
                </a:lnTo>
                <a:lnTo>
                  <a:pt x="494" y="48917"/>
                </a:lnTo>
                <a:cubicBezTo>
                  <a:pt x="494" y="22186"/>
                  <a:pt x="484" y="67493"/>
                  <a:pt x="0" y="0"/>
                </a:cubicBezTo>
                <a:close/>
              </a:path>
            </a:pathLst>
          </a:custGeom>
          <a:solidFill>
            <a:schemeClr val="accent6"/>
          </a:solid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Wingdings 3" panose="05040102010807070707" pitchFamily="18" charset="2"/>
              </a:rPr>
              <a:t> </a:t>
            </a:r>
            <a:endParaRPr kumimoji="0" lang="en-GB"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424760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RE-CIRCUIT: lower risk of major bleeding during and after ablation </a:t>
            </a:r>
            <a:br>
              <a:rPr lang="en-GB" sz="2400" dirty="0"/>
            </a:br>
            <a:r>
              <a:rPr lang="en-GB" sz="2400" dirty="0"/>
              <a:t>with dabigatran vs warfarin</a:t>
            </a:r>
          </a:p>
        </p:txBody>
      </p:sp>
      <p:sp>
        <p:nvSpPr>
          <p:cNvPr id="3" name="Slide Number Placeholder 2"/>
          <p:cNvSpPr>
            <a:spLocks noGrp="1"/>
          </p:cNvSpPr>
          <p:nvPr>
            <p:ph type="sldNum" sz="quarter" idx="12"/>
          </p:nvPr>
        </p:nvSpPr>
        <p:spPr/>
        <p:txBody>
          <a:bodyPr/>
          <a:lstStyle/>
          <a:p>
            <a:fld id="{2066355A-084C-D24E-9AD2-7E4FC41EA627}" type="slidenum">
              <a:rPr lang="en-GB" noProof="0" smtClean="0"/>
              <a:pPr/>
              <a:t>28</a:t>
            </a:fld>
            <a:endParaRPr lang="en-GB" noProof="0" dirty="0"/>
          </a:p>
        </p:txBody>
      </p:sp>
      <p:sp>
        <p:nvSpPr>
          <p:cNvPr id="4" name="Text Placeholder 3"/>
          <p:cNvSpPr>
            <a:spLocks noGrp="1"/>
          </p:cNvSpPr>
          <p:nvPr>
            <p:ph type="body" sz="quarter" idx="13"/>
          </p:nvPr>
        </p:nvSpPr>
        <p:spPr>
          <a:xfrm>
            <a:off x="480483" y="6001279"/>
            <a:ext cx="11101916" cy="720197"/>
          </a:xfrm>
        </p:spPr>
        <p:txBody>
          <a:bodyPr/>
          <a:lstStyle/>
          <a:p>
            <a:r>
              <a:rPr lang="en-GB" dirty="0"/>
              <a:t>*Based on number of events rather than number of patients; </a:t>
            </a:r>
            <a:r>
              <a:rPr lang="en-GB" baseline="30000" dirty="0"/>
              <a:t>†</a:t>
            </a:r>
            <a:r>
              <a:rPr lang="en-GB" dirty="0"/>
              <a:t>One patient had two adjudicated ISTH MBEs; MBEs during ablation and up to 8 weeks post-ablation</a:t>
            </a:r>
          </a:p>
          <a:p>
            <a:r>
              <a:rPr lang="en-GB" dirty="0"/>
              <a:t>ISTH, </a:t>
            </a:r>
            <a:r>
              <a:rPr lang="en-US" dirty="0"/>
              <a:t>International Society on Thrombosis and Haemostasis; </a:t>
            </a:r>
            <a:r>
              <a:rPr lang="en-GB" dirty="0"/>
              <a:t>MBE, major bleeding event</a:t>
            </a:r>
          </a:p>
          <a:p>
            <a:r>
              <a:rPr lang="fr-FR" dirty="0"/>
              <a:t>Calkins et al. </a:t>
            </a:r>
            <a:r>
              <a:rPr lang="en-US" dirty="0"/>
              <a:t>NEJM </a:t>
            </a:r>
            <a:r>
              <a:rPr lang="en-GB" dirty="0"/>
              <a:t>2017;376:1627</a:t>
            </a:r>
            <a:endParaRPr lang="fr-FR" dirty="0"/>
          </a:p>
        </p:txBody>
      </p:sp>
      <p:graphicFrame>
        <p:nvGraphicFramePr>
          <p:cNvPr id="5" name="Chart 4"/>
          <p:cNvGraphicFramePr/>
          <p:nvPr>
            <p:extLst>
              <p:ext uri="{D42A27DB-BD31-4B8C-83A1-F6EECF244321}">
                <p14:modId xmlns:p14="http://schemas.microsoft.com/office/powerpoint/2010/main" val="17180173"/>
              </p:ext>
            </p:extLst>
          </p:nvPr>
        </p:nvGraphicFramePr>
        <p:xfrm>
          <a:off x="807242" y="1759809"/>
          <a:ext cx="3754438" cy="355663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65759" y="1541556"/>
            <a:ext cx="2376000" cy="1015663"/>
          </a:xfrm>
          <a:prstGeom prst="rect">
            <a:avLst/>
          </a:prstGeom>
          <a:noFill/>
        </p:spPr>
        <p:txBody>
          <a:bodyPr wrap="square" rtlCol="0">
            <a:spAutoFit/>
          </a:bodyPr>
          <a:lstStyle/>
          <a:p>
            <a:pPr algn="ctr"/>
            <a:r>
              <a:rPr lang="en-GB" sz="1200" b="1" dirty="0"/>
              <a:t>Absolute risk difference: </a:t>
            </a:r>
            <a:br>
              <a:rPr lang="en-GB" sz="1200" b="1" dirty="0"/>
            </a:br>
            <a:r>
              <a:rPr lang="en-GB" sz="1200" b="1" dirty="0"/>
              <a:t>–5.3% (P&lt;0.001)</a:t>
            </a:r>
            <a:br>
              <a:rPr lang="en-GB" sz="1200" b="1" dirty="0"/>
            </a:br>
            <a:br>
              <a:rPr lang="en-GB" sz="1200" b="1" dirty="0"/>
            </a:br>
            <a:r>
              <a:rPr lang="en-GB" sz="1200" b="1" dirty="0"/>
              <a:t>Relative risk reduction: 77.2%</a:t>
            </a:r>
          </a:p>
        </p:txBody>
      </p:sp>
      <p:cxnSp>
        <p:nvCxnSpPr>
          <p:cNvPr id="12" name="Straight Connector 11"/>
          <p:cNvCxnSpPr/>
          <p:nvPr/>
        </p:nvCxnSpPr>
        <p:spPr>
          <a:xfrm>
            <a:off x="2218666" y="2389328"/>
            <a:ext cx="1450835"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228245" y="2389328"/>
            <a:ext cx="0" cy="154079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669500" y="2384522"/>
            <a:ext cx="0" cy="10607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532140964"/>
              </p:ext>
            </p:extLst>
          </p:nvPr>
        </p:nvGraphicFramePr>
        <p:xfrm>
          <a:off x="5500575" y="1589681"/>
          <a:ext cx="5805377" cy="3960519"/>
        </p:xfrm>
        <a:graphic>
          <a:graphicData uri="http://schemas.openxmlformats.org/drawingml/2006/table">
            <a:tbl>
              <a:tblPr firstRow="1" bandRow="1">
                <a:tableStyleId>{8EC20E35-A176-4012-BC5E-935CFFF8708E}</a:tableStyleId>
              </a:tblPr>
              <a:tblGrid>
                <a:gridCol w="2752714">
                  <a:extLst>
                    <a:ext uri="{9D8B030D-6E8A-4147-A177-3AD203B41FA5}">
                      <a16:colId xmlns:a16="http://schemas.microsoft.com/office/drawing/2014/main" val="1498033738"/>
                    </a:ext>
                  </a:extLst>
                </a:gridCol>
                <a:gridCol w="1645749">
                  <a:extLst>
                    <a:ext uri="{9D8B030D-6E8A-4147-A177-3AD203B41FA5}">
                      <a16:colId xmlns:a16="http://schemas.microsoft.com/office/drawing/2014/main" val="3692096221"/>
                    </a:ext>
                  </a:extLst>
                </a:gridCol>
                <a:gridCol w="1406914">
                  <a:extLst>
                    <a:ext uri="{9D8B030D-6E8A-4147-A177-3AD203B41FA5}">
                      <a16:colId xmlns:a16="http://schemas.microsoft.com/office/drawing/2014/main" val="1214181750"/>
                    </a:ext>
                  </a:extLst>
                </a:gridCol>
              </a:tblGrid>
              <a:tr h="491451">
                <a:tc>
                  <a:txBody>
                    <a:bodyPr/>
                    <a:lstStyle/>
                    <a:p>
                      <a:endParaRPr lang="en-GB" sz="1200" dirty="0"/>
                    </a:p>
                  </a:txBody>
                  <a:tcPr anchor="ctr">
                    <a:lnR w="12700" cap="flat" cmpd="sng" algn="ctr">
                      <a:solidFill>
                        <a:schemeClr val="bg2"/>
                      </a:solidFill>
                      <a:prstDash val="solid"/>
                      <a:round/>
                      <a:headEnd type="none" w="med" len="med"/>
                      <a:tailEnd type="none" w="med" len="med"/>
                    </a:lnR>
                    <a:lnB w="28575" cap="flat" cmpd="sng" algn="ctr">
                      <a:solidFill>
                        <a:schemeClr val="bg2"/>
                      </a:solidFill>
                      <a:prstDash val="solid"/>
                      <a:round/>
                      <a:headEnd type="none" w="med" len="med"/>
                      <a:tailEnd type="none" w="med" len="med"/>
                    </a:lnB>
                  </a:tcPr>
                </a:tc>
                <a:tc>
                  <a:txBody>
                    <a:bodyPr/>
                    <a:lstStyle/>
                    <a:p>
                      <a:pPr algn="ctr"/>
                      <a:r>
                        <a:rPr lang="en-GB" sz="1200" dirty="0"/>
                        <a:t>Dabigatran </a:t>
                      </a:r>
                      <a:br>
                        <a:rPr lang="en-GB" sz="1200" dirty="0"/>
                      </a:br>
                      <a:r>
                        <a:rPr lang="en-GB" sz="1200" dirty="0"/>
                        <a:t>150 mg BID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28575" cap="flat" cmpd="sng" algn="ctr">
                      <a:solidFill>
                        <a:schemeClr val="bg2"/>
                      </a:solidFill>
                      <a:prstDash val="solid"/>
                      <a:round/>
                      <a:headEnd type="none" w="med" len="med"/>
                      <a:tailEnd type="none" w="med" len="med"/>
                    </a:lnB>
                  </a:tcPr>
                </a:tc>
                <a:tc>
                  <a:txBody>
                    <a:bodyPr/>
                    <a:lstStyle/>
                    <a:p>
                      <a:pPr algn="ctr"/>
                      <a:r>
                        <a:rPr lang="en-GB" sz="1200" dirty="0"/>
                        <a:t>Warfarin</a:t>
                      </a:r>
                    </a:p>
                  </a:txBody>
                  <a:tcPr anchor="ctr">
                    <a:lnL w="12700" cap="flat" cmpd="sng" algn="ctr">
                      <a:solidFill>
                        <a:schemeClr val="bg2"/>
                      </a:solidFill>
                      <a:prstDash val="solid"/>
                      <a:round/>
                      <a:headEnd type="none" w="med" len="med"/>
                      <a:tailEnd type="none" w="med" len="med"/>
                    </a:lnL>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12740812"/>
                  </a:ext>
                </a:extLst>
              </a:tr>
              <a:tr h="289089">
                <a:tc>
                  <a:txBody>
                    <a:bodyPr/>
                    <a:lstStyle/>
                    <a:p>
                      <a:r>
                        <a:rPr lang="en-GB" sz="1200" dirty="0"/>
                        <a:t>Patients with ISTH MBEs, n</a:t>
                      </a:r>
                      <a:endParaRPr lang="en-GB" sz="1200" b="1" dirty="0"/>
                    </a:p>
                  </a:txBody>
                  <a:tcPr>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tcPr>
                </a:tc>
                <a:tc>
                  <a:txBody>
                    <a:bodyPr/>
                    <a:lstStyle/>
                    <a:p>
                      <a:pPr algn="ctr"/>
                      <a:r>
                        <a:rPr lang="en-GB" sz="1200" dirty="0"/>
                        <a:t>5</a:t>
                      </a:r>
                      <a:endParaRPr lang="en-GB" sz="1200" b="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tcPr>
                </a:tc>
                <a:tc>
                  <a:txBody>
                    <a:bodyPr/>
                    <a:lstStyle/>
                    <a:p>
                      <a:pPr algn="ctr"/>
                      <a:r>
                        <a:rPr lang="en-GB" sz="1200" baseline="0" dirty="0"/>
                        <a:t>22</a:t>
                      </a:r>
                      <a:endParaRPr lang="en-GB" sz="1200" b="1" baseline="0" dirty="0"/>
                    </a:p>
                  </a:txBody>
                  <a:tcPr>
                    <a:lnL w="12700" cap="flat" cmpd="sng" algn="ctr">
                      <a:solidFill>
                        <a:schemeClr val="bg2"/>
                      </a:solidFill>
                      <a:prstDash val="solid"/>
                      <a:round/>
                      <a:headEnd type="none" w="med" len="med"/>
                      <a:tailEnd type="none" w="med" len="med"/>
                    </a:lnL>
                    <a:lnT w="28575"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211798570"/>
                  </a:ext>
                </a:extLst>
              </a:tr>
              <a:tr h="289089">
                <a:tc>
                  <a:txBody>
                    <a:bodyPr/>
                    <a:lstStyle/>
                    <a:p>
                      <a:r>
                        <a:rPr lang="en-GB" sz="1200" dirty="0"/>
                        <a:t>ISTH MBEs, n*</a:t>
                      </a:r>
                      <a:endParaRPr lang="en-GB" sz="1200" b="1" dirty="0"/>
                    </a:p>
                  </a:txBody>
                  <a:tcPr>
                    <a:lnR w="12700" cap="flat" cmpd="sng" algn="ctr">
                      <a:solidFill>
                        <a:schemeClr val="bg2"/>
                      </a:solidFill>
                      <a:prstDash val="solid"/>
                      <a:round/>
                      <a:headEnd type="none" w="med" len="med"/>
                      <a:tailEnd type="none" w="med" len="med"/>
                    </a:lnR>
                  </a:tcPr>
                </a:tc>
                <a:tc>
                  <a:txBody>
                    <a:bodyPr/>
                    <a:lstStyle/>
                    <a:p>
                      <a:pPr algn="ctr"/>
                      <a:r>
                        <a:rPr lang="en-GB" sz="1200" dirty="0"/>
                        <a:t>5</a:t>
                      </a:r>
                      <a:endParaRPr lang="en-GB" sz="1200" b="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a:r>
                        <a:rPr lang="en-GB" sz="1200" dirty="0"/>
                        <a:t>23</a:t>
                      </a:r>
                      <a:r>
                        <a:rPr lang="en-GB" sz="1200" baseline="30000" dirty="0"/>
                        <a:t>†</a:t>
                      </a:r>
                      <a:endParaRPr lang="en-GB" sz="1200" b="1" baseline="30000" dirty="0"/>
                    </a:p>
                  </a:txBody>
                  <a:tcPr>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3549532307"/>
                  </a:ext>
                </a:extLst>
              </a:tr>
              <a:tr h="289089">
                <a:tc>
                  <a:txBody>
                    <a:bodyPr/>
                    <a:lstStyle/>
                    <a:p>
                      <a:pPr marL="180975" indent="0"/>
                      <a:r>
                        <a:rPr lang="en-GB" sz="1200" dirty="0"/>
                        <a:t>Pericardial tamponade</a:t>
                      </a:r>
                    </a:p>
                  </a:txBody>
                  <a:tcPr>
                    <a:lnR w="12700" cap="flat" cmpd="sng" algn="ctr">
                      <a:solidFill>
                        <a:schemeClr val="bg2"/>
                      </a:solidFill>
                      <a:prstDash val="solid"/>
                      <a:round/>
                      <a:headEnd type="none" w="med" len="med"/>
                      <a:tailEnd type="none" w="med" len="med"/>
                    </a:lnR>
                    <a:noFill/>
                  </a:tcPr>
                </a:tc>
                <a:tc>
                  <a:txBody>
                    <a:bodyPr/>
                    <a:lstStyle/>
                    <a:p>
                      <a:pPr algn="ctr"/>
                      <a:r>
                        <a:rPr lang="en-GB" sz="1200" dirty="0"/>
                        <a:t>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a:txBody>
                    <a:bodyPr/>
                    <a:lstStyle/>
                    <a:p>
                      <a:pPr algn="ctr"/>
                      <a:r>
                        <a:rPr lang="en-GB" sz="1200" dirty="0"/>
                        <a:t>6</a:t>
                      </a:r>
                    </a:p>
                  </a:txBody>
                  <a:tcPr>
                    <a:lnL w="12700" cap="flat" cmpd="sng" algn="ctr">
                      <a:solidFill>
                        <a:schemeClr val="bg2"/>
                      </a:solidFill>
                      <a:prstDash val="solid"/>
                      <a:round/>
                      <a:headEnd type="none" w="med" len="med"/>
                      <a:tailEnd type="none" w="med" len="med"/>
                    </a:lnL>
                    <a:noFill/>
                  </a:tcPr>
                </a:tc>
                <a:extLst>
                  <a:ext uri="{0D108BD9-81ED-4DB2-BD59-A6C34878D82A}">
                    <a16:rowId xmlns:a16="http://schemas.microsoft.com/office/drawing/2014/main" val="3960468824"/>
                  </a:ext>
                </a:extLst>
              </a:tr>
              <a:tr h="289089">
                <a:tc>
                  <a:txBody>
                    <a:bodyPr/>
                    <a:lstStyle/>
                    <a:p>
                      <a:pPr marL="180975" indent="0"/>
                      <a:r>
                        <a:rPr lang="en-GB" sz="1200" dirty="0"/>
                        <a:t>Pericardial effusion</a:t>
                      </a:r>
                    </a:p>
                  </a:txBody>
                  <a:tcPr>
                    <a:lnR w="12700" cap="flat" cmpd="sng" algn="ctr">
                      <a:solidFill>
                        <a:schemeClr val="bg2"/>
                      </a:solidFill>
                      <a:prstDash val="solid"/>
                      <a:round/>
                      <a:headEnd type="none" w="med" len="med"/>
                      <a:tailEnd type="none" w="med" len="med"/>
                    </a:lnR>
                    <a:noFill/>
                  </a:tcPr>
                </a:tc>
                <a:tc>
                  <a:txBody>
                    <a:bodyPr/>
                    <a:lstStyle/>
                    <a:p>
                      <a:pPr algn="ctr"/>
                      <a:r>
                        <a:rPr lang="en-GB" sz="1200" dirty="0"/>
                        <a:t>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a:txBody>
                    <a:bodyPr/>
                    <a:lstStyle/>
                    <a:p>
                      <a:pPr algn="ctr"/>
                      <a:r>
                        <a:rPr lang="en-GB" sz="1200" dirty="0"/>
                        <a:t>0</a:t>
                      </a:r>
                    </a:p>
                  </a:txBody>
                  <a:tcPr>
                    <a:lnL w="12700" cap="flat" cmpd="sng" algn="ctr">
                      <a:solidFill>
                        <a:schemeClr val="bg2"/>
                      </a:solidFill>
                      <a:prstDash val="solid"/>
                      <a:round/>
                      <a:headEnd type="none" w="med" len="med"/>
                      <a:tailEnd type="none" w="med" len="med"/>
                    </a:lnL>
                    <a:noFill/>
                  </a:tcPr>
                </a:tc>
                <a:extLst>
                  <a:ext uri="{0D108BD9-81ED-4DB2-BD59-A6C34878D82A}">
                    <a16:rowId xmlns:a16="http://schemas.microsoft.com/office/drawing/2014/main" val="158108974"/>
                  </a:ext>
                </a:extLst>
              </a:tr>
              <a:tr h="289089">
                <a:tc>
                  <a:txBody>
                    <a:bodyPr/>
                    <a:lstStyle/>
                    <a:p>
                      <a:pPr marL="180975" indent="0"/>
                      <a:r>
                        <a:rPr lang="en-GB" sz="1200" dirty="0"/>
                        <a:t>Groin bleed</a:t>
                      </a:r>
                    </a:p>
                  </a:txBody>
                  <a:tcPr>
                    <a:lnR w="12700" cap="flat" cmpd="sng" algn="ctr">
                      <a:solidFill>
                        <a:schemeClr val="bg2"/>
                      </a:solidFill>
                      <a:prstDash val="solid"/>
                      <a:round/>
                      <a:headEnd type="none" w="med" len="med"/>
                      <a:tailEnd type="none" w="med" len="med"/>
                    </a:lnR>
                    <a:noFill/>
                  </a:tcPr>
                </a:tc>
                <a:tc>
                  <a:txBody>
                    <a:bodyPr/>
                    <a:lstStyle/>
                    <a:p>
                      <a:pPr algn="ctr"/>
                      <a:r>
                        <a:rPr lang="en-GB" sz="1200" dirty="0"/>
                        <a:t>2</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a:txBody>
                    <a:bodyPr/>
                    <a:lstStyle/>
                    <a:p>
                      <a:pPr algn="ctr"/>
                      <a:r>
                        <a:rPr lang="en-GB" sz="1200" dirty="0"/>
                        <a:t>2</a:t>
                      </a:r>
                    </a:p>
                  </a:txBody>
                  <a:tcPr>
                    <a:lnL w="12700" cap="flat" cmpd="sng" algn="ctr">
                      <a:solidFill>
                        <a:schemeClr val="bg2"/>
                      </a:solidFill>
                      <a:prstDash val="solid"/>
                      <a:round/>
                      <a:headEnd type="none" w="med" len="med"/>
                      <a:tailEnd type="none" w="med" len="med"/>
                    </a:lnL>
                    <a:noFill/>
                  </a:tcPr>
                </a:tc>
                <a:extLst>
                  <a:ext uri="{0D108BD9-81ED-4DB2-BD59-A6C34878D82A}">
                    <a16:rowId xmlns:a16="http://schemas.microsoft.com/office/drawing/2014/main" val="1607113424"/>
                  </a:ext>
                </a:extLst>
              </a:tr>
              <a:tr h="289089">
                <a:tc>
                  <a:txBody>
                    <a:bodyPr/>
                    <a:lstStyle/>
                    <a:p>
                      <a:pPr marL="180975" indent="0"/>
                      <a:r>
                        <a:rPr lang="en-GB" sz="1200" dirty="0"/>
                        <a:t>Groin haematoma</a:t>
                      </a:r>
                    </a:p>
                  </a:txBody>
                  <a:tcPr>
                    <a:lnR w="12700" cap="flat" cmpd="sng" algn="ctr">
                      <a:solidFill>
                        <a:schemeClr val="bg2"/>
                      </a:solidFill>
                      <a:prstDash val="solid"/>
                      <a:round/>
                      <a:headEnd type="none" w="med" len="med"/>
                      <a:tailEnd type="none" w="med" len="med"/>
                    </a:lnR>
                    <a:noFill/>
                  </a:tcPr>
                </a:tc>
                <a:tc>
                  <a:txBody>
                    <a:bodyPr/>
                    <a:lstStyle/>
                    <a:p>
                      <a:pPr algn="ctr"/>
                      <a:r>
                        <a:rPr lang="en-GB" sz="1200" dirty="0"/>
                        <a:t>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a:txBody>
                    <a:bodyPr/>
                    <a:lstStyle/>
                    <a:p>
                      <a:pPr algn="ctr"/>
                      <a:r>
                        <a:rPr lang="en-GB" sz="1200" dirty="0"/>
                        <a:t>8</a:t>
                      </a:r>
                    </a:p>
                  </a:txBody>
                  <a:tcPr>
                    <a:lnL w="12700" cap="flat" cmpd="sng" algn="ctr">
                      <a:solidFill>
                        <a:schemeClr val="bg2"/>
                      </a:solidFill>
                      <a:prstDash val="solid"/>
                      <a:round/>
                      <a:headEnd type="none" w="med" len="med"/>
                      <a:tailEnd type="none" w="med" len="med"/>
                    </a:lnL>
                    <a:noFill/>
                  </a:tcPr>
                </a:tc>
                <a:extLst>
                  <a:ext uri="{0D108BD9-81ED-4DB2-BD59-A6C34878D82A}">
                    <a16:rowId xmlns:a16="http://schemas.microsoft.com/office/drawing/2014/main" val="3571077814"/>
                  </a:ext>
                </a:extLst>
              </a:tr>
              <a:tr h="289089">
                <a:tc>
                  <a:txBody>
                    <a:bodyPr/>
                    <a:lstStyle/>
                    <a:p>
                      <a:pPr marL="180975" indent="0"/>
                      <a:r>
                        <a:rPr lang="en-GB" sz="1200" dirty="0"/>
                        <a:t>GI bleed</a:t>
                      </a:r>
                    </a:p>
                  </a:txBody>
                  <a:tcPr>
                    <a:lnR w="12700" cap="flat" cmpd="sng" algn="ctr">
                      <a:solidFill>
                        <a:schemeClr val="bg2"/>
                      </a:solidFill>
                      <a:prstDash val="solid"/>
                      <a:round/>
                      <a:headEnd type="none" w="med" len="med"/>
                      <a:tailEnd type="none" w="med" len="med"/>
                    </a:lnR>
                    <a:noFill/>
                  </a:tcPr>
                </a:tc>
                <a:tc>
                  <a:txBody>
                    <a:bodyPr/>
                    <a:lstStyle/>
                    <a:p>
                      <a:pPr algn="ctr"/>
                      <a:r>
                        <a:rPr lang="en-GB" sz="1200" dirty="0"/>
                        <a:t>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a:txBody>
                    <a:bodyPr/>
                    <a:lstStyle/>
                    <a:p>
                      <a:pPr algn="ctr"/>
                      <a:r>
                        <a:rPr lang="en-GB" sz="1200" dirty="0"/>
                        <a:t>2</a:t>
                      </a:r>
                    </a:p>
                  </a:txBody>
                  <a:tcPr>
                    <a:lnL w="12700" cap="flat" cmpd="sng" algn="ctr">
                      <a:solidFill>
                        <a:schemeClr val="bg2"/>
                      </a:solidFill>
                      <a:prstDash val="solid"/>
                      <a:round/>
                      <a:headEnd type="none" w="med" len="med"/>
                      <a:tailEnd type="none" w="med" len="med"/>
                    </a:lnL>
                    <a:noFill/>
                  </a:tcPr>
                </a:tc>
                <a:extLst>
                  <a:ext uri="{0D108BD9-81ED-4DB2-BD59-A6C34878D82A}">
                    <a16:rowId xmlns:a16="http://schemas.microsoft.com/office/drawing/2014/main" val="4105886040"/>
                  </a:ext>
                </a:extLst>
              </a:tr>
              <a:tr h="289089">
                <a:tc>
                  <a:txBody>
                    <a:bodyPr/>
                    <a:lstStyle/>
                    <a:p>
                      <a:pPr marL="180975" indent="0"/>
                      <a:r>
                        <a:rPr lang="en-GB" sz="1200" dirty="0"/>
                        <a:t>Intracranial bleed</a:t>
                      </a:r>
                    </a:p>
                  </a:txBody>
                  <a:tcPr>
                    <a:lnR w="12700" cap="flat" cmpd="sng" algn="ctr">
                      <a:solidFill>
                        <a:schemeClr val="bg2"/>
                      </a:solidFill>
                      <a:prstDash val="solid"/>
                      <a:round/>
                      <a:headEnd type="none" w="med" len="med"/>
                      <a:tailEnd type="none" w="med" len="med"/>
                    </a:lnR>
                    <a:noFill/>
                  </a:tcPr>
                </a:tc>
                <a:tc>
                  <a:txBody>
                    <a:bodyPr/>
                    <a:lstStyle/>
                    <a:p>
                      <a:pPr algn="ctr"/>
                      <a:r>
                        <a:rPr lang="en-GB" sz="1200" dirty="0"/>
                        <a:t>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a:txBody>
                    <a:bodyPr/>
                    <a:lstStyle/>
                    <a:p>
                      <a:pPr algn="ctr"/>
                      <a:r>
                        <a:rPr lang="en-GB" sz="1200" dirty="0"/>
                        <a:t>2</a:t>
                      </a:r>
                    </a:p>
                  </a:txBody>
                  <a:tcPr>
                    <a:lnL w="12700" cap="flat" cmpd="sng" algn="ctr">
                      <a:solidFill>
                        <a:schemeClr val="bg2"/>
                      </a:solidFill>
                      <a:prstDash val="solid"/>
                      <a:round/>
                      <a:headEnd type="none" w="med" len="med"/>
                      <a:tailEnd type="none" w="med" len="med"/>
                    </a:lnL>
                    <a:noFill/>
                  </a:tcPr>
                </a:tc>
                <a:extLst>
                  <a:ext uri="{0D108BD9-81ED-4DB2-BD59-A6C34878D82A}">
                    <a16:rowId xmlns:a16="http://schemas.microsoft.com/office/drawing/2014/main" val="4161279214"/>
                  </a:ext>
                </a:extLst>
              </a:tr>
              <a:tr h="289089">
                <a:tc>
                  <a:txBody>
                    <a:bodyPr/>
                    <a:lstStyle/>
                    <a:p>
                      <a:pPr marL="180975" indent="0"/>
                      <a:r>
                        <a:rPr lang="en-GB" sz="1200" dirty="0"/>
                        <a:t>Pseudoaneurysm</a:t>
                      </a:r>
                    </a:p>
                  </a:txBody>
                  <a:tcPr>
                    <a:lnR w="12700" cap="flat" cmpd="sng" algn="ctr">
                      <a:solidFill>
                        <a:schemeClr val="bg2"/>
                      </a:solidFill>
                      <a:prstDash val="solid"/>
                      <a:round/>
                      <a:headEnd type="none" w="med" len="med"/>
                      <a:tailEnd type="none" w="med" len="med"/>
                    </a:lnR>
                    <a:noFill/>
                  </a:tcPr>
                </a:tc>
                <a:tc>
                  <a:txBody>
                    <a:bodyPr/>
                    <a:lstStyle/>
                    <a:p>
                      <a:pPr algn="ctr"/>
                      <a:r>
                        <a:rPr lang="en-GB" sz="1200" dirty="0"/>
                        <a:t>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a:txBody>
                    <a:bodyPr/>
                    <a:lstStyle/>
                    <a:p>
                      <a:pPr algn="ctr"/>
                      <a:r>
                        <a:rPr lang="en-GB" sz="1200" dirty="0"/>
                        <a:t>1</a:t>
                      </a:r>
                    </a:p>
                  </a:txBody>
                  <a:tcPr>
                    <a:lnL w="12700" cap="flat" cmpd="sng" algn="ctr">
                      <a:solidFill>
                        <a:schemeClr val="bg2"/>
                      </a:solidFill>
                      <a:prstDash val="solid"/>
                      <a:round/>
                      <a:headEnd type="none" w="med" len="med"/>
                      <a:tailEnd type="none" w="med" len="med"/>
                    </a:lnL>
                    <a:noFill/>
                  </a:tcPr>
                </a:tc>
                <a:extLst>
                  <a:ext uri="{0D108BD9-81ED-4DB2-BD59-A6C34878D82A}">
                    <a16:rowId xmlns:a16="http://schemas.microsoft.com/office/drawing/2014/main" val="187263941"/>
                  </a:ext>
                </a:extLst>
              </a:tr>
              <a:tr h="289089">
                <a:tc>
                  <a:txBody>
                    <a:bodyPr/>
                    <a:lstStyle/>
                    <a:p>
                      <a:pPr marL="180975" indent="0"/>
                      <a:r>
                        <a:rPr lang="en-GB" sz="1200" dirty="0"/>
                        <a:t>Haematoma</a:t>
                      </a:r>
                    </a:p>
                  </a:txBody>
                  <a:tcPr>
                    <a:lnR w="12700" cap="flat" cmpd="sng" algn="ctr">
                      <a:solidFill>
                        <a:schemeClr val="bg2"/>
                      </a:solidFill>
                      <a:prstDash val="solid"/>
                      <a:round/>
                      <a:headEnd type="none" w="med" len="med"/>
                      <a:tailEnd type="none" w="med" len="med"/>
                    </a:lnR>
                    <a:noFill/>
                  </a:tcPr>
                </a:tc>
                <a:tc>
                  <a:txBody>
                    <a:bodyPr/>
                    <a:lstStyle/>
                    <a:p>
                      <a:pPr algn="ctr"/>
                      <a:r>
                        <a:rPr lang="en-GB" sz="1200" dirty="0"/>
                        <a:t>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tc>
                  <a:txBody>
                    <a:bodyPr/>
                    <a:lstStyle/>
                    <a:p>
                      <a:pPr algn="ctr"/>
                      <a:r>
                        <a:rPr lang="en-GB" sz="1200" dirty="0"/>
                        <a:t>2</a:t>
                      </a:r>
                    </a:p>
                  </a:txBody>
                  <a:tcPr>
                    <a:lnL w="12700" cap="flat" cmpd="sng" algn="ctr">
                      <a:solidFill>
                        <a:schemeClr val="bg2"/>
                      </a:solidFill>
                      <a:prstDash val="solid"/>
                      <a:round/>
                      <a:headEnd type="none" w="med" len="med"/>
                      <a:tailEnd type="none" w="med" len="med"/>
                    </a:lnL>
                    <a:noFill/>
                  </a:tcPr>
                </a:tc>
                <a:extLst>
                  <a:ext uri="{0D108BD9-81ED-4DB2-BD59-A6C34878D82A}">
                    <a16:rowId xmlns:a16="http://schemas.microsoft.com/office/drawing/2014/main" val="35237633"/>
                  </a:ext>
                </a:extLst>
              </a:tr>
              <a:tr h="289089">
                <a:tc>
                  <a:txBody>
                    <a:bodyPr/>
                    <a:lstStyle/>
                    <a:p>
                      <a:r>
                        <a:rPr lang="en-GB" sz="1200" dirty="0"/>
                        <a:t>Required medical action, n</a:t>
                      </a:r>
                      <a:endParaRPr lang="en-GB" sz="1200" b="1" dirty="0"/>
                    </a:p>
                  </a:txBody>
                  <a:tcPr>
                    <a:lnR w="12700" cap="flat" cmpd="sng" algn="ctr">
                      <a:solidFill>
                        <a:schemeClr val="bg2"/>
                      </a:solidFill>
                      <a:prstDash val="solid"/>
                      <a:round/>
                      <a:headEnd type="none" w="med" len="med"/>
                      <a:tailEnd type="none" w="med" len="med"/>
                    </a:lnR>
                  </a:tcPr>
                </a:tc>
                <a:tc>
                  <a:txBody>
                    <a:bodyPr/>
                    <a:lstStyle/>
                    <a:p>
                      <a:pPr algn="ctr"/>
                      <a:r>
                        <a:rPr lang="en-GB" sz="1200" dirty="0"/>
                        <a:t>4</a:t>
                      </a:r>
                      <a:endParaRPr lang="en-GB" sz="1200" b="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a:r>
                        <a:rPr lang="en-GB" sz="1200" dirty="0"/>
                        <a:t>21</a:t>
                      </a:r>
                      <a:endParaRPr lang="en-GB" sz="1200" b="1" dirty="0"/>
                    </a:p>
                  </a:txBody>
                  <a:tcPr>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3534661424"/>
                  </a:ext>
                </a:extLst>
              </a:tr>
              <a:tr h="289089">
                <a:tc>
                  <a:txBody>
                    <a:bodyPr/>
                    <a:lstStyle/>
                    <a:p>
                      <a:pPr marL="180975" indent="0"/>
                      <a:r>
                        <a:rPr lang="en-GB" sz="1200" dirty="0"/>
                        <a:t>Intervention/procedure</a:t>
                      </a:r>
                    </a:p>
                  </a:txBody>
                  <a:tcPr>
                    <a:lnR w="12700" cap="flat" cmpd="sng" algn="ctr">
                      <a:solidFill>
                        <a:schemeClr val="bg2"/>
                      </a:solidFill>
                      <a:prstDash val="solid"/>
                      <a:round/>
                      <a:headEnd type="none" w="med" len="med"/>
                      <a:tailEnd type="none" w="med" len="med"/>
                    </a:lnR>
                    <a:solidFill>
                      <a:srgbClr val="E7E9ED"/>
                    </a:solidFill>
                  </a:tcPr>
                </a:tc>
                <a:tc>
                  <a:txBody>
                    <a:bodyPr/>
                    <a:lstStyle/>
                    <a:p>
                      <a:pPr algn="ctr"/>
                      <a:r>
                        <a:rPr lang="en-GB" sz="1200" dirty="0"/>
                        <a:t>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E7E9ED"/>
                    </a:solidFill>
                  </a:tcPr>
                </a:tc>
                <a:tc>
                  <a:txBody>
                    <a:bodyPr/>
                    <a:lstStyle/>
                    <a:p>
                      <a:pPr algn="ctr"/>
                      <a:r>
                        <a:rPr lang="en-GB" sz="1200" dirty="0"/>
                        <a:t>11</a:t>
                      </a:r>
                    </a:p>
                  </a:txBody>
                  <a:tcPr>
                    <a:lnL w="12700" cap="flat" cmpd="sng" algn="ctr">
                      <a:solidFill>
                        <a:schemeClr val="bg2"/>
                      </a:solidFill>
                      <a:prstDash val="solid"/>
                      <a:round/>
                      <a:headEnd type="none" w="med" len="med"/>
                      <a:tailEnd type="none" w="med" len="med"/>
                    </a:lnL>
                    <a:solidFill>
                      <a:srgbClr val="E7E9ED"/>
                    </a:solidFill>
                  </a:tcPr>
                </a:tc>
                <a:extLst>
                  <a:ext uri="{0D108BD9-81ED-4DB2-BD59-A6C34878D82A}">
                    <a16:rowId xmlns:a16="http://schemas.microsoft.com/office/drawing/2014/main" val="359530246"/>
                  </a:ext>
                </a:extLst>
              </a:tr>
            </a:tbl>
          </a:graphicData>
        </a:graphic>
      </p:graphicFrame>
    </p:spTree>
    <p:extLst>
      <p:ext uri="{BB962C8B-B14F-4D97-AF65-F5344CB8AC3E}">
        <p14:creationId xmlns:p14="http://schemas.microsoft.com/office/powerpoint/2010/main" val="59515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a:extLst>
              <a:ext uri="{FF2B5EF4-FFF2-40B4-BE49-F238E27FC236}">
                <a16:creationId xmlns:a16="http://schemas.microsoft.com/office/drawing/2014/main" id="{BD58E9ED-8BD2-403D-B7DB-3A1274AE4A32}"/>
              </a:ext>
            </a:extLst>
          </p:cNvPr>
          <p:cNvGraphicFramePr>
            <a:graphicFrameLocks/>
          </p:cNvGraphicFramePr>
          <p:nvPr>
            <p:extLst>
              <p:ext uri="{D42A27DB-BD31-4B8C-83A1-F6EECF244321}">
                <p14:modId xmlns:p14="http://schemas.microsoft.com/office/powerpoint/2010/main" val="2951198728"/>
              </p:ext>
            </p:extLst>
          </p:nvPr>
        </p:nvGraphicFramePr>
        <p:xfrm>
          <a:off x="1949887" y="2543761"/>
          <a:ext cx="9767979" cy="29257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rmAutofit/>
          </a:bodyPr>
          <a:lstStyle/>
          <a:p>
            <a:r>
              <a:rPr lang="en-GB" sz="2400" dirty="0"/>
              <a:t>RE-CIRCUIT: </a:t>
            </a:r>
            <a:r>
              <a:rPr lang="en-US" sz="2400" dirty="0"/>
              <a:t>comparable rates of minor bleeding, thromboembolic </a:t>
            </a:r>
            <a:br>
              <a:rPr lang="en-US" sz="2400" dirty="0"/>
            </a:br>
            <a:r>
              <a:rPr lang="en-US" sz="2400" dirty="0"/>
              <a:t>events, and a composite of MBE and thromboembolic events</a:t>
            </a:r>
          </a:p>
        </p:txBody>
      </p:sp>
      <p:sp>
        <p:nvSpPr>
          <p:cNvPr id="16" name="Slide Number Placeholder 2">
            <a:extLst>
              <a:ext uri="{FF2B5EF4-FFF2-40B4-BE49-F238E27FC236}">
                <a16:creationId xmlns:a16="http://schemas.microsoft.com/office/drawing/2014/main" id="{E9C05F52-174D-4C12-BBCD-4D29C5079C36}"/>
              </a:ext>
            </a:extLst>
          </p:cNvPr>
          <p:cNvSpPr>
            <a:spLocks noGrp="1"/>
          </p:cNvSpPr>
          <p:nvPr>
            <p:ph type="sldNum" sz="quarter" idx="12"/>
          </p:nvPr>
        </p:nvSpPr>
        <p:spPr/>
        <p:txBody>
          <a:bodyPr/>
          <a:lstStyle/>
          <a:p>
            <a:fld id="{2066355A-084C-D24E-9AD2-7E4FC41EA627}" type="slidenum">
              <a:rPr lang="en-GB" noProof="0" smtClean="0"/>
              <a:pPr/>
              <a:t>29</a:t>
            </a:fld>
            <a:endParaRPr lang="en-GB" noProof="0" dirty="0"/>
          </a:p>
        </p:txBody>
      </p:sp>
      <p:sp>
        <p:nvSpPr>
          <p:cNvPr id="3" name="Text Placeholder 2"/>
          <p:cNvSpPr>
            <a:spLocks noGrp="1"/>
          </p:cNvSpPr>
          <p:nvPr>
            <p:ph type="body" sz="quarter" idx="13"/>
          </p:nvPr>
        </p:nvSpPr>
        <p:spPr/>
        <p:txBody>
          <a:bodyPr/>
          <a:lstStyle/>
          <a:p>
            <a:r>
              <a:rPr lang="en-US" dirty="0"/>
              <a:t>*One patient had a transient ischaemic attack</a:t>
            </a:r>
          </a:p>
          <a:p>
            <a:r>
              <a:rPr lang="en-US" dirty="0"/>
              <a:t>MBE, major bleeding event</a:t>
            </a:r>
          </a:p>
          <a:p>
            <a:r>
              <a:rPr lang="en-US" dirty="0"/>
              <a:t>Calkins et al. NEJM 2017;376:1627</a:t>
            </a:r>
          </a:p>
        </p:txBody>
      </p:sp>
      <p:sp>
        <p:nvSpPr>
          <p:cNvPr id="6" name="Rectangle 5">
            <a:extLst>
              <a:ext uri="{FF2B5EF4-FFF2-40B4-BE49-F238E27FC236}">
                <a16:creationId xmlns:a16="http://schemas.microsoft.com/office/drawing/2014/main" id="{888A6845-E0F7-4209-A0C4-7FC00C3B5A6B}"/>
              </a:ext>
            </a:extLst>
          </p:cNvPr>
          <p:cNvSpPr/>
          <p:nvPr/>
        </p:nvSpPr>
        <p:spPr>
          <a:xfrm>
            <a:off x="3000159" y="2661460"/>
            <a:ext cx="811441" cy="566758"/>
          </a:xfrm>
          <a:prstGeom prst="rect">
            <a:avLst/>
          </a:prstGeom>
        </p:spPr>
        <p:txBody>
          <a:bodyPr wrap="none">
            <a:spAutoFit/>
          </a:bodyPr>
          <a:lstStyle/>
          <a:p>
            <a:pPr algn="ctr">
              <a:lnSpc>
                <a:spcPct val="115000"/>
              </a:lnSpc>
              <a:spcBef>
                <a:spcPts val="300"/>
              </a:spcBef>
              <a:spcAft>
                <a:spcPts val="300"/>
              </a:spcAft>
            </a:pPr>
            <a:r>
              <a:rPr lang="en-US" sz="1400" dirty="0"/>
              <a:t>59</a:t>
            </a:r>
            <a:br>
              <a:rPr lang="en-US" sz="1400" dirty="0"/>
            </a:br>
            <a:r>
              <a:rPr lang="en-US" sz="1400" dirty="0"/>
              <a:t>(18.6%)</a:t>
            </a:r>
          </a:p>
        </p:txBody>
      </p:sp>
      <p:sp>
        <p:nvSpPr>
          <p:cNvPr id="8" name="Rectangle 7">
            <a:extLst>
              <a:ext uri="{FF2B5EF4-FFF2-40B4-BE49-F238E27FC236}">
                <a16:creationId xmlns:a16="http://schemas.microsoft.com/office/drawing/2014/main" id="{018B04ED-AD30-4148-9995-9D490F704A55}"/>
              </a:ext>
            </a:extLst>
          </p:cNvPr>
          <p:cNvSpPr/>
          <p:nvPr/>
        </p:nvSpPr>
        <p:spPr>
          <a:xfrm>
            <a:off x="3782479" y="2792738"/>
            <a:ext cx="811441" cy="566758"/>
          </a:xfrm>
          <a:prstGeom prst="rect">
            <a:avLst/>
          </a:prstGeom>
        </p:spPr>
        <p:txBody>
          <a:bodyPr wrap="none">
            <a:spAutoFit/>
          </a:bodyPr>
          <a:lstStyle/>
          <a:p>
            <a:pPr algn="ctr">
              <a:lnSpc>
                <a:spcPct val="115000"/>
              </a:lnSpc>
              <a:spcBef>
                <a:spcPts val="300"/>
              </a:spcBef>
              <a:spcAft>
                <a:spcPts val="300"/>
              </a:spcAft>
            </a:pPr>
            <a:r>
              <a:rPr lang="en-US" sz="1400" dirty="0"/>
              <a:t>54</a:t>
            </a:r>
            <a:br>
              <a:rPr lang="en-US" sz="1400" dirty="0"/>
            </a:br>
            <a:r>
              <a:rPr lang="en-US" sz="1400" dirty="0"/>
              <a:t>(17.0%)</a:t>
            </a:r>
          </a:p>
        </p:txBody>
      </p:sp>
      <p:sp>
        <p:nvSpPr>
          <p:cNvPr id="10" name="Rectangle 9">
            <a:extLst>
              <a:ext uri="{FF2B5EF4-FFF2-40B4-BE49-F238E27FC236}">
                <a16:creationId xmlns:a16="http://schemas.microsoft.com/office/drawing/2014/main" id="{CAC960BD-9A18-4B58-B7A6-1B095DEF44E2}"/>
              </a:ext>
            </a:extLst>
          </p:cNvPr>
          <p:cNvSpPr/>
          <p:nvPr/>
        </p:nvSpPr>
        <p:spPr>
          <a:xfrm>
            <a:off x="6154505" y="4083860"/>
            <a:ext cx="562976" cy="566758"/>
          </a:xfrm>
          <a:prstGeom prst="rect">
            <a:avLst/>
          </a:prstGeom>
        </p:spPr>
        <p:txBody>
          <a:bodyPr wrap="none">
            <a:spAutoFit/>
          </a:bodyPr>
          <a:lstStyle/>
          <a:p>
            <a:pPr algn="ctr">
              <a:lnSpc>
                <a:spcPct val="115000"/>
              </a:lnSpc>
              <a:spcBef>
                <a:spcPts val="300"/>
              </a:spcBef>
              <a:spcAft>
                <a:spcPts val="300"/>
              </a:spcAft>
            </a:pPr>
            <a:r>
              <a:rPr lang="en-US" sz="1400" dirty="0"/>
              <a:t>0</a:t>
            </a:r>
            <a:br>
              <a:rPr lang="en-US" sz="1400" dirty="0"/>
            </a:br>
            <a:r>
              <a:rPr lang="en-US" sz="1400" dirty="0"/>
              <a:t>(0%)</a:t>
            </a:r>
          </a:p>
        </p:txBody>
      </p:sp>
      <p:sp>
        <p:nvSpPr>
          <p:cNvPr id="11" name="Rectangle 10">
            <a:extLst>
              <a:ext uri="{FF2B5EF4-FFF2-40B4-BE49-F238E27FC236}">
                <a16:creationId xmlns:a16="http://schemas.microsoft.com/office/drawing/2014/main" id="{BE167FFA-B66E-48F5-8EFE-E4A771A52D55}"/>
              </a:ext>
            </a:extLst>
          </p:cNvPr>
          <p:cNvSpPr/>
          <p:nvPr/>
        </p:nvSpPr>
        <p:spPr>
          <a:xfrm>
            <a:off x="6827018" y="4083058"/>
            <a:ext cx="782587" cy="566758"/>
          </a:xfrm>
          <a:prstGeom prst="rect">
            <a:avLst/>
          </a:prstGeom>
        </p:spPr>
        <p:txBody>
          <a:bodyPr wrap="none">
            <a:spAutoFit/>
          </a:bodyPr>
          <a:lstStyle/>
          <a:p>
            <a:pPr algn="ctr">
              <a:lnSpc>
                <a:spcPct val="115000"/>
              </a:lnSpc>
              <a:spcBef>
                <a:spcPts val="300"/>
              </a:spcBef>
              <a:spcAft>
                <a:spcPts val="300"/>
              </a:spcAft>
            </a:pPr>
            <a:r>
              <a:rPr lang="en-US" sz="1400" dirty="0"/>
              <a:t>1</a:t>
            </a:r>
            <a:br>
              <a:rPr lang="en-US" sz="1400" dirty="0"/>
            </a:br>
            <a:r>
              <a:rPr lang="en-US" sz="1400" dirty="0"/>
              <a:t>(0.3%)*</a:t>
            </a:r>
          </a:p>
        </p:txBody>
      </p:sp>
      <p:sp>
        <p:nvSpPr>
          <p:cNvPr id="12" name="Rectangle 11">
            <a:extLst>
              <a:ext uri="{FF2B5EF4-FFF2-40B4-BE49-F238E27FC236}">
                <a16:creationId xmlns:a16="http://schemas.microsoft.com/office/drawing/2014/main" id="{4E8F9598-BCE2-4E6C-B41A-66787156DEFF}"/>
              </a:ext>
            </a:extLst>
          </p:cNvPr>
          <p:cNvSpPr/>
          <p:nvPr/>
        </p:nvSpPr>
        <p:spPr>
          <a:xfrm>
            <a:off x="9174826" y="3977988"/>
            <a:ext cx="712054" cy="566758"/>
          </a:xfrm>
          <a:prstGeom prst="rect">
            <a:avLst/>
          </a:prstGeom>
        </p:spPr>
        <p:txBody>
          <a:bodyPr wrap="none">
            <a:spAutoFit/>
          </a:bodyPr>
          <a:lstStyle/>
          <a:p>
            <a:pPr algn="ctr">
              <a:lnSpc>
                <a:spcPct val="115000"/>
              </a:lnSpc>
              <a:spcBef>
                <a:spcPts val="300"/>
              </a:spcBef>
              <a:spcAft>
                <a:spcPts val="300"/>
              </a:spcAft>
            </a:pPr>
            <a:r>
              <a:rPr lang="en-US" sz="1400" dirty="0"/>
              <a:t>5</a:t>
            </a:r>
            <a:br>
              <a:rPr lang="en-US" sz="1400" dirty="0"/>
            </a:br>
            <a:r>
              <a:rPr lang="en-US" sz="1400" dirty="0"/>
              <a:t>(1.6%)</a:t>
            </a:r>
          </a:p>
        </p:txBody>
      </p:sp>
      <p:sp>
        <p:nvSpPr>
          <p:cNvPr id="13" name="Rectangle 12">
            <a:extLst>
              <a:ext uri="{FF2B5EF4-FFF2-40B4-BE49-F238E27FC236}">
                <a16:creationId xmlns:a16="http://schemas.microsoft.com/office/drawing/2014/main" id="{435C1A3E-840C-47B3-A99A-F426E44F3036}"/>
              </a:ext>
            </a:extLst>
          </p:cNvPr>
          <p:cNvSpPr/>
          <p:nvPr/>
        </p:nvSpPr>
        <p:spPr>
          <a:xfrm>
            <a:off x="10018712" y="3550466"/>
            <a:ext cx="712054" cy="566758"/>
          </a:xfrm>
          <a:prstGeom prst="rect">
            <a:avLst/>
          </a:prstGeom>
        </p:spPr>
        <p:txBody>
          <a:bodyPr wrap="none">
            <a:spAutoFit/>
          </a:bodyPr>
          <a:lstStyle/>
          <a:p>
            <a:pPr algn="ctr">
              <a:lnSpc>
                <a:spcPct val="115000"/>
              </a:lnSpc>
              <a:spcBef>
                <a:spcPts val="300"/>
              </a:spcBef>
              <a:spcAft>
                <a:spcPts val="300"/>
              </a:spcAft>
            </a:pPr>
            <a:r>
              <a:rPr lang="en-US" sz="1400" dirty="0"/>
              <a:t>23</a:t>
            </a:r>
            <a:br>
              <a:rPr lang="en-US" sz="1400" dirty="0"/>
            </a:br>
            <a:r>
              <a:rPr lang="en-US" sz="1400" dirty="0"/>
              <a:t>(7.2%)</a:t>
            </a:r>
          </a:p>
        </p:txBody>
      </p:sp>
      <p:sp>
        <p:nvSpPr>
          <p:cNvPr id="9" name="Rectangle 8">
            <a:extLst>
              <a:ext uri="{FF2B5EF4-FFF2-40B4-BE49-F238E27FC236}">
                <a16:creationId xmlns:a16="http://schemas.microsoft.com/office/drawing/2014/main" id="{9373FB47-1CD9-4489-983A-35050374EE20}"/>
              </a:ext>
            </a:extLst>
          </p:cNvPr>
          <p:cNvSpPr/>
          <p:nvPr/>
        </p:nvSpPr>
        <p:spPr>
          <a:xfrm>
            <a:off x="3001982" y="1858038"/>
            <a:ext cx="3137406" cy="318998"/>
          </a:xfrm>
          <a:prstGeom prst="rect">
            <a:avLst/>
          </a:prstGeom>
        </p:spPr>
        <p:txBody>
          <a:bodyPr wrap="square">
            <a:spAutoFit/>
          </a:bodyPr>
          <a:lstStyle/>
          <a:p>
            <a:pPr algn="ctr">
              <a:lnSpc>
                <a:spcPct val="115000"/>
              </a:lnSpc>
              <a:spcBef>
                <a:spcPts val="300"/>
              </a:spcBef>
              <a:spcAft>
                <a:spcPts val="300"/>
              </a:spcAft>
            </a:pPr>
            <a:r>
              <a:rPr lang="en-US" sz="1400" dirty="0"/>
              <a:t>Dabigatran 150 mg BID, n=317</a:t>
            </a:r>
          </a:p>
        </p:txBody>
      </p:sp>
      <p:sp>
        <p:nvSpPr>
          <p:cNvPr id="15" name="Rectangle 14">
            <a:extLst>
              <a:ext uri="{FF2B5EF4-FFF2-40B4-BE49-F238E27FC236}">
                <a16:creationId xmlns:a16="http://schemas.microsoft.com/office/drawing/2014/main" id="{EA9673C2-ED96-4F89-B6BD-3DC28C081B9F}"/>
              </a:ext>
            </a:extLst>
          </p:cNvPr>
          <p:cNvSpPr/>
          <p:nvPr/>
        </p:nvSpPr>
        <p:spPr>
          <a:xfrm>
            <a:off x="6656832" y="1858038"/>
            <a:ext cx="1857246" cy="318998"/>
          </a:xfrm>
          <a:prstGeom prst="rect">
            <a:avLst/>
          </a:prstGeom>
        </p:spPr>
        <p:txBody>
          <a:bodyPr wrap="square">
            <a:spAutoFit/>
          </a:bodyPr>
          <a:lstStyle/>
          <a:p>
            <a:pPr algn="ctr">
              <a:lnSpc>
                <a:spcPct val="115000"/>
              </a:lnSpc>
              <a:spcBef>
                <a:spcPts val="300"/>
              </a:spcBef>
              <a:spcAft>
                <a:spcPts val="300"/>
              </a:spcAft>
            </a:pPr>
            <a:r>
              <a:rPr lang="en-US" sz="1400" dirty="0"/>
              <a:t>Warfarin, n=318</a:t>
            </a:r>
          </a:p>
        </p:txBody>
      </p:sp>
      <p:sp>
        <p:nvSpPr>
          <p:cNvPr id="14" name="Rectangle 13">
            <a:extLst>
              <a:ext uri="{FF2B5EF4-FFF2-40B4-BE49-F238E27FC236}">
                <a16:creationId xmlns:a16="http://schemas.microsoft.com/office/drawing/2014/main" id="{63483C66-155A-4344-A236-93E6063D6405}"/>
              </a:ext>
            </a:extLst>
          </p:cNvPr>
          <p:cNvSpPr>
            <a:spLocks noChangeAspect="1"/>
          </p:cNvSpPr>
          <p:nvPr/>
        </p:nvSpPr>
        <p:spPr>
          <a:xfrm>
            <a:off x="3129507" y="1920387"/>
            <a:ext cx="180000" cy="180000"/>
          </a:xfrm>
          <a:prstGeom prst="rect">
            <a:avLst/>
          </a:prstGeom>
          <a:solidFill>
            <a:srgbClr val="1E4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1717E3E-A7A2-449E-9EA1-39FC2177CC5C}"/>
              </a:ext>
            </a:extLst>
          </p:cNvPr>
          <p:cNvSpPr>
            <a:spLocks noChangeAspect="1"/>
          </p:cNvSpPr>
          <p:nvPr/>
        </p:nvSpPr>
        <p:spPr>
          <a:xfrm>
            <a:off x="6704923" y="1920387"/>
            <a:ext cx="180000" cy="180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2E0EFB2-170A-45D4-A521-C9B98E7863D2}"/>
              </a:ext>
            </a:extLst>
          </p:cNvPr>
          <p:cNvSpPr txBox="1"/>
          <p:nvPr/>
        </p:nvSpPr>
        <p:spPr>
          <a:xfrm rot="16200000">
            <a:off x="1233193" y="3413296"/>
            <a:ext cx="1099980" cy="307777"/>
          </a:xfrm>
          <a:prstGeom prst="rect">
            <a:avLst/>
          </a:prstGeom>
          <a:noFill/>
        </p:spPr>
        <p:txBody>
          <a:bodyPr wrap="none" rtlCol="0">
            <a:spAutoFit/>
          </a:bodyPr>
          <a:lstStyle/>
          <a:p>
            <a:pPr algn="ctr" defTabSz="914377">
              <a:defRPr/>
            </a:pPr>
            <a:r>
              <a:rPr lang="en-US" sz="1400" b="1" kern="0" dirty="0">
                <a:latin typeface="Arial" panose="020B0604020202020204"/>
              </a:rPr>
              <a:t>Events (%)</a:t>
            </a:r>
          </a:p>
        </p:txBody>
      </p:sp>
      <p:sp>
        <p:nvSpPr>
          <p:cNvPr id="20" name="Round Same Side Corner Rectangle 24">
            <a:hlinkClick r:id="rId4" action="ppaction://hlinksldjump"/>
            <a:extLst>
              <a:ext uri="{FF2B5EF4-FFF2-40B4-BE49-F238E27FC236}">
                <a16:creationId xmlns:a16="http://schemas.microsoft.com/office/drawing/2014/main" id="{AEA9D618-16F9-4371-972B-AB3AD2C0AD6D}"/>
              </a:ext>
            </a:extLst>
          </p:cNvPr>
          <p:cNvSpPr/>
          <p:nvPr/>
        </p:nvSpPr>
        <p:spPr>
          <a:xfrm flipH="1">
            <a:off x="11543800" y="5892996"/>
            <a:ext cx="648200" cy="478214"/>
          </a:xfrm>
          <a:custGeom>
            <a:avLst/>
            <a:gdLst>
              <a:gd name="connsiteX0" fmla="*/ 4840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48400 w 387009"/>
              <a:gd name="connsiteY8" fmla="*/ 0 h 290393"/>
              <a:gd name="connsiteX0" fmla="*/ 12617 w 396946"/>
              <a:gd name="connsiteY0" fmla="*/ 0 h 290393"/>
              <a:gd name="connsiteX1" fmla="*/ 348546 w 396946"/>
              <a:gd name="connsiteY1" fmla="*/ 0 h 290393"/>
              <a:gd name="connsiteX2" fmla="*/ 396946 w 396946"/>
              <a:gd name="connsiteY2" fmla="*/ 48400 h 290393"/>
              <a:gd name="connsiteX3" fmla="*/ 396946 w 396946"/>
              <a:gd name="connsiteY3" fmla="*/ 290393 h 290393"/>
              <a:gd name="connsiteX4" fmla="*/ 396946 w 396946"/>
              <a:gd name="connsiteY4" fmla="*/ 290393 h 290393"/>
              <a:gd name="connsiteX5" fmla="*/ 9937 w 396946"/>
              <a:gd name="connsiteY5" fmla="*/ 290393 h 290393"/>
              <a:gd name="connsiteX6" fmla="*/ 9937 w 396946"/>
              <a:gd name="connsiteY6" fmla="*/ 290393 h 290393"/>
              <a:gd name="connsiteX7" fmla="*/ 9937 w 396946"/>
              <a:gd name="connsiteY7" fmla="*/ 48400 h 290393"/>
              <a:gd name="connsiteX8" fmla="*/ 12617 w 396946"/>
              <a:gd name="connsiteY8" fmla="*/ 0 h 290393"/>
              <a:gd name="connsiteX0" fmla="*/ 268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2680 w 387009"/>
              <a:gd name="connsiteY8" fmla="*/ 0 h 290393"/>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153 w 387010"/>
              <a:gd name="connsiteY0" fmla="*/ 0 h 291451"/>
              <a:gd name="connsiteX1" fmla="*/ 338610 w 387010"/>
              <a:gd name="connsiteY1" fmla="*/ 1058 h 291451"/>
              <a:gd name="connsiteX2" fmla="*/ 387010 w 387010"/>
              <a:gd name="connsiteY2" fmla="*/ 49458 h 291451"/>
              <a:gd name="connsiteX3" fmla="*/ 387010 w 387010"/>
              <a:gd name="connsiteY3" fmla="*/ 291451 h 291451"/>
              <a:gd name="connsiteX4" fmla="*/ 387010 w 387010"/>
              <a:gd name="connsiteY4" fmla="*/ 291451 h 291451"/>
              <a:gd name="connsiteX5" fmla="*/ 1 w 387010"/>
              <a:gd name="connsiteY5" fmla="*/ 291451 h 291451"/>
              <a:gd name="connsiteX6" fmla="*/ 1 w 387010"/>
              <a:gd name="connsiteY6" fmla="*/ 291451 h 291451"/>
              <a:gd name="connsiteX7" fmla="*/ 1 w 387010"/>
              <a:gd name="connsiteY7" fmla="*/ 49458 h 291451"/>
              <a:gd name="connsiteX8" fmla="*/ 153 w 387010"/>
              <a:gd name="connsiteY8" fmla="*/ 0 h 291451"/>
              <a:gd name="connsiteX0" fmla="*/ 25 w 387528"/>
              <a:gd name="connsiteY0" fmla="*/ 0 h 290910"/>
              <a:gd name="connsiteX1" fmla="*/ 339128 w 387528"/>
              <a:gd name="connsiteY1" fmla="*/ 517 h 290910"/>
              <a:gd name="connsiteX2" fmla="*/ 387528 w 387528"/>
              <a:gd name="connsiteY2" fmla="*/ 48917 h 290910"/>
              <a:gd name="connsiteX3" fmla="*/ 387528 w 387528"/>
              <a:gd name="connsiteY3" fmla="*/ 290910 h 290910"/>
              <a:gd name="connsiteX4" fmla="*/ 387528 w 387528"/>
              <a:gd name="connsiteY4" fmla="*/ 290910 h 290910"/>
              <a:gd name="connsiteX5" fmla="*/ 519 w 387528"/>
              <a:gd name="connsiteY5" fmla="*/ 290910 h 290910"/>
              <a:gd name="connsiteX6" fmla="*/ 519 w 387528"/>
              <a:gd name="connsiteY6" fmla="*/ 290910 h 290910"/>
              <a:gd name="connsiteX7" fmla="*/ 519 w 387528"/>
              <a:gd name="connsiteY7" fmla="*/ 48917 h 290910"/>
              <a:gd name="connsiteX8" fmla="*/ 25 w 387528"/>
              <a:gd name="connsiteY8" fmla="*/ 0 h 290910"/>
              <a:gd name="connsiteX0" fmla="*/ 0 w 387503"/>
              <a:gd name="connsiteY0" fmla="*/ 0 h 290910"/>
              <a:gd name="connsiteX1" fmla="*/ 339103 w 387503"/>
              <a:gd name="connsiteY1" fmla="*/ 517 h 290910"/>
              <a:gd name="connsiteX2" fmla="*/ 387503 w 387503"/>
              <a:gd name="connsiteY2" fmla="*/ 48917 h 290910"/>
              <a:gd name="connsiteX3" fmla="*/ 387503 w 387503"/>
              <a:gd name="connsiteY3" fmla="*/ 290910 h 290910"/>
              <a:gd name="connsiteX4" fmla="*/ 387503 w 387503"/>
              <a:gd name="connsiteY4" fmla="*/ 290910 h 290910"/>
              <a:gd name="connsiteX5" fmla="*/ 494 w 387503"/>
              <a:gd name="connsiteY5" fmla="*/ 290910 h 290910"/>
              <a:gd name="connsiteX6" fmla="*/ 494 w 387503"/>
              <a:gd name="connsiteY6" fmla="*/ 290910 h 290910"/>
              <a:gd name="connsiteX7" fmla="*/ 494 w 387503"/>
              <a:gd name="connsiteY7" fmla="*/ 48917 h 290910"/>
              <a:gd name="connsiteX8" fmla="*/ 0 w 387503"/>
              <a:gd name="connsiteY8" fmla="*/ 0 h 29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03" h="290910">
                <a:moveTo>
                  <a:pt x="0" y="0"/>
                </a:moveTo>
                <a:lnTo>
                  <a:pt x="339103" y="517"/>
                </a:lnTo>
                <a:cubicBezTo>
                  <a:pt x="365834" y="517"/>
                  <a:pt x="387503" y="22186"/>
                  <a:pt x="387503" y="48917"/>
                </a:cubicBezTo>
                <a:lnTo>
                  <a:pt x="387503" y="290910"/>
                </a:lnTo>
                <a:lnTo>
                  <a:pt x="387503" y="290910"/>
                </a:lnTo>
                <a:lnTo>
                  <a:pt x="494" y="290910"/>
                </a:lnTo>
                <a:lnTo>
                  <a:pt x="494" y="290910"/>
                </a:lnTo>
                <a:lnTo>
                  <a:pt x="494" y="48917"/>
                </a:lnTo>
                <a:cubicBezTo>
                  <a:pt x="494" y="22186"/>
                  <a:pt x="484" y="67493"/>
                  <a:pt x="0" y="0"/>
                </a:cubicBezTo>
                <a:close/>
              </a:path>
            </a:pathLst>
          </a:custGeom>
          <a:solidFill>
            <a:schemeClr val="accent6"/>
          </a:solid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Wingdings 3" panose="05040102010807070707" pitchFamily="18" charset="2"/>
              </a:rPr>
              <a:t> </a:t>
            </a:r>
            <a:endParaRPr kumimoji="0" lang="en-GB"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41818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of this deck and how to use it</a:t>
            </a:r>
          </a:p>
        </p:txBody>
      </p:sp>
      <p:sp>
        <p:nvSpPr>
          <p:cNvPr id="5" name="Slide Number Placeholder 4"/>
          <p:cNvSpPr>
            <a:spLocks noGrp="1"/>
          </p:cNvSpPr>
          <p:nvPr>
            <p:ph type="sldNum" sz="quarter" idx="12"/>
          </p:nvPr>
        </p:nvSpPr>
        <p:spPr/>
        <p:txBody>
          <a:bodyPr/>
          <a:lstStyle/>
          <a:p>
            <a:fld id="{2066355A-084C-D24E-9AD2-7E4FC41EA627}" type="slidenum">
              <a:rPr lang="en-GB" noProof="0" smtClean="0"/>
              <a:pPr/>
              <a:t>3</a:t>
            </a:fld>
            <a:endParaRPr lang="en-GB" noProof="0" dirty="0"/>
          </a:p>
        </p:txBody>
      </p:sp>
      <p:sp>
        <p:nvSpPr>
          <p:cNvPr id="10" name="Content Placeholder 9">
            <a:extLst>
              <a:ext uri="{FF2B5EF4-FFF2-40B4-BE49-F238E27FC236}">
                <a16:creationId xmlns:a16="http://schemas.microsoft.com/office/drawing/2014/main" id="{EA207ACF-15FF-44CF-A069-D5882F0DAE24}"/>
              </a:ext>
            </a:extLst>
          </p:cNvPr>
          <p:cNvSpPr>
            <a:spLocks noGrp="1"/>
          </p:cNvSpPr>
          <p:nvPr>
            <p:ph idx="4294967295"/>
          </p:nvPr>
        </p:nvSpPr>
        <p:spPr>
          <a:xfrm>
            <a:off x="844434" y="1379337"/>
            <a:ext cx="7648638" cy="3330155"/>
          </a:xfrm>
        </p:spPr>
        <p:txBody>
          <a:bodyPr>
            <a:normAutofit fontScale="92500" lnSpcReduction="10000"/>
          </a:bodyPr>
          <a:lstStyle/>
          <a:p>
            <a:pPr marL="0" indent="0">
              <a:buNone/>
            </a:pPr>
            <a:r>
              <a:rPr lang="en-GB" sz="1600" dirty="0"/>
              <a:t>An overview of what is </a:t>
            </a:r>
            <a:r>
              <a:rPr lang="en-GB" sz="1600" b="1" dirty="0"/>
              <a:t>new or updated in the ESC 2020 guidelines </a:t>
            </a:r>
            <a:r>
              <a:rPr lang="en-GB" sz="1600" dirty="0"/>
              <a:t>is provided </a:t>
            </a:r>
            <a:br>
              <a:rPr lang="en-GB" sz="1600" dirty="0"/>
            </a:br>
            <a:r>
              <a:rPr lang="en-GB" sz="1600" dirty="0"/>
              <a:t>for the following topics: </a:t>
            </a:r>
          </a:p>
          <a:p>
            <a:pPr marL="539750" indent="-176213">
              <a:buFont typeface="Arial" panose="020B0604020202020204" pitchFamily="34" charset="0"/>
              <a:buChar char="•"/>
              <a:tabLst>
                <a:tab pos="446088" algn="l"/>
              </a:tabLst>
            </a:pPr>
            <a:r>
              <a:rPr lang="en-US" sz="1400" dirty="0"/>
              <a:t>Epidemiology, structured characterization, and treatment of AF</a:t>
            </a:r>
          </a:p>
          <a:p>
            <a:pPr marL="539750" indent="-176213">
              <a:buFont typeface="Arial" panose="020B0604020202020204" pitchFamily="34" charset="0"/>
              <a:buChar char="•"/>
              <a:tabLst>
                <a:tab pos="446088" algn="l"/>
              </a:tabLst>
            </a:pPr>
            <a:r>
              <a:rPr lang="en-GB" sz="1400" dirty="0"/>
              <a:t>Stroke prevention in AF</a:t>
            </a:r>
          </a:p>
          <a:p>
            <a:pPr marL="539750" indent="-176213">
              <a:buFont typeface="Arial" panose="020B0604020202020204" pitchFamily="34" charset="0"/>
              <a:buChar char="•"/>
              <a:tabLst>
                <a:tab pos="446088" algn="l"/>
              </a:tabLst>
            </a:pPr>
            <a:r>
              <a:rPr lang="en-GB" sz="1400" dirty="0"/>
              <a:t>Stroke prevention in patients with AF undergoing procedures</a:t>
            </a:r>
          </a:p>
          <a:p>
            <a:pPr marL="539750" indent="-176213">
              <a:buFont typeface="Arial" panose="020B0604020202020204" pitchFamily="34" charset="0"/>
              <a:buChar char="•"/>
              <a:tabLst>
                <a:tab pos="446088" algn="l"/>
              </a:tabLst>
            </a:pPr>
            <a:r>
              <a:rPr lang="en-GB" sz="1400" dirty="0"/>
              <a:t>Reversal of oral anticoagulants in emergency scenarios</a:t>
            </a:r>
          </a:p>
          <a:p>
            <a:pPr marL="0" indent="0">
              <a:buNone/>
              <a:tabLst>
                <a:tab pos="446088" algn="l"/>
              </a:tabLst>
            </a:pPr>
            <a:r>
              <a:rPr lang="en-GB" sz="1600" dirty="0"/>
              <a:t>The </a:t>
            </a:r>
            <a:r>
              <a:rPr lang="en-GB" sz="1600" b="1" dirty="0"/>
              <a:t>relevant sections of the guideline publications </a:t>
            </a:r>
            <a:r>
              <a:rPr lang="en-GB" sz="1600" dirty="0"/>
              <a:t>are indicated for </a:t>
            </a:r>
            <a:r>
              <a:rPr lang="en-US" sz="1600" dirty="0"/>
              <a:t>more detailed information</a:t>
            </a:r>
          </a:p>
          <a:p>
            <a:pPr marL="0" indent="0">
              <a:buNone/>
              <a:tabLst>
                <a:tab pos="446088" algn="l"/>
              </a:tabLst>
            </a:pPr>
            <a:endParaRPr lang="en-GB" sz="1600" dirty="0"/>
          </a:p>
          <a:p>
            <a:pPr marL="0" indent="0">
              <a:buNone/>
              <a:tabLst>
                <a:tab pos="446088" algn="l"/>
              </a:tabLst>
            </a:pPr>
            <a:r>
              <a:rPr lang="en-GB" sz="1600" dirty="0"/>
              <a:t>The </a:t>
            </a:r>
            <a:r>
              <a:rPr lang="en-GB" sz="1600" b="1" dirty="0"/>
              <a:t>key dabigatran RCTs </a:t>
            </a:r>
            <a:r>
              <a:rPr lang="en-GB" sz="1600" dirty="0"/>
              <a:t>are stated for each topic, along with links to key data in the appendix</a:t>
            </a:r>
          </a:p>
          <a:p>
            <a:pPr marL="0" indent="0">
              <a:buNone/>
              <a:tabLst>
                <a:tab pos="446088" algn="l"/>
              </a:tabLst>
            </a:pPr>
            <a:endParaRPr lang="en-GB" sz="1600" dirty="0"/>
          </a:p>
          <a:p>
            <a:pPr marL="0" indent="0">
              <a:buNone/>
              <a:tabLst>
                <a:tab pos="446088" algn="l"/>
              </a:tabLst>
            </a:pPr>
            <a:r>
              <a:rPr lang="en-GB" sz="1600" dirty="0"/>
              <a:t>An appraisal of </a:t>
            </a:r>
            <a:r>
              <a:rPr lang="en-GB" sz="1600" b="1" dirty="0"/>
              <a:t>what is favourable and what is missing </a:t>
            </a:r>
            <a:r>
              <a:rPr lang="en-GB" sz="1600" dirty="0"/>
              <a:t>in the guidelines </a:t>
            </a:r>
            <a:r>
              <a:rPr lang="en-GB" sz="1600" b="1" dirty="0"/>
              <a:t>with respect to dabigatran </a:t>
            </a:r>
            <a:r>
              <a:rPr lang="en-GB" sz="1600" dirty="0"/>
              <a:t>data</a:t>
            </a:r>
            <a:r>
              <a:rPr lang="en-GB" sz="1600" b="1" dirty="0"/>
              <a:t> </a:t>
            </a:r>
            <a:r>
              <a:rPr lang="en-GB" sz="1600" dirty="0"/>
              <a:t>is provided, w</a:t>
            </a:r>
            <a:r>
              <a:rPr lang="en-US" sz="1600" dirty="0"/>
              <a:t>hich should help manage questions on these topics</a:t>
            </a:r>
            <a:endParaRPr lang="en-GB" sz="1800" dirty="0"/>
          </a:p>
          <a:p>
            <a:endParaRPr lang="en-GB" sz="1800" dirty="0"/>
          </a:p>
        </p:txBody>
      </p:sp>
      <p:sp>
        <p:nvSpPr>
          <p:cNvPr id="57" name="TextBox 56">
            <a:extLst>
              <a:ext uri="{FF2B5EF4-FFF2-40B4-BE49-F238E27FC236}">
                <a16:creationId xmlns:a16="http://schemas.microsoft.com/office/drawing/2014/main" id="{2B82B723-976F-4CF6-8C5A-7AC9464536C4}"/>
              </a:ext>
            </a:extLst>
          </p:cNvPr>
          <p:cNvSpPr txBox="1"/>
          <p:nvPr/>
        </p:nvSpPr>
        <p:spPr>
          <a:xfrm>
            <a:off x="9124568" y="1782916"/>
            <a:ext cx="1756903" cy="1256947"/>
          </a:xfrm>
          <a:prstGeom prst="wedgeRectCallout">
            <a:avLst>
              <a:gd name="adj1" fmla="val 59227"/>
              <a:gd name="adj2" fmla="val -104081"/>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1E4784"/>
                </a:solidFill>
                <a:effectLst/>
                <a:uLnTx/>
                <a:uFillTx/>
                <a:latin typeface="Arial"/>
                <a:ea typeface="+mn-ea"/>
                <a:cs typeface="+mn-cs"/>
              </a:rPr>
              <a:t>Some sections are colour coded for easy navigation</a:t>
            </a:r>
          </a:p>
        </p:txBody>
      </p:sp>
      <p:grpSp>
        <p:nvGrpSpPr>
          <p:cNvPr id="69" name="Group 68">
            <a:extLst>
              <a:ext uri="{FF2B5EF4-FFF2-40B4-BE49-F238E27FC236}">
                <a16:creationId xmlns:a16="http://schemas.microsoft.com/office/drawing/2014/main" id="{74F69642-1EEE-4E52-9A9A-F14571997B07}"/>
              </a:ext>
            </a:extLst>
          </p:cNvPr>
          <p:cNvGrpSpPr/>
          <p:nvPr/>
        </p:nvGrpSpPr>
        <p:grpSpPr>
          <a:xfrm>
            <a:off x="603647" y="5692222"/>
            <a:ext cx="7122836" cy="690140"/>
            <a:chOff x="775262" y="4738871"/>
            <a:chExt cx="7122836" cy="690140"/>
          </a:xfrm>
        </p:grpSpPr>
        <p:sp>
          <p:nvSpPr>
            <p:cNvPr id="70" name="Text Placeholder 3">
              <a:extLst>
                <a:ext uri="{FF2B5EF4-FFF2-40B4-BE49-F238E27FC236}">
                  <a16:creationId xmlns:a16="http://schemas.microsoft.com/office/drawing/2014/main" id="{04BEF47B-1BC6-4347-AEAA-DB18E7C2ACB4}"/>
                </a:ext>
              </a:extLst>
            </p:cNvPr>
            <p:cNvSpPr txBox="1">
              <a:spLocks/>
            </p:cNvSpPr>
            <p:nvPr/>
          </p:nvSpPr>
          <p:spPr>
            <a:xfrm>
              <a:off x="775262" y="4738871"/>
              <a:ext cx="7122836" cy="690140"/>
            </a:xfrm>
            <a:prstGeom prst="rect">
              <a:avLst/>
            </a:prstGeom>
            <a:solidFill>
              <a:srgbClr val="BFC6CB"/>
            </a:solidFill>
            <a:ln w="38100">
              <a:solidFill>
                <a:srgbClr val="BFC6CB">
                  <a:lumMod val="20000"/>
                  <a:lumOff val="80000"/>
                </a:srgbClr>
              </a:solidFill>
            </a:ln>
          </p:spPr>
          <p:txBody>
            <a:bodyPr vert="horz" lIns="0" tIns="45715" rIns="91429" bIns="45715" rtlCol="0" anchor="ctr">
              <a:no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0" algn="l" defTabSz="91429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When you see this symbol, please view the slide in slideshow mode. Clicking the link will bring you to </a:t>
              </a:r>
              <a:r>
                <a:rPr kumimoji="0" lang="en-GB"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additional information in the Appendix</a:t>
              </a:r>
            </a:p>
          </p:txBody>
        </p:sp>
        <p:sp>
          <p:nvSpPr>
            <p:cNvPr id="71" name="Teardrop 70">
              <a:extLst>
                <a:ext uri="{FF2B5EF4-FFF2-40B4-BE49-F238E27FC236}">
                  <a16:creationId xmlns:a16="http://schemas.microsoft.com/office/drawing/2014/main" id="{373806D3-E834-4F39-A484-E85356121C54}"/>
                </a:ext>
              </a:extLst>
            </p:cNvPr>
            <p:cNvSpPr/>
            <p:nvPr/>
          </p:nvSpPr>
          <p:spPr>
            <a:xfrm>
              <a:off x="859602" y="4856069"/>
              <a:ext cx="441568" cy="479152"/>
            </a:xfrm>
            <a:prstGeom prst="teardrop">
              <a:avLst/>
            </a:prstGeom>
            <a:solidFill>
              <a:srgbClr val="1E4784"/>
            </a:solidFill>
            <a:ln w="38100"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1" u="none" strike="noStrike" kern="0" cap="none" spc="0" normalizeH="0" baseline="0" noProof="0" dirty="0">
                  <a:ln>
                    <a:noFill/>
                  </a:ln>
                  <a:solidFill>
                    <a:srgbClr val="FFFFFF">
                      <a:lumMod val="20000"/>
                      <a:lumOff val="80000"/>
                    </a:srgbClr>
                  </a:solidFill>
                  <a:effectLst/>
                  <a:uLnTx/>
                  <a:uFillTx/>
                  <a:latin typeface="Lucida Sans" panose="020B0602030504090204" pitchFamily="34" charset="0"/>
                  <a:ea typeface="Batang" panose="02030600000101010101" pitchFamily="18" charset="-127"/>
                  <a:cs typeface="Arial" panose="020B0604020202020204" pitchFamily="34" charset="0"/>
                </a:rPr>
                <a:t>i</a:t>
              </a:r>
              <a:endParaRPr kumimoji="0" lang="en-GB" sz="2400" b="0" i="0" u="none" strike="noStrike" kern="0" cap="none" spc="0" normalizeH="0" baseline="0" noProof="0" dirty="0">
                <a:ln>
                  <a:noFill/>
                </a:ln>
                <a:solidFill>
                  <a:srgbClr val="FFFFFF">
                    <a:lumMod val="20000"/>
                    <a:lumOff val="80000"/>
                  </a:srgbClr>
                </a:solidFill>
                <a:effectLst/>
                <a:uLnTx/>
                <a:uFillTx/>
                <a:latin typeface="Arial"/>
                <a:ea typeface="+mn-ea"/>
                <a:cs typeface="Arial" panose="020B0604020202020204" pitchFamily="34" charset="0"/>
              </a:endParaRPr>
            </a:p>
          </p:txBody>
        </p:sp>
      </p:grpSp>
      <p:sp>
        <p:nvSpPr>
          <p:cNvPr id="73" name="Text Placeholder 3">
            <a:extLst>
              <a:ext uri="{FF2B5EF4-FFF2-40B4-BE49-F238E27FC236}">
                <a16:creationId xmlns:a16="http://schemas.microsoft.com/office/drawing/2014/main" id="{8F7739F8-7CDF-40B7-AEDA-37ED272FDF79}"/>
              </a:ext>
            </a:extLst>
          </p:cNvPr>
          <p:cNvSpPr txBox="1">
            <a:spLocks/>
          </p:cNvSpPr>
          <p:nvPr/>
        </p:nvSpPr>
        <p:spPr>
          <a:xfrm>
            <a:off x="603646" y="4930678"/>
            <a:ext cx="7122837" cy="620393"/>
          </a:xfrm>
          <a:prstGeom prst="rect">
            <a:avLst/>
          </a:prstGeom>
          <a:noFill/>
          <a:ln w="12700">
            <a:solidFill>
              <a:schemeClr val="tx1"/>
            </a:solidFill>
          </a:ln>
        </p:spPr>
        <p:txBody>
          <a:bodyPr vert="horz" lIns="0" tIns="45715" rIns="91429" bIns="45715" rtlCol="0" anchor="ctr">
            <a:no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0" algn="l" defTabSz="91429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Arial" pitchFamily="34" charset="0"/>
                <a:ea typeface="+mn-ea"/>
                <a:cs typeface="Arial" pitchFamily="34" charset="0"/>
              </a:rPr>
              <a:t>When you see this symbol, please read the slide notes page for additional information relating to the content of the slide</a:t>
            </a:r>
            <a:endParaRPr kumimoji="0" lang="en-GB" sz="1400" i="0" u="none" strike="noStrike" kern="1200" cap="none" spc="0" normalizeH="0" baseline="0" noProof="0" dirty="0">
              <a:ln>
                <a:noFill/>
              </a:ln>
              <a:effectLst/>
              <a:uLnTx/>
              <a:uFillTx/>
              <a:latin typeface="Arial" pitchFamily="34" charset="0"/>
              <a:ea typeface="+mn-ea"/>
              <a:cs typeface="Arial" pitchFamily="34" charset="0"/>
            </a:endParaRPr>
          </a:p>
        </p:txBody>
      </p:sp>
      <p:grpSp>
        <p:nvGrpSpPr>
          <p:cNvPr id="74" name="Group 73">
            <a:extLst>
              <a:ext uri="{FF2B5EF4-FFF2-40B4-BE49-F238E27FC236}">
                <a16:creationId xmlns:a16="http://schemas.microsoft.com/office/drawing/2014/main" id="{D5889BCA-E558-4B57-A9E9-357638C92194}"/>
              </a:ext>
            </a:extLst>
          </p:cNvPr>
          <p:cNvGrpSpPr>
            <a:grpSpLocks noChangeAspect="1"/>
          </p:cNvGrpSpPr>
          <p:nvPr/>
        </p:nvGrpSpPr>
        <p:grpSpPr>
          <a:xfrm>
            <a:off x="778181" y="5115800"/>
            <a:ext cx="288000" cy="250148"/>
            <a:chOff x="3628927" y="5524745"/>
            <a:chExt cx="528545" cy="459078"/>
          </a:xfrm>
        </p:grpSpPr>
        <p:sp>
          <p:nvSpPr>
            <p:cNvPr id="75" name="Rectangle 74">
              <a:extLst>
                <a:ext uri="{FF2B5EF4-FFF2-40B4-BE49-F238E27FC236}">
                  <a16:creationId xmlns:a16="http://schemas.microsoft.com/office/drawing/2014/main" id="{667F1E67-B952-44B1-8B99-B0F3690C490D}"/>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76" name="Straight Connector 75">
              <a:extLst>
                <a:ext uri="{FF2B5EF4-FFF2-40B4-BE49-F238E27FC236}">
                  <a16:creationId xmlns:a16="http://schemas.microsoft.com/office/drawing/2014/main" id="{5F8A44A0-FD01-456F-8DB1-BB46BB4FDBD5}"/>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77" name="Straight Connector 76">
              <a:extLst>
                <a:ext uri="{FF2B5EF4-FFF2-40B4-BE49-F238E27FC236}">
                  <a16:creationId xmlns:a16="http://schemas.microsoft.com/office/drawing/2014/main" id="{07332DDF-819D-4F51-A5AD-D9C50F1A7F9E}"/>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78" name="Straight Connector 77">
              <a:extLst>
                <a:ext uri="{FF2B5EF4-FFF2-40B4-BE49-F238E27FC236}">
                  <a16:creationId xmlns:a16="http://schemas.microsoft.com/office/drawing/2014/main" id="{BDBFC900-55D7-47D1-BD69-82E332EED106}"/>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sp>
        <p:nvSpPr>
          <p:cNvPr id="80" name="TextBox 79">
            <a:extLst>
              <a:ext uri="{FF2B5EF4-FFF2-40B4-BE49-F238E27FC236}">
                <a16:creationId xmlns:a16="http://schemas.microsoft.com/office/drawing/2014/main" id="{97EE1C65-E994-4727-9CB3-359F7F156279}"/>
              </a:ext>
            </a:extLst>
          </p:cNvPr>
          <p:cNvSpPr txBox="1"/>
          <p:nvPr/>
        </p:nvSpPr>
        <p:spPr>
          <a:xfrm>
            <a:off x="8493071" y="5720392"/>
            <a:ext cx="2531876" cy="661970"/>
          </a:xfrm>
          <a:prstGeom prst="wedgeRectCallout">
            <a:avLst>
              <a:gd name="adj1" fmla="val 70167"/>
              <a:gd name="adj2" fmla="val 24508"/>
            </a:avLst>
          </a:prstGeom>
          <a:solidFill>
            <a:srgbClr val="BFC6CB"/>
          </a:solidFill>
          <a:ln w="38100">
            <a:solidFill>
              <a:srgbClr val="BFC6CB">
                <a:lumMod val="20000"/>
                <a:lumOff val="80000"/>
              </a:srgbClr>
            </a:solidFill>
          </a:ln>
        </p:spPr>
        <p:txBody>
          <a:bodyPr vert="horz" lIns="0" tIns="45715" rIns="91429" bIns="45715" rtlCol="0" anchor="ctr">
            <a:noAutofit/>
          </a:bodyPr>
          <a:lstStyle>
            <a:defPPr>
              <a:defRPr lang="en-US"/>
            </a:defPPr>
            <a:lvl1pPr marL="625475" marR="0" lvl="0" indent="0" defTabSz="914290" fontAlgn="auto">
              <a:lnSpc>
                <a:spcPct val="100000"/>
              </a:lnSpc>
              <a:spcBef>
                <a:spcPct val="20000"/>
              </a:spcBef>
              <a:spcAft>
                <a:spcPts val="0"/>
              </a:spcAft>
              <a:buClrTx/>
              <a:buSzTx/>
              <a:buFont typeface="Arial" panose="020B0604020202020204" pitchFamily="34" charset="0"/>
              <a:buNone/>
              <a:tabLst/>
              <a:defRPr kumimoji="0" sz="1400" b="1" i="0" u="none" strike="noStrike" cap="none" spc="0" normalizeH="0" baseline="0">
                <a:ln>
                  <a:noFill/>
                </a:ln>
                <a:solidFill>
                  <a:prstClr val="white"/>
                </a:solidFill>
                <a:effectLst/>
                <a:uLnTx/>
                <a:uFillTx/>
                <a:latin typeface="Arial" pitchFamily="34" charset="0"/>
                <a:cs typeface="Arial" pitchFamily="34" charset="0"/>
              </a:defRPr>
            </a:lvl1pPr>
            <a:lvl2pPr marL="742861" indent="-285716" defTabSz="914290">
              <a:spcBef>
                <a:spcPct val="20000"/>
              </a:spcBef>
              <a:buFont typeface="Arial" panose="020B0604020202020204" pitchFamily="34" charset="0"/>
              <a:buChar char="–"/>
              <a:defRPr sz="2800">
                <a:solidFill>
                  <a:schemeClr val="tx1"/>
                </a:solidFill>
                <a:latin typeface="Arial" pitchFamily="34" charset="0"/>
                <a:cs typeface="Arial" pitchFamily="34" charset="0"/>
              </a:defRPr>
            </a:lvl2pPr>
            <a:lvl3pPr marL="1142863" indent="-228572" defTabSz="914290">
              <a:spcBef>
                <a:spcPct val="20000"/>
              </a:spcBef>
              <a:buFont typeface="Arial" panose="020B0604020202020204" pitchFamily="34" charset="0"/>
              <a:buChar char="•"/>
              <a:defRPr sz="2400">
                <a:solidFill>
                  <a:schemeClr val="tx1"/>
                </a:solidFill>
                <a:latin typeface="Arial" pitchFamily="34" charset="0"/>
                <a:cs typeface="Arial" pitchFamily="34" charset="0"/>
              </a:defRPr>
            </a:lvl3pPr>
            <a:lvl4pPr marL="1600008" indent="-228572" defTabSz="914290">
              <a:spcBef>
                <a:spcPct val="20000"/>
              </a:spcBef>
              <a:buFont typeface="Arial" panose="020B0604020202020204" pitchFamily="34" charset="0"/>
              <a:buChar char="–"/>
              <a:defRPr sz="2000">
                <a:solidFill>
                  <a:schemeClr val="tx1"/>
                </a:solidFill>
                <a:latin typeface="Arial" pitchFamily="34" charset="0"/>
                <a:cs typeface="Arial" pitchFamily="34" charset="0"/>
              </a:defRPr>
            </a:lvl4pPr>
            <a:lvl5pPr marL="2057153" indent="-228572" defTabSz="914290">
              <a:spcBef>
                <a:spcPct val="20000"/>
              </a:spcBef>
              <a:buFont typeface="Arial" panose="020B0604020202020204" pitchFamily="34" charset="0"/>
              <a:buChar char="»"/>
              <a:defRPr sz="2000">
                <a:solidFill>
                  <a:schemeClr val="tx1"/>
                </a:solidFill>
                <a:latin typeface="Arial" pitchFamily="34" charset="0"/>
                <a:cs typeface="Arial" pitchFamily="34" charset="0"/>
              </a:defRPr>
            </a:lvl5pPr>
            <a:lvl6pPr marL="2514298" indent="-228572" defTabSz="914290">
              <a:spcBef>
                <a:spcPct val="20000"/>
              </a:spcBef>
              <a:buFont typeface="Arial" panose="020B0604020202020204" pitchFamily="34" charset="0"/>
              <a:buChar char="•"/>
              <a:defRPr sz="2000">
                <a:solidFill>
                  <a:schemeClr val="tx1"/>
                </a:solidFill>
              </a:defRPr>
            </a:lvl6pPr>
            <a:lvl7pPr marL="2971444" indent="-228572" defTabSz="914290">
              <a:spcBef>
                <a:spcPct val="20000"/>
              </a:spcBef>
              <a:buFont typeface="Arial" panose="020B0604020202020204" pitchFamily="34" charset="0"/>
              <a:buChar char="•"/>
              <a:defRPr sz="2000">
                <a:solidFill>
                  <a:schemeClr val="tx1"/>
                </a:solidFill>
              </a:defRPr>
            </a:lvl7pPr>
            <a:lvl8pPr marL="3428589" indent="-228572" defTabSz="914290">
              <a:spcBef>
                <a:spcPct val="20000"/>
              </a:spcBef>
              <a:buFont typeface="Arial" panose="020B0604020202020204" pitchFamily="34" charset="0"/>
              <a:buChar char="•"/>
              <a:defRPr sz="2000">
                <a:solidFill>
                  <a:schemeClr val="tx1"/>
                </a:solidFill>
              </a:defRPr>
            </a:lvl8pPr>
            <a:lvl9pPr marL="3885733" indent="-228572" defTabSz="914290">
              <a:spcBef>
                <a:spcPct val="20000"/>
              </a:spcBef>
              <a:buFont typeface="Arial" panose="020B0604020202020204" pitchFamily="34" charset="0"/>
              <a:buChar char="•"/>
              <a:defRPr sz="2000">
                <a:solidFill>
                  <a:schemeClr val="tx1"/>
                </a:solidFill>
              </a:defRPr>
            </a:lvl9pPr>
          </a:lstStyle>
          <a:p>
            <a:pPr marL="185738"/>
            <a:r>
              <a:rPr lang="en-GB" dirty="0"/>
              <a:t>Press this symbol to go back to the original slide</a:t>
            </a:r>
          </a:p>
        </p:txBody>
      </p:sp>
      <p:sp>
        <p:nvSpPr>
          <p:cNvPr id="81" name="Round Same Side Corner Rectangle 24">
            <a:extLst>
              <a:ext uri="{FF2B5EF4-FFF2-40B4-BE49-F238E27FC236}">
                <a16:creationId xmlns:a16="http://schemas.microsoft.com/office/drawing/2014/main" id="{9ADFF2F3-B335-4F79-BE98-12FC582B1305}"/>
              </a:ext>
            </a:extLst>
          </p:cNvPr>
          <p:cNvSpPr/>
          <p:nvPr/>
        </p:nvSpPr>
        <p:spPr>
          <a:xfrm flipH="1">
            <a:off x="11543800" y="5892996"/>
            <a:ext cx="648200" cy="478214"/>
          </a:xfrm>
          <a:custGeom>
            <a:avLst/>
            <a:gdLst>
              <a:gd name="connsiteX0" fmla="*/ 4840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48400 w 387009"/>
              <a:gd name="connsiteY8" fmla="*/ 0 h 290393"/>
              <a:gd name="connsiteX0" fmla="*/ 12617 w 396946"/>
              <a:gd name="connsiteY0" fmla="*/ 0 h 290393"/>
              <a:gd name="connsiteX1" fmla="*/ 348546 w 396946"/>
              <a:gd name="connsiteY1" fmla="*/ 0 h 290393"/>
              <a:gd name="connsiteX2" fmla="*/ 396946 w 396946"/>
              <a:gd name="connsiteY2" fmla="*/ 48400 h 290393"/>
              <a:gd name="connsiteX3" fmla="*/ 396946 w 396946"/>
              <a:gd name="connsiteY3" fmla="*/ 290393 h 290393"/>
              <a:gd name="connsiteX4" fmla="*/ 396946 w 396946"/>
              <a:gd name="connsiteY4" fmla="*/ 290393 h 290393"/>
              <a:gd name="connsiteX5" fmla="*/ 9937 w 396946"/>
              <a:gd name="connsiteY5" fmla="*/ 290393 h 290393"/>
              <a:gd name="connsiteX6" fmla="*/ 9937 w 396946"/>
              <a:gd name="connsiteY6" fmla="*/ 290393 h 290393"/>
              <a:gd name="connsiteX7" fmla="*/ 9937 w 396946"/>
              <a:gd name="connsiteY7" fmla="*/ 48400 h 290393"/>
              <a:gd name="connsiteX8" fmla="*/ 12617 w 396946"/>
              <a:gd name="connsiteY8" fmla="*/ 0 h 290393"/>
              <a:gd name="connsiteX0" fmla="*/ 268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2680 w 387009"/>
              <a:gd name="connsiteY8" fmla="*/ 0 h 290393"/>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153 w 387010"/>
              <a:gd name="connsiteY0" fmla="*/ 0 h 291451"/>
              <a:gd name="connsiteX1" fmla="*/ 338610 w 387010"/>
              <a:gd name="connsiteY1" fmla="*/ 1058 h 291451"/>
              <a:gd name="connsiteX2" fmla="*/ 387010 w 387010"/>
              <a:gd name="connsiteY2" fmla="*/ 49458 h 291451"/>
              <a:gd name="connsiteX3" fmla="*/ 387010 w 387010"/>
              <a:gd name="connsiteY3" fmla="*/ 291451 h 291451"/>
              <a:gd name="connsiteX4" fmla="*/ 387010 w 387010"/>
              <a:gd name="connsiteY4" fmla="*/ 291451 h 291451"/>
              <a:gd name="connsiteX5" fmla="*/ 1 w 387010"/>
              <a:gd name="connsiteY5" fmla="*/ 291451 h 291451"/>
              <a:gd name="connsiteX6" fmla="*/ 1 w 387010"/>
              <a:gd name="connsiteY6" fmla="*/ 291451 h 291451"/>
              <a:gd name="connsiteX7" fmla="*/ 1 w 387010"/>
              <a:gd name="connsiteY7" fmla="*/ 49458 h 291451"/>
              <a:gd name="connsiteX8" fmla="*/ 153 w 387010"/>
              <a:gd name="connsiteY8" fmla="*/ 0 h 291451"/>
              <a:gd name="connsiteX0" fmla="*/ 25 w 387528"/>
              <a:gd name="connsiteY0" fmla="*/ 0 h 290910"/>
              <a:gd name="connsiteX1" fmla="*/ 339128 w 387528"/>
              <a:gd name="connsiteY1" fmla="*/ 517 h 290910"/>
              <a:gd name="connsiteX2" fmla="*/ 387528 w 387528"/>
              <a:gd name="connsiteY2" fmla="*/ 48917 h 290910"/>
              <a:gd name="connsiteX3" fmla="*/ 387528 w 387528"/>
              <a:gd name="connsiteY3" fmla="*/ 290910 h 290910"/>
              <a:gd name="connsiteX4" fmla="*/ 387528 w 387528"/>
              <a:gd name="connsiteY4" fmla="*/ 290910 h 290910"/>
              <a:gd name="connsiteX5" fmla="*/ 519 w 387528"/>
              <a:gd name="connsiteY5" fmla="*/ 290910 h 290910"/>
              <a:gd name="connsiteX6" fmla="*/ 519 w 387528"/>
              <a:gd name="connsiteY6" fmla="*/ 290910 h 290910"/>
              <a:gd name="connsiteX7" fmla="*/ 519 w 387528"/>
              <a:gd name="connsiteY7" fmla="*/ 48917 h 290910"/>
              <a:gd name="connsiteX8" fmla="*/ 25 w 387528"/>
              <a:gd name="connsiteY8" fmla="*/ 0 h 290910"/>
              <a:gd name="connsiteX0" fmla="*/ 0 w 387503"/>
              <a:gd name="connsiteY0" fmla="*/ 0 h 290910"/>
              <a:gd name="connsiteX1" fmla="*/ 339103 w 387503"/>
              <a:gd name="connsiteY1" fmla="*/ 517 h 290910"/>
              <a:gd name="connsiteX2" fmla="*/ 387503 w 387503"/>
              <a:gd name="connsiteY2" fmla="*/ 48917 h 290910"/>
              <a:gd name="connsiteX3" fmla="*/ 387503 w 387503"/>
              <a:gd name="connsiteY3" fmla="*/ 290910 h 290910"/>
              <a:gd name="connsiteX4" fmla="*/ 387503 w 387503"/>
              <a:gd name="connsiteY4" fmla="*/ 290910 h 290910"/>
              <a:gd name="connsiteX5" fmla="*/ 494 w 387503"/>
              <a:gd name="connsiteY5" fmla="*/ 290910 h 290910"/>
              <a:gd name="connsiteX6" fmla="*/ 494 w 387503"/>
              <a:gd name="connsiteY6" fmla="*/ 290910 h 290910"/>
              <a:gd name="connsiteX7" fmla="*/ 494 w 387503"/>
              <a:gd name="connsiteY7" fmla="*/ 48917 h 290910"/>
              <a:gd name="connsiteX8" fmla="*/ 0 w 387503"/>
              <a:gd name="connsiteY8" fmla="*/ 0 h 29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03" h="290910">
                <a:moveTo>
                  <a:pt x="0" y="0"/>
                </a:moveTo>
                <a:lnTo>
                  <a:pt x="339103" y="517"/>
                </a:lnTo>
                <a:cubicBezTo>
                  <a:pt x="365834" y="517"/>
                  <a:pt x="387503" y="22186"/>
                  <a:pt x="387503" y="48917"/>
                </a:cubicBezTo>
                <a:lnTo>
                  <a:pt x="387503" y="290910"/>
                </a:lnTo>
                <a:lnTo>
                  <a:pt x="387503" y="290910"/>
                </a:lnTo>
                <a:lnTo>
                  <a:pt x="494" y="290910"/>
                </a:lnTo>
                <a:lnTo>
                  <a:pt x="494" y="290910"/>
                </a:lnTo>
                <a:lnTo>
                  <a:pt x="494" y="48917"/>
                </a:lnTo>
                <a:cubicBezTo>
                  <a:pt x="494" y="22186"/>
                  <a:pt x="484" y="67493"/>
                  <a:pt x="0" y="0"/>
                </a:cubicBezTo>
                <a:close/>
              </a:path>
            </a:pathLst>
          </a:custGeom>
          <a:solidFill>
            <a:schemeClr val="accent6"/>
          </a:solid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Wingdings 3" panose="05040102010807070707" pitchFamily="18" charset="2"/>
              </a:rPr>
              <a:t> </a:t>
            </a:r>
            <a:endParaRPr kumimoji="0" lang="en-GB"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18" name="Oval 17">
            <a:extLst>
              <a:ext uri="{FF2B5EF4-FFF2-40B4-BE49-F238E27FC236}">
                <a16:creationId xmlns:a16="http://schemas.microsoft.com/office/drawing/2014/main" id="{8EAEAD5C-E0E4-4510-8ED2-DAB06A2F1DF3}"/>
              </a:ext>
            </a:extLst>
          </p:cNvPr>
          <p:cNvSpPr>
            <a:spLocks noChangeAspect="1"/>
          </p:cNvSpPr>
          <p:nvPr/>
        </p:nvSpPr>
        <p:spPr>
          <a:xfrm>
            <a:off x="232299" y="1374016"/>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20" name="Oval 19">
            <a:extLst>
              <a:ext uri="{FF2B5EF4-FFF2-40B4-BE49-F238E27FC236}">
                <a16:creationId xmlns:a16="http://schemas.microsoft.com/office/drawing/2014/main" id="{E2698F47-3F66-4D54-B85F-61C87DFAA7E8}"/>
              </a:ext>
            </a:extLst>
          </p:cNvPr>
          <p:cNvSpPr/>
          <p:nvPr/>
        </p:nvSpPr>
        <p:spPr>
          <a:xfrm>
            <a:off x="265324" y="1405448"/>
            <a:ext cx="511579" cy="502907"/>
          </a:xfrm>
          <a:prstGeom prst="ellipse">
            <a:avLst/>
          </a:prstGeom>
          <a:solidFill>
            <a:schemeClr val="accent6">
              <a:lumMod val="75000"/>
              <a:lumOff val="25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21" name="TextBox 20">
            <a:extLst>
              <a:ext uri="{FF2B5EF4-FFF2-40B4-BE49-F238E27FC236}">
                <a16:creationId xmlns:a16="http://schemas.microsoft.com/office/drawing/2014/main" id="{A7897AC9-32BC-4890-B69B-72CCED7C759E}"/>
              </a:ext>
            </a:extLst>
          </p:cNvPr>
          <p:cNvSpPr txBox="1"/>
          <p:nvPr/>
        </p:nvSpPr>
        <p:spPr>
          <a:xfrm>
            <a:off x="218787" y="1487624"/>
            <a:ext cx="604653" cy="338554"/>
          </a:xfrm>
          <a:prstGeom prst="rect">
            <a:avLst/>
          </a:prstGeom>
          <a:noFill/>
        </p:spPr>
        <p:txBody>
          <a:bodyPr wrap="none" rtlCol="0">
            <a:spAutoFit/>
          </a:bodyPr>
          <a:lstStyle/>
          <a:p>
            <a:r>
              <a:rPr lang="en-GB" sz="1600" b="1" dirty="0">
                <a:solidFill>
                  <a:schemeClr val="bg1"/>
                </a:solidFill>
              </a:rPr>
              <a:t>ESC</a:t>
            </a:r>
          </a:p>
        </p:txBody>
      </p:sp>
      <p:sp>
        <p:nvSpPr>
          <p:cNvPr id="25" name="Oval 24">
            <a:extLst>
              <a:ext uri="{FF2B5EF4-FFF2-40B4-BE49-F238E27FC236}">
                <a16:creationId xmlns:a16="http://schemas.microsoft.com/office/drawing/2014/main" id="{97B130CB-8D17-4112-A6F6-5E01F836C246}"/>
              </a:ext>
            </a:extLst>
          </p:cNvPr>
          <p:cNvSpPr>
            <a:spLocks noChangeAspect="1"/>
          </p:cNvSpPr>
          <p:nvPr/>
        </p:nvSpPr>
        <p:spPr>
          <a:xfrm>
            <a:off x="220267" y="3345931"/>
            <a:ext cx="577629" cy="565770"/>
          </a:xfrm>
          <a:prstGeom prst="ellipse">
            <a:avLst/>
          </a:prstGeom>
          <a:solidFill>
            <a:sysClr val="window" lastClr="FFFFFF"/>
          </a:solidFill>
          <a:ln w="12700"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Franklin Gothic Book"/>
              <a:ea typeface="+mn-ea"/>
              <a:cs typeface="+mn-cs"/>
            </a:endParaRPr>
          </a:p>
        </p:txBody>
      </p:sp>
      <p:sp>
        <p:nvSpPr>
          <p:cNvPr id="26" name="Oval 25">
            <a:extLst>
              <a:ext uri="{FF2B5EF4-FFF2-40B4-BE49-F238E27FC236}">
                <a16:creationId xmlns:a16="http://schemas.microsoft.com/office/drawing/2014/main" id="{97033849-C2F7-4DEF-ACB1-5E479E62B124}"/>
              </a:ext>
            </a:extLst>
          </p:cNvPr>
          <p:cNvSpPr/>
          <p:nvPr/>
        </p:nvSpPr>
        <p:spPr>
          <a:xfrm>
            <a:off x="253292" y="3377363"/>
            <a:ext cx="511579" cy="502907"/>
          </a:xfrm>
          <a:prstGeom prst="ellipse">
            <a:avLst/>
          </a:prstGeom>
          <a:solidFill>
            <a:schemeClr val="accent2">
              <a:lumMod val="60000"/>
              <a:lumOff val="40000"/>
            </a:schemeClr>
          </a:solid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Franklin Gothic Book"/>
              <a:ea typeface="+mn-ea"/>
              <a:cs typeface="+mn-cs"/>
            </a:endParaRPr>
          </a:p>
        </p:txBody>
      </p:sp>
      <p:sp>
        <p:nvSpPr>
          <p:cNvPr id="27" name="TextBox 26">
            <a:extLst>
              <a:ext uri="{FF2B5EF4-FFF2-40B4-BE49-F238E27FC236}">
                <a16:creationId xmlns:a16="http://schemas.microsoft.com/office/drawing/2014/main" id="{22BA24F9-8C8F-40FA-B25E-06D1DB32F163}"/>
              </a:ext>
            </a:extLst>
          </p:cNvPr>
          <p:cNvSpPr txBox="1"/>
          <p:nvPr/>
        </p:nvSpPr>
        <p:spPr>
          <a:xfrm>
            <a:off x="206755" y="3459539"/>
            <a:ext cx="604653" cy="338554"/>
          </a:xfrm>
          <a:prstGeom prst="rect">
            <a:avLst/>
          </a:prstGeom>
          <a:noFill/>
        </p:spPr>
        <p:txBody>
          <a:bodyPr wrap="none" rtlCol="0">
            <a:spAutoFit/>
          </a:bodyPr>
          <a:lstStyle/>
          <a:p>
            <a:r>
              <a:rPr lang="en-GB" sz="1600" b="1" dirty="0">
                <a:solidFill>
                  <a:schemeClr val="bg1"/>
                </a:solidFill>
              </a:rPr>
              <a:t>RCT</a:t>
            </a:r>
          </a:p>
        </p:txBody>
      </p:sp>
      <p:sp>
        <p:nvSpPr>
          <p:cNvPr id="31" name="Oval 30">
            <a:extLst>
              <a:ext uri="{FF2B5EF4-FFF2-40B4-BE49-F238E27FC236}">
                <a16:creationId xmlns:a16="http://schemas.microsoft.com/office/drawing/2014/main" id="{5A102171-7CA2-4B7F-8C05-13388F4857D1}"/>
              </a:ext>
            </a:extLst>
          </p:cNvPr>
          <p:cNvSpPr>
            <a:spLocks noChangeAspect="1"/>
          </p:cNvSpPr>
          <p:nvPr/>
        </p:nvSpPr>
        <p:spPr>
          <a:xfrm>
            <a:off x="232299" y="4102860"/>
            <a:ext cx="540000" cy="540000"/>
          </a:xfrm>
          <a:prstGeom prst="ellipse">
            <a:avLst/>
          </a:prstGeom>
          <a:solidFill>
            <a:srgbClr val="0C7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a:t>
            </a:r>
          </a:p>
        </p:txBody>
      </p:sp>
      <p:sp>
        <p:nvSpPr>
          <p:cNvPr id="24" name="Text Placeholder 5">
            <a:extLst>
              <a:ext uri="{FF2B5EF4-FFF2-40B4-BE49-F238E27FC236}">
                <a16:creationId xmlns:a16="http://schemas.microsoft.com/office/drawing/2014/main" id="{9129F690-D14E-405B-B53A-99556E8E278C}"/>
              </a:ext>
            </a:extLst>
          </p:cNvPr>
          <p:cNvSpPr>
            <a:spLocks noGrp="1"/>
          </p:cNvSpPr>
          <p:nvPr>
            <p:ph type="body" sz="quarter" idx="13"/>
          </p:nvPr>
        </p:nvSpPr>
        <p:spPr>
          <a:xfrm>
            <a:off x="480485" y="6444477"/>
            <a:ext cx="11101916" cy="276999"/>
          </a:xfrm>
        </p:spPr>
        <p:txBody>
          <a:bodyPr/>
          <a:lstStyle/>
          <a:p>
            <a:r>
              <a:rPr lang="en-GB" dirty="0"/>
              <a:t>RCT, randomized controlled trial</a:t>
            </a:r>
          </a:p>
        </p:txBody>
      </p:sp>
    </p:spTree>
    <p:extLst>
      <p:ext uri="{BB962C8B-B14F-4D97-AF65-F5344CB8AC3E}">
        <p14:creationId xmlns:p14="http://schemas.microsoft.com/office/powerpoint/2010/main" val="350302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6DFD65-A6EE-4AA4-8B28-0DCAFAE89A18}"/>
              </a:ext>
            </a:extLst>
          </p:cNvPr>
          <p:cNvSpPr>
            <a:spLocks noGrp="1"/>
          </p:cNvSpPr>
          <p:nvPr>
            <p:ph type="title"/>
          </p:nvPr>
        </p:nvSpPr>
        <p:spPr/>
        <p:txBody>
          <a:bodyPr>
            <a:normAutofit/>
          </a:bodyPr>
          <a:lstStyle/>
          <a:p>
            <a:r>
              <a:rPr lang="en-GB" sz="2400" dirty="0"/>
              <a:t>Key characteristics of patients enrolled in trials investigating antithrombotic regimens in patients with AF and CAD in the post-PCI setting</a:t>
            </a:r>
          </a:p>
        </p:txBody>
      </p:sp>
      <p:sp>
        <p:nvSpPr>
          <p:cNvPr id="3" name="Text Placeholder 2">
            <a:extLst>
              <a:ext uri="{FF2B5EF4-FFF2-40B4-BE49-F238E27FC236}">
                <a16:creationId xmlns:a16="http://schemas.microsoft.com/office/drawing/2014/main" id="{BB44E374-0529-4A12-839C-ADD5D5B0C7EF}"/>
              </a:ext>
            </a:extLst>
          </p:cNvPr>
          <p:cNvSpPr>
            <a:spLocks noGrp="1"/>
          </p:cNvSpPr>
          <p:nvPr>
            <p:ph type="body" sz="quarter" idx="13"/>
          </p:nvPr>
        </p:nvSpPr>
        <p:spPr>
          <a:xfrm>
            <a:off x="480483" y="5484214"/>
            <a:ext cx="11101916" cy="1237262"/>
          </a:xfrm>
        </p:spPr>
        <p:txBody>
          <a:bodyPr/>
          <a:lstStyle/>
          <a:p>
            <a:r>
              <a:rPr lang="en-US" sz="1200" b="1" dirty="0"/>
              <a:t>Not for direct comparison because of differences in study design and populations</a:t>
            </a:r>
          </a:p>
          <a:p>
            <a:r>
              <a:rPr lang="en-GB" dirty="0"/>
              <a:t>*</a:t>
            </a:r>
            <a:r>
              <a:rPr lang="en-US" dirty="0"/>
              <a:t>Apixaban 2.5 mg BID if ≥2 of the following criteria were met: age ≥80 years, weight ≤60 kg, or serum creatinine ≥1.5 mg/dL (133 μmol/L)</a:t>
            </a:r>
            <a:r>
              <a:rPr lang="en-GB" dirty="0"/>
              <a:t>; </a:t>
            </a:r>
            <a:r>
              <a:rPr lang="en-GB" baseline="30000" dirty="0"/>
              <a:t>†</a:t>
            </a:r>
            <a:r>
              <a:rPr lang="en-US" dirty="0"/>
              <a:t>Edoxaban 30 mg OD if ≥1 of the following criteria were met: CrCl 15–50 mL/min, bodyweight ≤60 kg, or concomitant use of specified potent P-glycoprotein inhibitors; </a:t>
            </a:r>
            <a:r>
              <a:rPr lang="en-US" baseline="30000" dirty="0"/>
              <a:t>‡</a:t>
            </a:r>
            <a:r>
              <a:rPr lang="en-US" dirty="0"/>
              <a:t>In AUGUSTUS, data are time from PCI and/or ACS to randomization. </a:t>
            </a:r>
            <a:r>
              <a:rPr lang="en-GB" dirty="0"/>
              <a:t>ACS, acute coronary syndrome; CAD, coronary artery disease; CrCl, creatinine clearance; PCI, percutaneous coronary intervention. </a:t>
            </a:r>
            <a:r>
              <a:rPr lang="en-US" dirty="0"/>
              <a:t>1. </a:t>
            </a:r>
            <a:r>
              <a:rPr lang="en-GB" dirty="0"/>
              <a:t>Gibson et al. NEJM 2016;375:2423; 2. Cannon et al. NEJM 2017;377:1513; 3. Lopes et al. NEJM 2019;80:1509; 4. Vranckx et al. Lancet 2019;394:1335; 5. Boehringer Ingelheim. Data on file</a:t>
            </a:r>
          </a:p>
        </p:txBody>
      </p:sp>
      <p:sp>
        <p:nvSpPr>
          <p:cNvPr id="41" name="TextBox 40">
            <a:extLst>
              <a:ext uri="{FF2B5EF4-FFF2-40B4-BE49-F238E27FC236}">
                <a16:creationId xmlns:a16="http://schemas.microsoft.com/office/drawing/2014/main" id="{6E47D178-DFC7-4035-A3FC-1E149E0E6BEC}"/>
              </a:ext>
            </a:extLst>
          </p:cNvPr>
          <p:cNvSpPr txBox="1"/>
          <p:nvPr/>
        </p:nvSpPr>
        <p:spPr>
          <a:xfrm>
            <a:off x="2630490" y="1454258"/>
            <a:ext cx="208121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7030A0"/>
                </a:solidFill>
                <a:effectLst/>
                <a:uLnTx/>
                <a:uFillTx/>
              </a:rPr>
              <a:t>PIONEER AF-PCI</a:t>
            </a:r>
            <a:r>
              <a:rPr kumimoji="0" lang="en-GB" sz="1600" b="1" i="0" u="none" strike="noStrike" kern="0" cap="none" spc="0" normalizeH="0" baseline="30000" noProof="0" dirty="0">
                <a:ln>
                  <a:noFill/>
                </a:ln>
                <a:solidFill>
                  <a:srgbClr val="7030A0"/>
                </a:solidFill>
                <a:effectLst/>
                <a:uLnTx/>
                <a:uFillTx/>
              </a:rPr>
              <a:t>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7030A0"/>
                </a:solidFill>
                <a:effectLst/>
                <a:uLnTx/>
                <a:uFillTx/>
              </a:rPr>
              <a:t>Rivaroxaban</a:t>
            </a:r>
          </a:p>
        </p:txBody>
      </p:sp>
      <p:sp>
        <p:nvSpPr>
          <p:cNvPr id="46" name="TextBox 45">
            <a:extLst>
              <a:ext uri="{FF2B5EF4-FFF2-40B4-BE49-F238E27FC236}">
                <a16:creationId xmlns:a16="http://schemas.microsoft.com/office/drawing/2014/main" id="{65113D73-CDBD-40CD-B776-9B544D6665CA}"/>
              </a:ext>
            </a:extLst>
          </p:cNvPr>
          <p:cNvSpPr txBox="1"/>
          <p:nvPr/>
        </p:nvSpPr>
        <p:spPr>
          <a:xfrm>
            <a:off x="4932121" y="1454258"/>
            <a:ext cx="197667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E4784"/>
                </a:solidFill>
                <a:effectLst/>
                <a:uLnTx/>
                <a:uFillTx/>
              </a:rPr>
              <a:t>RE-DUAL PCI</a:t>
            </a:r>
            <a:r>
              <a:rPr kumimoji="0" lang="en-GB" sz="1600" b="1" i="0" u="none" strike="noStrike" kern="0" cap="none" spc="0" normalizeH="0" baseline="30000" noProof="0" dirty="0">
                <a:ln>
                  <a:noFill/>
                </a:ln>
                <a:solidFill>
                  <a:srgbClr val="1E4784"/>
                </a:solidFill>
                <a:effectLst/>
                <a:uLnTx/>
                <a:uFillTx/>
              </a:rPr>
              <a:t>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E4784"/>
                </a:solidFill>
                <a:effectLst/>
                <a:uLnTx/>
                <a:uFillTx/>
              </a:rPr>
              <a:t>Dabigatran</a:t>
            </a:r>
          </a:p>
        </p:txBody>
      </p:sp>
      <p:sp>
        <p:nvSpPr>
          <p:cNvPr id="47" name="TextBox 46">
            <a:extLst>
              <a:ext uri="{FF2B5EF4-FFF2-40B4-BE49-F238E27FC236}">
                <a16:creationId xmlns:a16="http://schemas.microsoft.com/office/drawing/2014/main" id="{2E695421-EC98-46F4-9AA9-314E61D7F94D}"/>
              </a:ext>
            </a:extLst>
          </p:cNvPr>
          <p:cNvSpPr txBox="1"/>
          <p:nvPr/>
        </p:nvSpPr>
        <p:spPr>
          <a:xfrm>
            <a:off x="7233752" y="1454258"/>
            <a:ext cx="197667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D2A000"/>
                </a:solidFill>
                <a:effectLst/>
                <a:uLnTx/>
                <a:uFillTx/>
              </a:rPr>
              <a:t>AUGUSTUS</a:t>
            </a:r>
            <a:r>
              <a:rPr kumimoji="0" lang="en-GB" sz="1600" b="1" i="0" u="none" strike="noStrike" kern="0" cap="none" spc="0" normalizeH="0" baseline="30000" noProof="0" dirty="0">
                <a:ln>
                  <a:noFill/>
                </a:ln>
                <a:solidFill>
                  <a:srgbClr val="D2A000"/>
                </a:solidFill>
                <a:effectLst/>
                <a:uLnTx/>
                <a:uFillTx/>
              </a:rPr>
              <a:t>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D2A000"/>
                </a:solidFill>
                <a:effectLst/>
                <a:uLnTx/>
                <a:uFillTx/>
              </a:rPr>
              <a:t>Apixaban</a:t>
            </a:r>
          </a:p>
        </p:txBody>
      </p:sp>
      <p:sp>
        <p:nvSpPr>
          <p:cNvPr id="48" name="TextBox 47">
            <a:extLst>
              <a:ext uri="{FF2B5EF4-FFF2-40B4-BE49-F238E27FC236}">
                <a16:creationId xmlns:a16="http://schemas.microsoft.com/office/drawing/2014/main" id="{2D3FC4FA-A357-45E8-90A7-F9F04A1D5F3B}"/>
              </a:ext>
            </a:extLst>
          </p:cNvPr>
          <p:cNvSpPr txBox="1"/>
          <p:nvPr/>
        </p:nvSpPr>
        <p:spPr>
          <a:xfrm>
            <a:off x="9535383" y="1454258"/>
            <a:ext cx="1976679" cy="584775"/>
          </a:xfrm>
          <a:prstGeom prst="rect">
            <a:avLst/>
          </a:prstGeom>
          <a:noFill/>
        </p:spPr>
        <p:txBody>
          <a:bodyPr wrap="square" rtlCol="0">
            <a:spAutoFit/>
          </a:bodyPr>
          <a:lstStyle/>
          <a:p>
            <a:pPr lvl="0" algn="ctr" defTabSz="914400">
              <a:defRPr/>
            </a:pPr>
            <a:r>
              <a:rPr lang="en-GB" sz="1600" b="1" kern="0" dirty="0">
                <a:solidFill>
                  <a:srgbClr val="CC0066"/>
                </a:solidFill>
              </a:rPr>
              <a:t>ENTRUST-AF PCI</a:t>
            </a:r>
            <a:r>
              <a:rPr kumimoji="0" lang="en-GB" sz="1600" b="1" i="0" u="none" strike="noStrike" kern="0" cap="none" spc="0" normalizeH="0" baseline="30000" noProof="0" dirty="0">
                <a:ln>
                  <a:noFill/>
                </a:ln>
                <a:solidFill>
                  <a:srgbClr val="CC0066"/>
                </a:solidFill>
                <a:effectLst/>
                <a:uLnTx/>
                <a:uFillTx/>
              </a:rPr>
              <a:t>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CC0066"/>
                </a:solidFill>
                <a:effectLst/>
                <a:uLnTx/>
                <a:uFillTx/>
              </a:rPr>
              <a:t>Edoxaban</a:t>
            </a:r>
          </a:p>
        </p:txBody>
      </p:sp>
      <p:grpSp>
        <p:nvGrpSpPr>
          <p:cNvPr id="9" name="Group 8">
            <a:extLst>
              <a:ext uri="{FF2B5EF4-FFF2-40B4-BE49-F238E27FC236}">
                <a16:creationId xmlns:a16="http://schemas.microsoft.com/office/drawing/2014/main" id="{53E0D02F-AF6A-4299-B7BE-8B97105916E2}"/>
              </a:ext>
            </a:extLst>
          </p:cNvPr>
          <p:cNvGrpSpPr/>
          <p:nvPr/>
        </p:nvGrpSpPr>
        <p:grpSpPr>
          <a:xfrm>
            <a:off x="0" y="2172708"/>
            <a:ext cx="12192000" cy="640603"/>
            <a:chOff x="0" y="2172708"/>
            <a:chExt cx="12192000" cy="640603"/>
          </a:xfrm>
        </p:grpSpPr>
        <p:sp>
          <p:nvSpPr>
            <p:cNvPr id="40" name="Rectangle 39">
              <a:extLst>
                <a:ext uri="{FF2B5EF4-FFF2-40B4-BE49-F238E27FC236}">
                  <a16:creationId xmlns:a16="http://schemas.microsoft.com/office/drawing/2014/main" id="{DCD71BEA-3D0A-4EBC-8B9C-11A50E16BEFF}"/>
                </a:ext>
              </a:extLst>
            </p:cNvPr>
            <p:cNvSpPr/>
            <p:nvPr/>
          </p:nvSpPr>
          <p:spPr>
            <a:xfrm>
              <a:off x="0" y="2182951"/>
              <a:ext cx="12192000" cy="620117"/>
            </a:xfrm>
            <a:prstGeom prst="rect">
              <a:avLst/>
            </a:prstGeom>
            <a:solidFill>
              <a:srgbClr val="002A5C">
                <a:lumMod val="10000"/>
                <a:lumOff val="9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45" name="TextBox 44">
              <a:extLst>
                <a:ext uri="{FF2B5EF4-FFF2-40B4-BE49-F238E27FC236}">
                  <a16:creationId xmlns:a16="http://schemas.microsoft.com/office/drawing/2014/main" id="{1114A943-246B-42D3-869B-57A80C7EA6A0}"/>
                </a:ext>
              </a:extLst>
            </p:cNvPr>
            <p:cNvSpPr txBox="1"/>
            <p:nvPr/>
          </p:nvSpPr>
          <p:spPr>
            <a:xfrm>
              <a:off x="461995" y="2339121"/>
              <a:ext cx="212880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E4784"/>
                  </a:solidFill>
                  <a:effectLst/>
                  <a:uLnTx/>
                  <a:uFillTx/>
                </a:rPr>
                <a:t>NOAC doses tested</a:t>
              </a:r>
            </a:p>
          </p:txBody>
        </p:sp>
        <p:grpSp>
          <p:nvGrpSpPr>
            <p:cNvPr id="6" name="Group 5">
              <a:extLst>
                <a:ext uri="{FF2B5EF4-FFF2-40B4-BE49-F238E27FC236}">
                  <a16:creationId xmlns:a16="http://schemas.microsoft.com/office/drawing/2014/main" id="{85E59287-B485-4086-8DCE-3988B8AE124B}"/>
                </a:ext>
              </a:extLst>
            </p:cNvPr>
            <p:cNvGrpSpPr/>
            <p:nvPr/>
          </p:nvGrpSpPr>
          <p:grpSpPr>
            <a:xfrm>
              <a:off x="2942493" y="2172708"/>
              <a:ext cx="1289538" cy="640603"/>
              <a:chOff x="2942493" y="2269986"/>
              <a:chExt cx="1289538" cy="640603"/>
            </a:xfrm>
          </p:grpSpPr>
          <p:sp>
            <p:nvSpPr>
              <p:cNvPr id="49" name="TextBox 48">
                <a:extLst>
                  <a:ext uri="{FF2B5EF4-FFF2-40B4-BE49-F238E27FC236}">
                    <a16:creationId xmlns:a16="http://schemas.microsoft.com/office/drawing/2014/main" id="{B79100EA-DD6B-43C2-AF7F-70A80DE8B6D7}"/>
                  </a:ext>
                </a:extLst>
              </p:cNvPr>
              <p:cNvSpPr txBox="1"/>
              <p:nvPr/>
            </p:nvSpPr>
            <p:spPr>
              <a:xfrm>
                <a:off x="2942493" y="2269986"/>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2.5 mg BID</a:t>
                </a:r>
              </a:p>
            </p:txBody>
          </p:sp>
          <p:sp>
            <p:nvSpPr>
              <p:cNvPr id="50" name="TextBox 49">
                <a:extLst>
                  <a:ext uri="{FF2B5EF4-FFF2-40B4-BE49-F238E27FC236}">
                    <a16:creationId xmlns:a16="http://schemas.microsoft.com/office/drawing/2014/main" id="{04588ED1-2809-4E66-91EF-038AF7B9D795}"/>
                  </a:ext>
                </a:extLst>
              </p:cNvPr>
              <p:cNvSpPr txBox="1"/>
              <p:nvPr/>
            </p:nvSpPr>
            <p:spPr>
              <a:xfrm>
                <a:off x="2942493" y="2572035"/>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15 mg OD</a:t>
                </a:r>
              </a:p>
            </p:txBody>
          </p:sp>
        </p:grpSp>
        <p:grpSp>
          <p:nvGrpSpPr>
            <p:cNvPr id="7" name="Group 6">
              <a:extLst>
                <a:ext uri="{FF2B5EF4-FFF2-40B4-BE49-F238E27FC236}">
                  <a16:creationId xmlns:a16="http://schemas.microsoft.com/office/drawing/2014/main" id="{CA389A94-AAFE-4849-BD5E-DE81684860FB}"/>
                </a:ext>
              </a:extLst>
            </p:cNvPr>
            <p:cNvGrpSpPr/>
            <p:nvPr/>
          </p:nvGrpSpPr>
          <p:grpSpPr>
            <a:xfrm>
              <a:off x="5205046" y="2172708"/>
              <a:ext cx="1289538" cy="640603"/>
              <a:chOff x="5205046" y="2269986"/>
              <a:chExt cx="1289538" cy="640603"/>
            </a:xfrm>
          </p:grpSpPr>
          <p:sp>
            <p:nvSpPr>
              <p:cNvPr id="51" name="TextBox 50">
                <a:extLst>
                  <a:ext uri="{FF2B5EF4-FFF2-40B4-BE49-F238E27FC236}">
                    <a16:creationId xmlns:a16="http://schemas.microsoft.com/office/drawing/2014/main" id="{BC6E7BAB-6046-43D8-9B88-AA0069139A82}"/>
                  </a:ext>
                </a:extLst>
              </p:cNvPr>
              <p:cNvSpPr txBox="1"/>
              <p:nvPr/>
            </p:nvSpPr>
            <p:spPr>
              <a:xfrm>
                <a:off x="5205046" y="2269986"/>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150 mg BID</a:t>
                </a:r>
              </a:p>
            </p:txBody>
          </p:sp>
          <p:sp>
            <p:nvSpPr>
              <p:cNvPr id="52" name="TextBox 51">
                <a:extLst>
                  <a:ext uri="{FF2B5EF4-FFF2-40B4-BE49-F238E27FC236}">
                    <a16:creationId xmlns:a16="http://schemas.microsoft.com/office/drawing/2014/main" id="{34EC10BD-D9A1-48E2-B630-242F6437657C}"/>
                  </a:ext>
                </a:extLst>
              </p:cNvPr>
              <p:cNvSpPr txBox="1"/>
              <p:nvPr/>
            </p:nvSpPr>
            <p:spPr>
              <a:xfrm>
                <a:off x="5205046" y="2572035"/>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110 mg BID</a:t>
                </a:r>
              </a:p>
            </p:txBody>
          </p:sp>
        </p:grpSp>
        <p:sp>
          <p:nvSpPr>
            <p:cNvPr id="53" name="TextBox 52">
              <a:extLst>
                <a:ext uri="{FF2B5EF4-FFF2-40B4-BE49-F238E27FC236}">
                  <a16:creationId xmlns:a16="http://schemas.microsoft.com/office/drawing/2014/main" id="{3F79B533-CA22-4E35-A010-A78A13CA6F26}"/>
                </a:ext>
              </a:extLst>
            </p:cNvPr>
            <p:cNvSpPr txBox="1"/>
            <p:nvPr/>
          </p:nvSpPr>
          <p:spPr>
            <a:xfrm>
              <a:off x="7585442" y="2323732"/>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5 mg BID*</a:t>
              </a:r>
            </a:p>
          </p:txBody>
        </p:sp>
        <p:sp>
          <p:nvSpPr>
            <p:cNvPr id="54" name="TextBox 53">
              <a:extLst>
                <a:ext uri="{FF2B5EF4-FFF2-40B4-BE49-F238E27FC236}">
                  <a16:creationId xmlns:a16="http://schemas.microsoft.com/office/drawing/2014/main" id="{8F3ADA79-0F9D-46E4-95F6-CA90AE12EE05}"/>
                </a:ext>
              </a:extLst>
            </p:cNvPr>
            <p:cNvSpPr txBox="1"/>
            <p:nvPr/>
          </p:nvSpPr>
          <p:spPr>
            <a:xfrm>
              <a:off x="9910519" y="2323732"/>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60 mg OD</a:t>
              </a:r>
              <a:r>
                <a:rPr kumimoji="0" lang="en-GB" sz="1600" b="0" i="0" u="none" strike="noStrike" kern="0" cap="none" spc="0" normalizeH="0" baseline="30000" noProof="0" dirty="0">
                  <a:ln>
                    <a:noFill/>
                  </a:ln>
                  <a:solidFill>
                    <a:srgbClr val="1E4784"/>
                  </a:solidFill>
                  <a:effectLst/>
                  <a:uLnTx/>
                  <a:uFillTx/>
                </a:rPr>
                <a:t>†</a:t>
              </a:r>
            </a:p>
          </p:txBody>
        </p:sp>
      </p:grpSp>
      <p:grpSp>
        <p:nvGrpSpPr>
          <p:cNvPr id="8" name="Group 7">
            <a:extLst>
              <a:ext uri="{FF2B5EF4-FFF2-40B4-BE49-F238E27FC236}">
                <a16:creationId xmlns:a16="http://schemas.microsoft.com/office/drawing/2014/main" id="{A882F2EA-5375-468A-8040-26E4D7301B1A}"/>
              </a:ext>
            </a:extLst>
          </p:cNvPr>
          <p:cNvGrpSpPr/>
          <p:nvPr/>
        </p:nvGrpSpPr>
        <p:grpSpPr>
          <a:xfrm>
            <a:off x="0" y="3425977"/>
            <a:ext cx="12192000" cy="619200"/>
            <a:chOff x="0" y="3452037"/>
            <a:chExt cx="12192000" cy="619200"/>
          </a:xfrm>
        </p:grpSpPr>
        <p:sp>
          <p:nvSpPr>
            <p:cNvPr id="39" name="Rectangle 38">
              <a:extLst>
                <a:ext uri="{FF2B5EF4-FFF2-40B4-BE49-F238E27FC236}">
                  <a16:creationId xmlns:a16="http://schemas.microsoft.com/office/drawing/2014/main" id="{6D603C6C-97EF-4459-BA0E-AB9AC6C28106}"/>
                </a:ext>
              </a:extLst>
            </p:cNvPr>
            <p:cNvSpPr/>
            <p:nvPr/>
          </p:nvSpPr>
          <p:spPr>
            <a:xfrm>
              <a:off x="0" y="3452037"/>
              <a:ext cx="12192000" cy="619200"/>
            </a:xfrm>
            <a:prstGeom prst="rect">
              <a:avLst/>
            </a:prstGeom>
            <a:solidFill>
              <a:srgbClr val="002A5C">
                <a:lumMod val="10000"/>
                <a:lumOff val="9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68C2AF90-1A37-4E3F-BD8F-914163E22E78}"/>
                </a:ext>
              </a:extLst>
            </p:cNvPr>
            <p:cNvSpPr txBox="1"/>
            <p:nvPr/>
          </p:nvSpPr>
          <p:spPr>
            <a:xfrm>
              <a:off x="461995" y="3607749"/>
              <a:ext cx="212880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E4784"/>
                  </a:solidFill>
                  <a:effectLst/>
                  <a:uLnTx/>
                  <a:uFillTx/>
                </a:rPr>
                <a:t>Patients with ACS (%)</a:t>
              </a:r>
            </a:p>
          </p:txBody>
        </p:sp>
        <p:sp>
          <p:nvSpPr>
            <p:cNvPr id="55" name="TextBox 54">
              <a:extLst>
                <a:ext uri="{FF2B5EF4-FFF2-40B4-BE49-F238E27FC236}">
                  <a16:creationId xmlns:a16="http://schemas.microsoft.com/office/drawing/2014/main" id="{2976D652-AF56-48A1-B6B4-DC88F6389643}"/>
                </a:ext>
              </a:extLst>
            </p:cNvPr>
            <p:cNvSpPr txBox="1"/>
            <p:nvPr/>
          </p:nvSpPr>
          <p:spPr>
            <a:xfrm>
              <a:off x="2942494" y="3592360"/>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52.3</a:t>
              </a:r>
            </a:p>
          </p:txBody>
        </p:sp>
        <p:sp>
          <p:nvSpPr>
            <p:cNvPr id="56" name="TextBox 55">
              <a:extLst>
                <a:ext uri="{FF2B5EF4-FFF2-40B4-BE49-F238E27FC236}">
                  <a16:creationId xmlns:a16="http://schemas.microsoft.com/office/drawing/2014/main" id="{365A6D7B-3A59-4BE4-BF0E-F9766A3ED37D}"/>
                </a:ext>
              </a:extLst>
            </p:cNvPr>
            <p:cNvSpPr txBox="1"/>
            <p:nvPr/>
          </p:nvSpPr>
          <p:spPr>
            <a:xfrm>
              <a:off x="5205047" y="3592360"/>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50.5</a:t>
              </a:r>
            </a:p>
          </p:txBody>
        </p:sp>
        <p:sp>
          <p:nvSpPr>
            <p:cNvPr id="57" name="TextBox 56">
              <a:extLst>
                <a:ext uri="{FF2B5EF4-FFF2-40B4-BE49-F238E27FC236}">
                  <a16:creationId xmlns:a16="http://schemas.microsoft.com/office/drawing/2014/main" id="{DFD83740-B346-4617-B617-F729CC773A7D}"/>
                </a:ext>
              </a:extLst>
            </p:cNvPr>
            <p:cNvSpPr txBox="1"/>
            <p:nvPr/>
          </p:nvSpPr>
          <p:spPr>
            <a:xfrm>
              <a:off x="7585443" y="3592360"/>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37.3</a:t>
              </a:r>
            </a:p>
          </p:txBody>
        </p:sp>
        <p:sp>
          <p:nvSpPr>
            <p:cNvPr id="58" name="TextBox 57">
              <a:extLst>
                <a:ext uri="{FF2B5EF4-FFF2-40B4-BE49-F238E27FC236}">
                  <a16:creationId xmlns:a16="http://schemas.microsoft.com/office/drawing/2014/main" id="{FC5C50CC-A7E4-42CE-AB5E-3639A420DA31}"/>
                </a:ext>
              </a:extLst>
            </p:cNvPr>
            <p:cNvSpPr txBox="1"/>
            <p:nvPr/>
          </p:nvSpPr>
          <p:spPr>
            <a:xfrm>
              <a:off x="9910519" y="3592360"/>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51.6</a:t>
              </a:r>
              <a:endParaRPr kumimoji="0" lang="en-GB" sz="1600" b="0" i="0" u="none" strike="noStrike" kern="0" cap="none" spc="0" normalizeH="0" baseline="30000" noProof="0" dirty="0">
                <a:ln>
                  <a:noFill/>
                </a:ln>
                <a:solidFill>
                  <a:srgbClr val="1E4784"/>
                </a:solidFill>
                <a:effectLst/>
                <a:uLnTx/>
                <a:uFillTx/>
              </a:endParaRPr>
            </a:p>
          </p:txBody>
        </p:sp>
      </p:grpSp>
      <p:grpSp>
        <p:nvGrpSpPr>
          <p:cNvPr id="11" name="Group 10">
            <a:extLst>
              <a:ext uri="{FF2B5EF4-FFF2-40B4-BE49-F238E27FC236}">
                <a16:creationId xmlns:a16="http://schemas.microsoft.com/office/drawing/2014/main" id="{3D29397A-A15F-48ED-B33E-4524B058E379}"/>
              </a:ext>
            </a:extLst>
          </p:cNvPr>
          <p:cNvGrpSpPr/>
          <p:nvPr/>
        </p:nvGrpSpPr>
        <p:grpSpPr>
          <a:xfrm>
            <a:off x="461995" y="4089899"/>
            <a:ext cx="11097094" cy="584775"/>
            <a:chOff x="461995" y="4089899"/>
            <a:chExt cx="11097094" cy="584775"/>
          </a:xfrm>
        </p:grpSpPr>
        <p:sp>
          <p:nvSpPr>
            <p:cNvPr id="33" name="TextBox 32">
              <a:extLst>
                <a:ext uri="{FF2B5EF4-FFF2-40B4-BE49-F238E27FC236}">
                  <a16:creationId xmlns:a16="http://schemas.microsoft.com/office/drawing/2014/main" id="{4BD888C5-ABED-4E8E-94D1-446F566FA5C8}"/>
                </a:ext>
              </a:extLst>
            </p:cNvPr>
            <p:cNvSpPr txBox="1"/>
            <p:nvPr/>
          </p:nvSpPr>
          <p:spPr>
            <a:xfrm>
              <a:off x="461995" y="4120676"/>
              <a:ext cx="2649195" cy="523220"/>
            </a:xfrm>
            <a:prstGeom prst="rect">
              <a:avLst/>
            </a:prstGeom>
            <a:noFill/>
          </p:spPr>
          <p:txBody>
            <a:bodyPr wrap="square" rtlCol="0">
              <a:spAutoFit/>
            </a:bodyPr>
            <a:lstStyle/>
            <a:p>
              <a:pPr lvl="0" defTabSz="914400">
                <a:defRPr/>
              </a:pPr>
              <a:r>
                <a:rPr lang="en-GB" sz="1400" b="1" kern="0" dirty="0">
                  <a:solidFill>
                    <a:srgbClr val="1E4784"/>
                  </a:solidFill>
                </a:rPr>
                <a:t>Time from PCI to randomization (days)</a:t>
              </a:r>
              <a:r>
                <a:rPr lang="en-GB" sz="1400" b="1" kern="0" baseline="30000" dirty="0">
                  <a:solidFill>
                    <a:srgbClr val="1E4784"/>
                  </a:solidFill>
                </a:rPr>
                <a:t>‡</a:t>
              </a:r>
            </a:p>
          </p:txBody>
        </p:sp>
        <p:sp>
          <p:nvSpPr>
            <p:cNvPr id="34" name="TextBox 33">
              <a:extLst>
                <a:ext uri="{FF2B5EF4-FFF2-40B4-BE49-F238E27FC236}">
                  <a16:creationId xmlns:a16="http://schemas.microsoft.com/office/drawing/2014/main" id="{543C813A-75E2-4887-9393-28148A870AA8}"/>
                </a:ext>
              </a:extLst>
            </p:cNvPr>
            <p:cNvSpPr txBox="1"/>
            <p:nvPr/>
          </p:nvSpPr>
          <p:spPr>
            <a:xfrm>
              <a:off x="2942494" y="4089899"/>
              <a:ext cx="1289538"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Per protocol</a:t>
              </a:r>
              <a:br>
                <a:rPr kumimoji="0" lang="en-GB" sz="1600" b="0" i="0" u="none" strike="noStrike" kern="0" cap="none" spc="0" normalizeH="0" baseline="0" noProof="0" dirty="0">
                  <a:ln>
                    <a:noFill/>
                  </a:ln>
                  <a:solidFill>
                    <a:srgbClr val="1E4784"/>
                  </a:solidFill>
                  <a:effectLst/>
                  <a:uLnTx/>
                  <a:uFillTx/>
                </a:rPr>
              </a:br>
              <a:r>
                <a:rPr kumimoji="0" lang="en-GB" sz="1600" b="0" i="0" u="none" strike="noStrike" kern="0" cap="none" spc="0" normalizeH="0" baseline="0" noProof="0" dirty="0">
                  <a:ln>
                    <a:noFill/>
                  </a:ln>
                  <a:solidFill>
                    <a:srgbClr val="1E4784"/>
                  </a:solidFill>
                  <a:effectLst/>
                  <a:uLnTx/>
                  <a:uFillTx/>
                </a:rPr>
                <a:t>≤3</a:t>
              </a:r>
            </a:p>
          </p:txBody>
        </p:sp>
        <p:sp>
          <p:nvSpPr>
            <p:cNvPr id="35" name="TextBox 34">
              <a:extLst>
                <a:ext uri="{FF2B5EF4-FFF2-40B4-BE49-F238E27FC236}">
                  <a16:creationId xmlns:a16="http://schemas.microsoft.com/office/drawing/2014/main" id="{21228DFF-07FB-4188-AD3D-99E270D618A8}"/>
                </a:ext>
              </a:extLst>
            </p:cNvPr>
            <p:cNvSpPr txBox="1"/>
            <p:nvPr/>
          </p:nvSpPr>
          <p:spPr>
            <a:xfrm>
              <a:off x="5205047" y="4089899"/>
              <a:ext cx="150748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srgbClr val="1E4784"/>
                  </a:solidFill>
                </a:rPr>
                <a:t>Actual (mean)</a:t>
              </a:r>
              <a:br>
                <a:rPr lang="en-GB" sz="1600" kern="0" dirty="0">
                  <a:solidFill>
                    <a:srgbClr val="1E4784"/>
                  </a:solidFill>
                </a:rPr>
              </a:br>
              <a:r>
                <a:rPr lang="en-GB" sz="1600" kern="0" dirty="0">
                  <a:solidFill>
                    <a:srgbClr val="1E4784"/>
                  </a:solidFill>
                </a:rPr>
                <a:t>1.7</a:t>
              </a:r>
              <a:r>
                <a:rPr lang="en-GB" sz="1600" kern="0" baseline="30000" dirty="0">
                  <a:solidFill>
                    <a:srgbClr val="1E4784"/>
                  </a:solidFill>
                </a:rPr>
                <a:t>5</a:t>
              </a:r>
              <a:endParaRPr kumimoji="0" lang="en-GB" sz="1600" b="0" i="0" u="none" strike="noStrike" kern="0" cap="none" spc="0" normalizeH="0" baseline="30000" noProof="0" dirty="0">
                <a:ln>
                  <a:noFill/>
                </a:ln>
                <a:solidFill>
                  <a:srgbClr val="1E4784"/>
                </a:solidFill>
                <a:effectLst/>
                <a:uLnTx/>
                <a:uFillTx/>
              </a:endParaRPr>
            </a:p>
          </p:txBody>
        </p:sp>
        <p:sp>
          <p:nvSpPr>
            <p:cNvPr id="36" name="TextBox 35">
              <a:extLst>
                <a:ext uri="{FF2B5EF4-FFF2-40B4-BE49-F238E27FC236}">
                  <a16:creationId xmlns:a16="http://schemas.microsoft.com/office/drawing/2014/main" id="{4C49453B-47AA-4828-8B90-FAED2811C943}"/>
                </a:ext>
              </a:extLst>
            </p:cNvPr>
            <p:cNvSpPr txBox="1"/>
            <p:nvPr/>
          </p:nvSpPr>
          <p:spPr>
            <a:xfrm>
              <a:off x="7585443" y="4089899"/>
              <a:ext cx="150748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Actual (mean)</a:t>
              </a:r>
              <a:br>
                <a:rPr kumimoji="0" lang="en-GB" sz="1600" b="0" i="0" u="none" strike="noStrike" kern="0" cap="none" spc="0" normalizeH="0" baseline="0" noProof="0" dirty="0">
                  <a:ln>
                    <a:noFill/>
                  </a:ln>
                  <a:solidFill>
                    <a:srgbClr val="1E4784"/>
                  </a:solidFill>
                  <a:effectLst/>
                  <a:uLnTx/>
                  <a:uFillTx/>
                </a:rPr>
              </a:br>
              <a:r>
                <a:rPr kumimoji="0" lang="en-GB" sz="1600" b="0" i="0" u="none" strike="noStrike" kern="0" cap="none" spc="0" normalizeH="0" baseline="0" noProof="0" dirty="0">
                  <a:ln>
                    <a:noFill/>
                  </a:ln>
                  <a:solidFill>
                    <a:srgbClr val="1E4784"/>
                  </a:solidFill>
                  <a:effectLst/>
                  <a:uLnTx/>
                  <a:uFillTx/>
                </a:rPr>
                <a:t>6.6</a:t>
              </a:r>
            </a:p>
          </p:txBody>
        </p:sp>
        <p:sp>
          <p:nvSpPr>
            <p:cNvPr id="37" name="TextBox 36">
              <a:extLst>
                <a:ext uri="{FF2B5EF4-FFF2-40B4-BE49-F238E27FC236}">
                  <a16:creationId xmlns:a16="http://schemas.microsoft.com/office/drawing/2014/main" id="{C9EC98E5-DCF5-4DE0-8EDE-E2630DD463AD}"/>
                </a:ext>
              </a:extLst>
            </p:cNvPr>
            <p:cNvSpPr txBox="1"/>
            <p:nvPr/>
          </p:nvSpPr>
          <p:spPr>
            <a:xfrm>
              <a:off x="9910518" y="4089899"/>
              <a:ext cx="1648571"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Actual (median)</a:t>
              </a:r>
              <a:br>
                <a:rPr kumimoji="0" lang="en-GB" sz="1600" b="0" i="0" u="none" strike="noStrike" kern="0" cap="none" spc="0" normalizeH="0" baseline="0" noProof="0" dirty="0">
                  <a:ln>
                    <a:noFill/>
                  </a:ln>
                  <a:solidFill>
                    <a:srgbClr val="1E4784"/>
                  </a:solidFill>
                  <a:effectLst/>
                  <a:uLnTx/>
                  <a:uFillTx/>
                </a:rPr>
              </a:br>
              <a:r>
                <a:rPr kumimoji="0" lang="en-GB" sz="1600" b="0" i="0" u="none" strike="noStrike" kern="0" cap="none" spc="0" normalizeH="0" baseline="0" noProof="0" dirty="0">
                  <a:ln>
                    <a:noFill/>
                  </a:ln>
                  <a:solidFill>
                    <a:srgbClr val="1E4784"/>
                  </a:solidFill>
                  <a:effectLst/>
                  <a:uLnTx/>
                  <a:uFillTx/>
                </a:rPr>
                <a:t>1.9</a:t>
              </a:r>
              <a:endParaRPr kumimoji="0" lang="en-GB" sz="1600" b="0" i="0" u="none" strike="noStrike" kern="0" cap="none" spc="0" normalizeH="0" baseline="30000" noProof="0" dirty="0">
                <a:ln>
                  <a:noFill/>
                </a:ln>
                <a:solidFill>
                  <a:srgbClr val="1E4784"/>
                </a:solidFill>
                <a:effectLst/>
                <a:uLnTx/>
                <a:uFillTx/>
              </a:endParaRPr>
            </a:p>
          </p:txBody>
        </p:sp>
      </p:grpSp>
      <p:grpSp>
        <p:nvGrpSpPr>
          <p:cNvPr id="10" name="Group 9">
            <a:extLst>
              <a:ext uri="{FF2B5EF4-FFF2-40B4-BE49-F238E27FC236}">
                <a16:creationId xmlns:a16="http://schemas.microsoft.com/office/drawing/2014/main" id="{C22826EB-F2C0-41FF-B015-8769B79BFF5C}"/>
              </a:ext>
            </a:extLst>
          </p:cNvPr>
          <p:cNvGrpSpPr/>
          <p:nvPr/>
        </p:nvGrpSpPr>
        <p:grpSpPr>
          <a:xfrm>
            <a:off x="461995" y="2858034"/>
            <a:ext cx="10738062" cy="523220"/>
            <a:chOff x="461995" y="2870650"/>
            <a:chExt cx="10738062" cy="523220"/>
          </a:xfrm>
        </p:grpSpPr>
        <p:sp>
          <p:nvSpPr>
            <p:cNvPr id="32" name="TextBox 31">
              <a:extLst>
                <a:ext uri="{FF2B5EF4-FFF2-40B4-BE49-F238E27FC236}">
                  <a16:creationId xmlns:a16="http://schemas.microsoft.com/office/drawing/2014/main" id="{4336863B-3222-48C1-BF51-59A66AF5D2E8}"/>
                </a:ext>
              </a:extLst>
            </p:cNvPr>
            <p:cNvSpPr txBox="1"/>
            <p:nvPr/>
          </p:nvSpPr>
          <p:spPr>
            <a:xfrm>
              <a:off x="461995" y="2870650"/>
              <a:ext cx="197640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E4784"/>
                  </a:solidFill>
                  <a:effectLst/>
                  <a:uLnTx/>
                  <a:uFillTx/>
                </a:rPr>
                <a:t>Patients undergoing PCI (%)</a:t>
              </a:r>
            </a:p>
          </p:txBody>
        </p:sp>
        <p:sp>
          <p:nvSpPr>
            <p:cNvPr id="38" name="TextBox 37">
              <a:extLst>
                <a:ext uri="{FF2B5EF4-FFF2-40B4-BE49-F238E27FC236}">
                  <a16:creationId xmlns:a16="http://schemas.microsoft.com/office/drawing/2014/main" id="{A7B5CAFA-F285-45B6-9C97-39406302CC66}"/>
                </a:ext>
              </a:extLst>
            </p:cNvPr>
            <p:cNvSpPr txBox="1"/>
            <p:nvPr/>
          </p:nvSpPr>
          <p:spPr>
            <a:xfrm>
              <a:off x="2942493" y="2962983"/>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100</a:t>
              </a:r>
            </a:p>
          </p:txBody>
        </p:sp>
        <p:sp>
          <p:nvSpPr>
            <p:cNvPr id="44" name="TextBox 43">
              <a:extLst>
                <a:ext uri="{FF2B5EF4-FFF2-40B4-BE49-F238E27FC236}">
                  <a16:creationId xmlns:a16="http://schemas.microsoft.com/office/drawing/2014/main" id="{99BD76A6-A814-47A8-9E80-6BD5A91D9572}"/>
                </a:ext>
              </a:extLst>
            </p:cNvPr>
            <p:cNvSpPr txBox="1"/>
            <p:nvPr/>
          </p:nvSpPr>
          <p:spPr>
            <a:xfrm>
              <a:off x="5205046" y="2962983"/>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100</a:t>
              </a:r>
            </a:p>
          </p:txBody>
        </p:sp>
        <p:sp>
          <p:nvSpPr>
            <p:cNvPr id="63" name="TextBox 62">
              <a:extLst>
                <a:ext uri="{FF2B5EF4-FFF2-40B4-BE49-F238E27FC236}">
                  <a16:creationId xmlns:a16="http://schemas.microsoft.com/office/drawing/2014/main" id="{4DEB5913-8A07-40BD-B67E-9756E6707DD8}"/>
                </a:ext>
              </a:extLst>
            </p:cNvPr>
            <p:cNvSpPr txBox="1"/>
            <p:nvPr/>
          </p:nvSpPr>
          <p:spPr>
            <a:xfrm>
              <a:off x="7585442" y="2962983"/>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76.1</a:t>
              </a:r>
            </a:p>
          </p:txBody>
        </p:sp>
        <p:sp>
          <p:nvSpPr>
            <p:cNvPr id="64" name="TextBox 63">
              <a:extLst>
                <a:ext uri="{FF2B5EF4-FFF2-40B4-BE49-F238E27FC236}">
                  <a16:creationId xmlns:a16="http://schemas.microsoft.com/office/drawing/2014/main" id="{659A7B5F-3654-4483-AF56-9D09B3838A54}"/>
                </a:ext>
              </a:extLst>
            </p:cNvPr>
            <p:cNvSpPr txBox="1"/>
            <p:nvPr/>
          </p:nvSpPr>
          <p:spPr>
            <a:xfrm>
              <a:off x="9910519" y="2962983"/>
              <a:ext cx="12895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E4784"/>
                  </a:solidFill>
                  <a:effectLst/>
                  <a:uLnTx/>
                  <a:uFillTx/>
                </a:rPr>
                <a:t>100</a:t>
              </a:r>
              <a:endParaRPr kumimoji="0" lang="en-GB" sz="1600" b="0" i="0" u="none" strike="noStrike" kern="0" cap="none" spc="0" normalizeH="0" baseline="30000" noProof="0" dirty="0">
                <a:ln>
                  <a:noFill/>
                </a:ln>
                <a:solidFill>
                  <a:srgbClr val="1E4784"/>
                </a:solidFill>
                <a:effectLst/>
                <a:uLnTx/>
                <a:uFillTx/>
              </a:endParaRPr>
            </a:p>
          </p:txBody>
        </p:sp>
      </p:grpSp>
      <p:sp>
        <p:nvSpPr>
          <p:cNvPr id="43" name="Rectangle 42">
            <a:extLst>
              <a:ext uri="{FF2B5EF4-FFF2-40B4-BE49-F238E27FC236}">
                <a16:creationId xmlns:a16="http://schemas.microsoft.com/office/drawing/2014/main" id="{ACEE6EAB-B146-41A2-B3F8-A070C67C8B02}"/>
              </a:ext>
            </a:extLst>
          </p:cNvPr>
          <p:cNvSpPr/>
          <p:nvPr/>
        </p:nvSpPr>
        <p:spPr>
          <a:xfrm>
            <a:off x="371475" y="4896211"/>
            <a:ext cx="11316248" cy="64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In RE-DUAL PCI, SPAF-approved NOAC doses were used and all enrolled patients underwent PCI, half of whom required PCI for acute coronary events</a:t>
            </a:r>
          </a:p>
        </p:txBody>
      </p:sp>
      <p:sp>
        <p:nvSpPr>
          <p:cNvPr id="2" name="Slide Number Placeholder 1">
            <a:extLst>
              <a:ext uri="{FF2B5EF4-FFF2-40B4-BE49-F238E27FC236}">
                <a16:creationId xmlns:a16="http://schemas.microsoft.com/office/drawing/2014/main" id="{228A9739-BB8A-4F2D-BEC2-F360AD88D1E7}"/>
              </a:ext>
            </a:extLst>
          </p:cNvPr>
          <p:cNvSpPr>
            <a:spLocks noGrp="1"/>
          </p:cNvSpPr>
          <p:nvPr>
            <p:ph type="sldNum" sz="quarter" idx="12"/>
          </p:nvPr>
        </p:nvSpPr>
        <p:spPr/>
        <p:txBody>
          <a:bodyPr/>
          <a:lstStyle/>
          <a:p>
            <a:fld id="{2066355A-084C-D24E-9AD2-7E4FC41EA627}" type="slidenum">
              <a:rPr lang="en-GB" noProof="0" smtClean="0"/>
              <a:pPr/>
              <a:t>30</a:t>
            </a:fld>
            <a:endParaRPr lang="en-GB" noProof="0" dirty="0"/>
          </a:p>
        </p:txBody>
      </p:sp>
    </p:spTree>
    <p:extLst>
      <p:ext uri="{BB962C8B-B14F-4D97-AF65-F5344CB8AC3E}">
        <p14:creationId xmlns:p14="http://schemas.microsoft.com/office/powerpoint/2010/main" val="51188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2400" dirty="0"/>
              <a:t>RE-DUAL PCI: significantly lower rates of ISTH major bleeding or </a:t>
            </a:r>
            <a:br>
              <a:rPr lang="en-GB" sz="2400" dirty="0"/>
            </a:br>
            <a:r>
              <a:rPr lang="en-GB" sz="2400" dirty="0"/>
              <a:t>CRNMBE with dabigatran dual therapy vs warfarin triple therapy</a:t>
            </a:r>
          </a:p>
        </p:txBody>
      </p:sp>
      <p:sp>
        <p:nvSpPr>
          <p:cNvPr id="26" name="Slide Number Placeholder 4"/>
          <p:cNvSpPr>
            <a:spLocks noGrp="1"/>
          </p:cNvSpPr>
          <p:nvPr>
            <p:ph type="sldNum" sz="quarter" idx="12"/>
          </p:nvPr>
        </p:nvSpPr>
        <p:spPr/>
        <p:txBody>
          <a:bodyPr/>
          <a:lstStyle/>
          <a:p>
            <a:fld id="{2066355A-084C-D24E-9AD2-7E4FC41EA627}" type="slidenum">
              <a:rPr lang="en-GB" noProof="0" smtClean="0"/>
              <a:pPr/>
              <a:t>31</a:t>
            </a:fld>
            <a:endParaRPr lang="en-GB" noProof="0" dirty="0"/>
          </a:p>
        </p:txBody>
      </p:sp>
      <p:sp>
        <p:nvSpPr>
          <p:cNvPr id="12" name="Text Placeholder 11"/>
          <p:cNvSpPr>
            <a:spLocks noGrp="1"/>
          </p:cNvSpPr>
          <p:nvPr>
            <p:ph type="body" sz="quarter" idx="13"/>
          </p:nvPr>
        </p:nvSpPr>
        <p:spPr>
          <a:xfrm>
            <a:off x="480483" y="6222878"/>
            <a:ext cx="11101916" cy="498598"/>
          </a:xfrm>
        </p:spPr>
        <p:txBody>
          <a:bodyPr/>
          <a:lstStyle/>
          <a:p>
            <a:r>
              <a:rPr lang="en-GB" dirty="0"/>
              <a:t>ARR, absolute risk reduction; CRNMBE, clinically relevant non-major bleeding event; ISTH, </a:t>
            </a:r>
            <a:r>
              <a:rPr lang="en-US" dirty="0"/>
              <a:t>International Society on Thrombosis and Haemostasis </a:t>
            </a:r>
          </a:p>
          <a:p>
            <a:r>
              <a:rPr lang="en-GB" dirty="0"/>
              <a:t>Cannon et al. NEJM 2017;377:1513</a:t>
            </a:r>
          </a:p>
        </p:txBody>
      </p:sp>
      <p:grpSp>
        <p:nvGrpSpPr>
          <p:cNvPr id="2" name="Group 1">
            <a:extLst>
              <a:ext uri="{FF2B5EF4-FFF2-40B4-BE49-F238E27FC236}">
                <a16:creationId xmlns:a16="http://schemas.microsoft.com/office/drawing/2014/main" id="{3AC0C710-A5D2-445F-8C03-E08044971FD2}"/>
              </a:ext>
            </a:extLst>
          </p:cNvPr>
          <p:cNvGrpSpPr/>
          <p:nvPr/>
        </p:nvGrpSpPr>
        <p:grpSpPr>
          <a:xfrm>
            <a:off x="637953" y="1773158"/>
            <a:ext cx="10653824" cy="4405636"/>
            <a:chOff x="3262091" y="2703705"/>
            <a:chExt cx="5711875" cy="2764877"/>
          </a:xfrm>
        </p:grpSpPr>
        <p:graphicFrame>
          <p:nvGraphicFramePr>
            <p:cNvPr id="33" name="Content Placeholder 8">
              <a:extLst>
                <a:ext uri="{FF2B5EF4-FFF2-40B4-BE49-F238E27FC236}">
                  <a16:creationId xmlns:a16="http://schemas.microsoft.com/office/drawing/2014/main" id="{29B78C56-AF0C-4010-A8D7-B1F71D32D23C}"/>
                </a:ext>
              </a:extLst>
            </p:cNvPr>
            <p:cNvGraphicFramePr>
              <a:graphicFrameLocks/>
            </p:cNvGraphicFramePr>
            <p:nvPr>
              <p:extLst>
                <p:ext uri="{D42A27DB-BD31-4B8C-83A1-F6EECF244321}">
                  <p14:modId xmlns:p14="http://schemas.microsoft.com/office/powerpoint/2010/main" val="4007973065"/>
                </p:ext>
              </p:extLst>
            </p:nvPr>
          </p:nvGraphicFramePr>
          <p:xfrm>
            <a:off x="3262091" y="2723581"/>
            <a:ext cx="3186240" cy="27251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ontent Placeholder 8">
              <a:extLst>
                <a:ext uri="{FF2B5EF4-FFF2-40B4-BE49-F238E27FC236}">
                  <a16:creationId xmlns:a16="http://schemas.microsoft.com/office/drawing/2014/main" id="{3F95AEBC-BC53-4AC7-88DE-7C13A163DB3A}"/>
                </a:ext>
              </a:extLst>
            </p:cNvPr>
            <p:cNvGraphicFramePr>
              <a:graphicFrameLocks/>
            </p:cNvGraphicFramePr>
            <p:nvPr>
              <p:extLst>
                <p:ext uri="{D42A27DB-BD31-4B8C-83A1-F6EECF244321}">
                  <p14:modId xmlns:p14="http://schemas.microsoft.com/office/powerpoint/2010/main" val="2672522010"/>
                </p:ext>
              </p:extLst>
            </p:nvPr>
          </p:nvGraphicFramePr>
          <p:xfrm>
            <a:off x="5950851" y="2703705"/>
            <a:ext cx="3023115" cy="2764877"/>
          </p:xfrm>
          <a:graphic>
            <a:graphicData uri="http://schemas.openxmlformats.org/drawingml/2006/chart">
              <c:chart xmlns:c="http://schemas.openxmlformats.org/drawingml/2006/chart" xmlns:r="http://schemas.openxmlformats.org/officeDocument/2006/relationships" r:id="rId4"/>
            </a:graphicData>
          </a:graphic>
        </p:graphicFrame>
        <p:sp>
          <p:nvSpPr>
            <p:cNvPr id="36" name="Rectangle 35">
              <a:extLst>
                <a:ext uri="{FF2B5EF4-FFF2-40B4-BE49-F238E27FC236}">
                  <a16:creationId xmlns:a16="http://schemas.microsoft.com/office/drawing/2014/main" id="{99D2AF22-A645-4C77-B86D-BC8840D50EF3}"/>
                </a:ext>
              </a:extLst>
            </p:cNvPr>
            <p:cNvSpPr/>
            <p:nvPr/>
          </p:nvSpPr>
          <p:spPr>
            <a:xfrm>
              <a:off x="4227291" y="3737726"/>
              <a:ext cx="594317" cy="45391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154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(20.2%)</a:t>
              </a:r>
              <a:endParaRPr kumimoji="0" lang="en-US" sz="5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p>
          </p:txBody>
        </p:sp>
        <p:sp>
          <p:nvSpPr>
            <p:cNvPr id="37" name="Rectangle 36">
              <a:extLst>
                <a:ext uri="{FF2B5EF4-FFF2-40B4-BE49-F238E27FC236}">
                  <a16:creationId xmlns:a16="http://schemas.microsoft.com/office/drawing/2014/main" id="{529D9165-C6FE-472E-968B-67ED00DA535A}"/>
                </a:ext>
              </a:extLst>
            </p:cNvPr>
            <p:cNvSpPr/>
            <p:nvPr/>
          </p:nvSpPr>
          <p:spPr>
            <a:xfrm>
              <a:off x="5460773" y="3409323"/>
              <a:ext cx="620742" cy="47322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196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(25.7%)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 </a:t>
              </a:r>
            </a:p>
          </p:txBody>
        </p:sp>
        <p:sp>
          <p:nvSpPr>
            <p:cNvPr id="38" name="TextBox 37">
              <a:extLst>
                <a:ext uri="{FF2B5EF4-FFF2-40B4-BE49-F238E27FC236}">
                  <a16:creationId xmlns:a16="http://schemas.microsoft.com/office/drawing/2014/main" id="{50642E25-CB48-4947-A66D-7E08B4D8CDDD}"/>
                </a:ext>
              </a:extLst>
            </p:cNvPr>
            <p:cNvSpPr txBox="1"/>
            <p:nvPr/>
          </p:nvSpPr>
          <p:spPr>
            <a:xfrm>
              <a:off x="6697297" y="2771743"/>
              <a:ext cx="1967002" cy="32836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E4784"/>
                  </a:solidFill>
                  <a:effectLst/>
                  <a:uLnTx/>
                  <a:uFillTx/>
                  <a:latin typeface="Arial"/>
                  <a:ea typeface="+mn-ea"/>
                  <a:cs typeface="+mn-cs"/>
                </a:rPr>
                <a:t>HR: 0.52 (95% CI: 0.42–0.63)</a:t>
              </a:r>
              <a:endParaRPr kumimoji="0" lang="en-GB" sz="1400" b="1" i="0" u="none" strike="noStrike" kern="1200" cap="none" spc="0" normalizeH="0" baseline="30000" noProof="0" dirty="0">
                <a:ln>
                  <a:noFill/>
                </a:ln>
                <a:solidFill>
                  <a:srgbClr val="1E4784"/>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E4784"/>
                  </a:solidFill>
                  <a:effectLst/>
                  <a:uLnTx/>
                  <a:uFillTx/>
                  <a:latin typeface="Arial"/>
                  <a:ea typeface="+mn-ea"/>
                  <a:cs typeface="+mn-cs"/>
                </a:rPr>
                <a:t>P&lt;0.001</a:t>
              </a:r>
            </a:p>
          </p:txBody>
        </p:sp>
        <p:cxnSp>
          <p:nvCxnSpPr>
            <p:cNvPr id="39" name="Straight Connector 38">
              <a:extLst>
                <a:ext uri="{FF2B5EF4-FFF2-40B4-BE49-F238E27FC236}">
                  <a16:creationId xmlns:a16="http://schemas.microsoft.com/office/drawing/2014/main" id="{5D7FF8C8-2ABB-4911-8EF9-AB71C2269DD5}"/>
                </a:ext>
              </a:extLst>
            </p:cNvPr>
            <p:cNvCxnSpPr/>
            <p:nvPr/>
          </p:nvCxnSpPr>
          <p:spPr>
            <a:xfrm>
              <a:off x="4409952" y="3138289"/>
              <a:ext cx="1291248"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2A71F5AB-8D06-4978-B456-F99A5BF5F161}"/>
                </a:ext>
              </a:extLst>
            </p:cNvPr>
            <p:cNvSpPr txBox="1"/>
            <p:nvPr/>
          </p:nvSpPr>
          <p:spPr>
            <a:xfrm rot="16200000">
              <a:off x="2533383" y="3787570"/>
              <a:ext cx="2147534" cy="1931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E4784"/>
                  </a:solidFill>
                  <a:effectLst/>
                  <a:uLnTx/>
                  <a:uFillTx/>
                  <a:latin typeface="Arial"/>
                  <a:ea typeface="+mn-ea"/>
                  <a:cs typeface="+mn-cs"/>
                </a:rPr>
                <a:t>Patients with outcome event (%)</a:t>
              </a:r>
            </a:p>
          </p:txBody>
        </p:sp>
        <p:sp>
          <p:nvSpPr>
            <p:cNvPr id="41" name="TextBox 40">
              <a:extLst>
                <a:ext uri="{FF2B5EF4-FFF2-40B4-BE49-F238E27FC236}">
                  <a16:creationId xmlns:a16="http://schemas.microsoft.com/office/drawing/2014/main" id="{8712A546-80D6-448D-8D0B-8A24D2555AE2}"/>
                </a:ext>
              </a:extLst>
            </p:cNvPr>
            <p:cNvSpPr txBox="1"/>
            <p:nvPr/>
          </p:nvSpPr>
          <p:spPr>
            <a:xfrm>
              <a:off x="4371026" y="3253976"/>
              <a:ext cx="623683" cy="559872"/>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E4784"/>
                  </a:solidFill>
                  <a:effectLst/>
                  <a:uLnTx/>
                  <a:uFillTx/>
                  <a:latin typeface="Arial" panose="020B0604020202020204"/>
                  <a:ea typeface="+mn-ea"/>
                  <a:cs typeface="+mn-cs"/>
                </a:rPr>
                <a:t>ARR: </a:t>
              </a:r>
              <a:r>
                <a:rPr lang="en-GB" sz="1600" b="1" dirty="0">
                  <a:solidFill>
                    <a:srgbClr val="1E4784"/>
                  </a:solidFill>
                  <a:latin typeface="Arial" panose="020B0604020202020204"/>
                </a:rPr>
                <a:t>5</a:t>
              </a:r>
              <a:r>
                <a:rPr kumimoji="0" lang="en-GB" sz="1600" b="1" i="0" u="none" strike="noStrike" kern="1200" cap="none" spc="0" normalizeH="0" baseline="0" noProof="0" dirty="0">
                  <a:ln>
                    <a:noFill/>
                  </a:ln>
                  <a:solidFill>
                    <a:srgbClr val="1E4784"/>
                  </a:solidFill>
                  <a:effectLst/>
                  <a:uLnTx/>
                  <a:uFillTx/>
                  <a:latin typeface="Arial" panose="020B0604020202020204"/>
                  <a:ea typeface="+mn-ea"/>
                  <a:cs typeface="+mn-cs"/>
                </a:rPr>
                <a:t>.5% </a:t>
              </a:r>
            </a:p>
          </p:txBody>
        </p:sp>
        <p:sp>
          <p:nvSpPr>
            <p:cNvPr id="42" name="Rectangle 41">
              <a:extLst>
                <a:ext uri="{FF2B5EF4-FFF2-40B4-BE49-F238E27FC236}">
                  <a16:creationId xmlns:a16="http://schemas.microsoft.com/office/drawing/2014/main" id="{7496252F-82E2-4C1E-83D0-7E2C5A69B330}"/>
                </a:ext>
              </a:extLst>
            </p:cNvPr>
            <p:cNvSpPr/>
            <p:nvPr/>
          </p:nvSpPr>
          <p:spPr>
            <a:xfrm>
              <a:off x="6823706" y="4009956"/>
              <a:ext cx="648000" cy="6374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151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(15.4%)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p>
          </p:txBody>
        </p:sp>
        <p:sp>
          <p:nvSpPr>
            <p:cNvPr id="43" name="Rectangle 42">
              <a:extLst>
                <a:ext uri="{FF2B5EF4-FFF2-40B4-BE49-F238E27FC236}">
                  <a16:creationId xmlns:a16="http://schemas.microsoft.com/office/drawing/2014/main" id="{357B04DC-A6CA-4752-BE1D-87C83ACD4257}"/>
                </a:ext>
              </a:extLst>
            </p:cNvPr>
            <p:cNvSpPr/>
            <p:nvPr/>
          </p:nvSpPr>
          <p:spPr>
            <a:xfrm>
              <a:off x="8017231" y="3331722"/>
              <a:ext cx="645964" cy="52151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264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(26.9%)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p>
          </p:txBody>
        </p:sp>
        <p:sp>
          <p:nvSpPr>
            <p:cNvPr id="44" name="TextBox 43">
              <a:extLst>
                <a:ext uri="{FF2B5EF4-FFF2-40B4-BE49-F238E27FC236}">
                  <a16:creationId xmlns:a16="http://schemas.microsoft.com/office/drawing/2014/main" id="{778B6ED8-AE40-4BE5-9976-A79E0A8DB91F}"/>
                </a:ext>
              </a:extLst>
            </p:cNvPr>
            <p:cNvSpPr txBox="1"/>
            <p:nvPr/>
          </p:nvSpPr>
          <p:spPr>
            <a:xfrm>
              <a:off x="4088800" y="2768957"/>
              <a:ext cx="1958881" cy="32836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E4784"/>
                  </a:solidFill>
                  <a:effectLst/>
                  <a:uLnTx/>
                  <a:uFillTx/>
                  <a:latin typeface="Arial"/>
                  <a:ea typeface="+mn-ea"/>
                  <a:cs typeface="+mn-cs"/>
                </a:rPr>
                <a:t>HR: 0.72 (95% CI: 0.58–0.88)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E4784"/>
                  </a:solidFill>
                  <a:effectLst/>
                  <a:uLnTx/>
                  <a:uFillTx/>
                  <a:latin typeface="Arial"/>
                  <a:ea typeface="+mn-ea"/>
                  <a:cs typeface="+mn-cs"/>
                </a:rPr>
                <a:t>P=0.002</a:t>
              </a:r>
            </a:p>
          </p:txBody>
        </p:sp>
        <p:cxnSp>
          <p:nvCxnSpPr>
            <p:cNvPr id="45" name="Straight Connector 44">
              <a:extLst>
                <a:ext uri="{FF2B5EF4-FFF2-40B4-BE49-F238E27FC236}">
                  <a16:creationId xmlns:a16="http://schemas.microsoft.com/office/drawing/2014/main" id="{B49EB9C1-8AF1-4DD1-8A41-1AC5EB1AD836}"/>
                </a:ext>
              </a:extLst>
            </p:cNvPr>
            <p:cNvCxnSpPr/>
            <p:nvPr/>
          </p:nvCxnSpPr>
          <p:spPr>
            <a:xfrm>
              <a:off x="7034622" y="3132973"/>
              <a:ext cx="1291247"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98352982-26DD-48D3-8F1D-7945F932D816}"/>
                </a:ext>
              </a:extLst>
            </p:cNvPr>
            <p:cNvSpPr txBox="1"/>
            <p:nvPr/>
          </p:nvSpPr>
          <p:spPr>
            <a:xfrm>
              <a:off x="6924611" y="3436515"/>
              <a:ext cx="778145" cy="265383"/>
            </a:xfrm>
            <a:prstGeom prst="rect">
              <a:avLst/>
            </a:prstGeom>
            <a:no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E4784"/>
                  </a:solidFill>
                  <a:effectLst/>
                  <a:uLnTx/>
                  <a:uFillTx/>
                  <a:latin typeface="Arial" panose="020B0604020202020204"/>
                  <a:ea typeface="+mn-ea"/>
                  <a:cs typeface="+mn-cs"/>
                </a:rPr>
                <a:t>ARR: 11.5% </a:t>
              </a:r>
            </a:p>
          </p:txBody>
        </p:sp>
        <p:grpSp>
          <p:nvGrpSpPr>
            <p:cNvPr id="48" name="Group 47">
              <a:extLst>
                <a:ext uri="{FF2B5EF4-FFF2-40B4-BE49-F238E27FC236}">
                  <a16:creationId xmlns:a16="http://schemas.microsoft.com/office/drawing/2014/main" id="{50397B6B-5408-4CA5-962A-3F1E29A5622C}"/>
                </a:ext>
              </a:extLst>
            </p:cNvPr>
            <p:cNvGrpSpPr/>
            <p:nvPr/>
          </p:nvGrpSpPr>
          <p:grpSpPr>
            <a:xfrm>
              <a:off x="5214673" y="3409323"/>
              <a:ext cx="135106" cy="315151"/>
              <a:chOff x="5214673" y="3409323"/>
              <a:chExt cx="135106" cy="315151"/>
            </a:xfrm>
          </p:grpSpPr>
          <p:cxnSp>
            <p:nvCxnSpPr>
              <p:cNvPr id="49" name="Straight Arrow Connector 48">
                <a:extLst>
                  <a:ext uri="{FF2B5EF4-FFF2-40B4-BE49-F238E27FC236}">
                    <a16:creationId xmlns:a16="http://schemas.microsoft.com/office/drawing/2014/main" id="{8ECF3A6B-764E-4595-AF4E-4664A7D4664F}"/>
                  </a:ext>
                </a:extLst>
              </p:cNvPr>
              <p:cNvCxnSpPr>
                <a:cxnSpLocks/>
              </p:cNvCxnSpPr>
              <p:nvPr/>
            </p:nvCxnSpPr>
            <p:spPr>
              <a:xfrm>
                <a:off x="5282226" y="3409323"/>
                <a:ext cx="0" cy="315151"/>
              </a:xfrm>
              <a:prstGeom prst="straightConnector1">
                <a:avLst/>
              </a:prstGeom>
              <a:noFill/>
              <a:ln w="28575" cap="flat" cmpd="sng" algn="ctr">
                <a:solidFill>
                  <a:schemeClr val="tx1"/>
                </a:solidFill>
                <a:prstDash val="solid"/>
                <a:headEnd type="none" w="med" len="med"/>
                <a:tailEnd type="none" w="med" len="med"/>
              </a:ln>
              <a:effectLst/>
            </p:spPr>
          </p:cxnSp>
          <p:cxnSp>
            <p:nvCxnSpPr>
              <p:cNvPr id="50" name="Straight Arrow Connector 49">
                <a:extLst>
                  <a:ext uri="{FF2B5EF4-FFF2-40B4-BE49-F238E27FC236}">
                    <a16:creationId xmlns:a16="http://schemas.microsoft.com/office/drawing/2014/main" id="{1F378BBA-5B48-4021-9539-43FEED053279}"/>
                  </a:ext>
                </a:extLst>
              </p:cNvPr>
              <p:cNvCxnSpPr>
                <a:cxnSpLocks/>
              </p:cNvCxnSpPr>
              <p:nvPr/>
            </p:nvCxnSpPr>
            <p:spPr>
              <a:xfrm rot="5400000">
                <a:off x="5282226" y="3651744"/>
                <a:ext cx="0" cy="135106"/>
              </a:xfrm>
              <a:prstGeom prst="straightConnector1">
                <a:avLst/>
              </a:prstGeom>
              <a:noFill/>
              <a:ln w="28575" cap="flat" cmpd="sng" algn="ctr">
                <a:solidFill>
                  <a:schemeClr val="tx1"/>
                </a:solidFill>
                <a:prstDash val="solid"/>
                <a:headEnd type="none" w="med" len="med"/>
                <a:tailEnd type="none" w="med" len="med"/>
              </a:ln>
              <a:effectLst/>
            </p:spPr>
          </p:cxnSp>
          <p:cxnSp>
            <p:nvCxnSpPr>
              <p:cNvPr id="51" name="Straight Arrow Connector 50">
                <a:extLst>
                  <a:ext uri="{FF2B5EF4-FFF2-40B4-BE49-F238E27FC236}">
                    <a16:creationId xmlns:a16="http://schemas.microsoft.com/office/drawing/2014/main" id="{9FF25DDC-7AA2-4EBF-8FCA-8FA7C5D21938}"/>
                  </a:ext>
                </a:extLst>
              </p:cNvPr>
              <p:cNvCxnSpPr>
                <a:cxnSpLocks/>
              </p:cNvCxnSpPr>
              <p:nvPr/>
            </p:nvCxnSpPr>
            <p:spPr>
              <a:xfrm rot="5400000">
                <a:off x="5282226" y="3348142"/>
                <a:ext cx="0" cy="135106"/>
              </a:xfrm>
              <a:prstGeom prst="straightConnector1">
                <a:avLst/>
              </a:prstGeom>
              <a:noFill/>
              <a:ln w="28575" cap="flat" cmpd="sng" algn="ctr">
                <a:solidFill>
                  <a:schemeClr val="tx1"/>
                </a:solidFill>
                <a:prstDash val="solid"/>
                <a:headEnd type="none" w="med" len="med"/>
                <a:tailEnd type="none" w="med" len="med"/>
              </a:ln>
              <a:effectLst/>
            </p:spPr>
          </p:cxnSp>
        </p:grpSp>
        <p:grpSp>
          <p:nvGrpSpPr>
            <p:cNvPr id="52" name="Group 51">
              <a:extLst>
                <a:ext uri="{FF2B5EF4-FFF2-40B4-BE49-F238E27FC236}">
                  <a16:creationId xmlns:a16="http://schemas.microsoft.com/office/drawing/2014/main" id="{B9077C1B-121E-47E7-B792-375677BFA883}"/>
                </a:ext>
              </a:extLst>
            </p:cNvPr>
            <p:cNvGrpSpPr/>
            <p:nvPr/>
          </p:nvGrpSpPr>
          <p:grpSpPr>
            <a:xfrm>
              <a:off x="7811482" y="3340402"/>
              <a:ext cx="135106" cy="651642"/>
              <a:chOff x="7811482" y="3340402"/>
              <a:chExt cx="135106" cy="651642"/>
            </a:xfrm>
          </p:grpSpPr>
          <p:cxnSp>
            <p:nvCxnSpPr>
              <p:cNvPr id="53" name="Straight Arrow Connector 52">
                <a:extLst>
                  <a:ext uri="{FF2B5EF4-FFF2-40B4-BE49-F238E27FC236}">
                    <a16:creationId xmlns:a16="http://schemas.microsoft.com/office/drawing/2014/main" id="{AB37BBF0-5A76-459A-B3A3-A8E9453AE906}"/>
                  </a:ext>
                </a:extLst>
              </p:cNvPr>
              <p:cNvCxnSpPr>
                <a:cxnSpLocks/>
              </p:cNvCxnSpPr>
              <p:nvPr/>
            </p:nvCxnSpPr>
            <p:spPr>
              <a:xfrm>
                <a:off x="7879035" y="3341532"/>
                <a:ext cx="0" cy="650512"/>
              </a:xfrm>
              <a:prstGeom prst="straightConnector1">
                <a:avLst/>
              </a:prstGeom>
              <a:noFill/>
              <a:ln w="28575" cap="flat" cmpd="sng" algn="ctr">
                <a:solidFill>
                  <a:schemeClr val="tx1"/>
                </a:solidFill>
                <a:prstDash val="solid"/>
                <a:headEnd type="none" w="med" len="med"/>
                <a:tailEnd type="none" w="med" len="med"/>
              </a:ln>
              <a:effectLst/>
            </p:spPr>
          </p:cxnSp>
          <p:cxnSp>
            <p:nvCxnSpPr>
              <p:cNvPr id="54" name="Straight Arrow Connector 53">
                <a:extLst>
                  <a:ext uri="{FF2B5EF4-FFF2-40B4-BE49-F238E27FC236}">
                    <a16:creationId xmlns:a16="http://schemas.microsoft.com/office/drawing/2014/main" id="{92D46FA3-06B9-4B7B-AECF-67ACBF490521}"/>
                  </a:ext>
                </a:extLst>
              </p:cNvPr>
              <p:cNvCxnSpPr>
                <a:cxnSpLocks/>
              </p:cNvCxnSpPr>
              <p:nvPr/>
            </p:nvCxnSpPr>
            <p:spPr>
              <a:xfrm rot="5400000">
                <a:off x="7879035" y="3924490"/>
                <a:ext cx="0" cy="135106"/>
              </a:xfrm>
              <a:prstGeom prst="straightConnector1">
                <a:avLst/>
              </a:prstGeom>
              <a:noFill/>
              <a:ln w="28575" cap="flat" cmpd="sng" algn="ctr">
                <a:solidFill>
                  <a:schemeClr val="tx1"/>
                </a:solidFill>
                <a:prstDash val="solid"/>
                <a:headEnd type="none" w="med" len="med"/>
                <a:tailEnd type="none" w="med" len="med"/>
              </a:ln>
              <a:effectLst/>
            </p:spPr>
          </p:cxnSp>
          <p:cxnSp>
            <p:nvCxnSpPr>
              <p:cNvPr id="55" name="Straight Arrow Connector 54">
                <a:extLst>
                  <a:ext uri="{FF2B5EF4-FFF2-40B4-BE49-F238E27FC236}">
                    <a16:creationId xmlns:a16="http://schemas.microsoft.com/office/drawing/2014/main" id="{7BB08BF8-178B-4C23-B4F4-D3006895E931}"/>
                  </a:ext>
                </a:extLst>
              </p:cNvPr>
              <p:cNvCxnSpPr>
                <a:cxnSpLocks/>
              </p:cNvCxnSpPr>
              <p:nvPr/>
            </p:nvCxnSpPr>
            <p:spPr>
              <a:xfrm rot="5400000">
                <a:off x="7879035" y="3272849"/>
                <a:ext cx="0" cy="135106"/>
              </a:xfrm>
              <a:prstGeom prst="straightConnector1">
                <a:avLst/>
              </a:prstGeom>
              <a:noFill/>
              <a:ln w="28575" cap="flat" cmpd="sng" algn="ctr">
                <a:solidFill>
                  <a:schemeClr val="tx1"/>
                </a:solidFill>
                <a:prstDash val="solid"/>
                <a:headEnd type="none" w="med" len="med"/>
                <a:tailEnd type="none" w="med" len="med"/>
              </a:ln>
              <a:effectLst/>
            </p:spPr>
          </p:cxnSp>
        </p:grpSp>
      </p:grpSp>
    </p:spTree>
    <p:extLst>
      <p:ext uri="{BB962C8B-B14F-4D97-AF65-F5344CB8AC3E}">
        <p14:creationId xmlns:p14="http://schemas.microsoft.com/office/powerpoint/2010/main" val="135158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8"/>
          <p:cNvGraphicFramePr>
            <a:graphicFrameLocks/>
          </p:cNvGraphicFramePr>
          <p:nvPr/>
        </p:nvGraphicFramePr>
        <p:xfrm>
          <a:off x="2030730" y="1695450"/>
          <a:ext cx="4320000" cy="337185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Autofit/>
          </a:bodyPr>
          <a:lstStyle/>
          <a:p>
            <a:r>
              <a:rPr lang="en-GB" sz="2400" dirty="0"/>
              <a:t>RE-DUAL PCI: dabigatran dual therapy was non-inferior to warfarin triple therapy in the composite efficacy endpoint</a:t>
            </a:r>
          </a:p>
        </p:txBody>
      </p:sp>
      <p:sp>
        <p:nvSpPr>
          <p:cNvPr id="78" name="Slide Number Placeholder 4"/>
          <p:cNvSpPr>
            <a:spLocks noGrp="1"/>
          </p:cNvSpPr>
          <p:nvPr>
            <p:ph type="sldNum" sz="quarter" idx="12"/>
          </p:nvPr>
        </p:nvSpPr>
        <p:spPr/>
        <p:txBody>
          <a:bodyPr/>
          <a:lstStyle/>
          <a:p>
            <a:fld id="{2066355A-084C-D24E-9AD2-7E4FC41EA627}" type="slidenum">
              <a:rPr lang="en-GB" noProof="0" smtClean="0"/>
              <a:pPr/>
              <a:t>32</a:t>
            </a:fld>
            <a:endParaRPr lang="en-GB" noProof="0" dirty="0"/>
          </a:p>
        </p:txBody>
      </p:sp>
      <p:sp>
        <p:nvSpPr>
          <p:cNvPr id="3" name="Text Placeholder 2"/>
          <p:cNvSpPr>
            <a:spLocks noGrp="1"/>
          </p:cNvSpPr>
          <p:nvPr>
            <p:ph type="body" sz="quarter" idx="13"/>
          </p:nvPr>
        </p:nvSpPr>
        <p:spPr>
          <a:xfrm>
            <a:off x="480483" y="6222879"/>
            <a:ext cx="11101916" cy="498598"/>
          </a:xfrm>
        </p:spPr>
        <p:txBody>
          <a:bodyPr/>
          <a:lstStyle/>
          <a:p>
            <a:r>
              <a:rPr lang="en-GB" dirty="0"/>
              <a:t>CABG, coronary artery bypass grafting; MI, myocardial infarction; PCI, percutaneous coronary intervention</a:t>
            </a:r>
          </a:p>
          <a:p>
            <a:r>
              <a:rPr lang="en-GB" dirty="0"/>
              <a:t>Cannon et al. NEJM 2017;377:1513</a:t>
            </a:r>
          </a:p>
        </p:txBody>
      </p:sp>
      <p:graphicFrame>
        <p:nvGraphicFramePr>
          <p:cNvPr id="10" name="Content Placeholder 8"/>
          <p:cNvGraphicFramePr>
            <a:graphicFrameLocks/>
          </p:cNvGraphicFramePr>
          <p:nvPr>
            <p:extLst>
              <p:ext uri="{D42A27DB-BD31-4B8C-83A1-F6EECF244321}">
                <p14:modId xmlns:p14="http://schemas.microsoft.com/office/powerpoint/2010/main" val="4217206355"/>
              </p:ext>
            </p:extLst>
          </p:nvPr>
        </p:nvGraphicFramePr>
        <p:xfrm>
          <a:off x="802210" y="2017842"/>
          <a:ext cx="4188278" cy="414930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2132123" y="3218706"/>
            <a:ext cx="692818" cy="353943"/>
          </a:xfrm>
          <a:prstGeom prst="rect">
            <a:avLst/>
          </a:prstGeom>
        </p:spPr>
        <p:txBody>
          <a:bodyPr wrap="none">
            <a:spAutoFit/>
          </a:bodyPr>
          <a:lstStyle/>
          <a:p>
            <a:pPr algn="ctr"/>
            <a:r>
              <a:rPr lang="en-US" sz="1400" dirty="0">
                <a:solidFill>
                  <a:schemeClr val="bg1"/>
                </a:solidFill>
              </a:rPr>
              <a:t>13.7%</a:t>
            </a:r>
            <a:endParaRPr lang="en-US" sz="300" dirty="0">
              <a:solidFill>
                <a:schemeClr val="bg1"/>
              </a:solidFill>
            </a:endParaRPr>
          </a:p>
          <a:p>
            <a:pPr algn="ctr"/>
            <a:endParaRPr lang="en-US" sz="300" dirty="0">
              <a:solidFill>
                <a:schemeClr val="bg1"/>
              </a:solidFill>
            </a:endParaRPr>
          </a:p>
        </p:txBody>
      </p:sp>
      <p:sp>
        <p:nvSpPr>
          <p:cNvPr id="12" name="Rectangle 11"/>
          <p:cNvSpPr/>
          <p:nvPr/>
        </p:nvSpPr>
        <p:spPr>
          <a:xfrm>
            <a:off x="3708589" y="3260551"/>
            <a:ext cx="742511" cy="569387"/>
          </a:xfrm>
          <a:prstGeom prst="rect">
            <a:avLst/>
          </a:prstGeom>
        </p:spPr>
        <p:txBody>
          <a:bodyPr wrap="none">
            <a:spAutoFit/>
          </a:bodyPr>
          <a:lstStyle/>
          <a:p>
            <a:pPr algn="ctr"/>
            <a:r>
              <a:rPr lang="en-US" sz="1400" dirty="0">
                <a:solidFill>
                  <a:schemeClr val="bg1"/>
                </a:solidFill>
              </a:rPr>
              <a:t> 13.4%</a:t>
            </a:r>
            <a:endParaRPr lang="en-US" sz="300" dirty="0">
              <a:solidFill>
                <a:schemeClr val="bg1"/>
              </a:solidFill>
            </a:endParaRPr>
          </a:p>
          <a:p>
            <a:pPr algn="ctr"/>
            <a:endParaRPr lang="en-US" sz="300" dirty="0">
              <a:solidFill>
                <a:schemeClr val="bg1"/>
              </a:solidFill>
            </a:endParaRPr>
          </a:p>
          <a:p>
            <a:pPr algn="ctr"/>
            <a:r>
              <a:rPr lang="en-US" sz="1400" dirty="0">
                <a:solidFill>
                  <a:schemeClr val="bg1"/>
                </a:solidFill>
              </a:rPr>
              <a:t> </a:t>
            </a:r>
          </a:p>
        </p:txBody>
      </p:sp>
      <p:grpSp>
        <p:nvGrpSpPr>
          <p:cNvPr id="2" name="Group 1"/>
          <p:cNvGrpSpPr/>
          <p:nvPr/>
        </p:nvGrpSpPr>
        <p:grpSpPr>
          <a:xfrm>
            <a:off x="1880546" y="2573262"/>
            <a:ext cx="2752648" cy="557343"/>
            <a:chOff x="1134761" y="2544386"/>
            <a:chExt cx="2752648" cy="557343"/>
          </a:xfrm>
        </p:grpSpPr>
        <p:sp>
          <p:nvSpPr>
            <p:cNvPr id="13" name="TextBox 12"/>
            <p:cNvSpPr txBox="1"/>
            <p:nvPr/>
          </p:nvSpPr>
          <p:spPr>
            <a:xfrm>
              <a:off x="1134761" y="2544386"/>
              <a:ext cx="2752648" cy="461665"/>
            </a:xfrm>
            <a:prstGeom prst="rect">
              <a:avLst/>
            </a:prstGeom>
            <a:noFill/>
          </p:spPr>
          <p:txBody>
            <a:bodyPr wrap="square" rtlCol="0">
              <a:spAutoFit/>
            </a:bodyPr>
            <a:lstStyle/>
            <a:p>
              <a:pPr algn="ctr"/>
              <a:r>
                <a:rPr lang="en-GB" sz="1200" b="1" dirty="0"/>
                <a:t>HR: 1.04 (95% CI: 0.84–1.29)</a:t>
              </a:r>
              <a:endParaRPr lang="en-GB" sz="1200" b="1" baseline="30000" dirty="0"/>
            </a:p>
            <a:p>
              <a:pPr algn="ctr"/>
              <a:r>
                <a:rPr lang="en-GB" sz="1200" b="1" dirty="0"/>
                <a:t>Non-inferiority P=0.005</a:t>
              </a:r>
            </a:p>
          </p:txBody>
        </p:sp>
        <p:cxnSp>
          <p:nvCxnSpPr>
            <p:cNvPr id="14" name="Straight Connector 13"/>
            <p:cNvCxnSpPr/>
            <p:nvPr/>
          </p:nvCxnSpPr>
          <p:spPr>
            <a:xfrm>
              <a:off x="1654904" y="3101729"/>
              <a:ext cx="169733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6044722" y="2073521"/>
            <a:ext cx="5077903" cy="3807923"/>
            <a:chOff x="369446" y="1447800"/>
            <a:chExt cx="9005924" cy="4171149"/>
          </a:xfrm>
        </p:grpSpPr>
        <p:cxnSp>
          <p:nvCxnSpPr>
            <p:cNvPr id="57" name="Straight Connector 56"/>
            <p:cNvCxnSpPr/>
            <p:nvPr/>
          </p:nvCxnSpPr>
          <p:spPr>
            <a:xfrm>
              <a:off x="1477169" y="1573843"/>
              <a:ext cx="0" cy="3438524"/>
            </a:xfrm>
            <a:prstGeom prst="line">
              <a:avLst/>
            </a:prstGeom>
            <a:noFill/>
            <a:ln w="9525" cap="flat" cmpd="sng" algn="ctr">
              <a:solidFill>
                <a:srgbClr val="0251A0">
                  <a:shade val="95000"/>
                  <a:satMod val="105000"/>
                </a:srgbClr>
              </a:solidFill>
              <a:prstDash val="solid"/>
            </a:ln>
            <a:effectLst/>
          </p:spPr>
        </p:cxnSp>
        <p:cxnSp>
          <p:nvCxnSpPr>
            <p:cNvPr id="58" name="Straight Connector 57"/>
            <p:cNvCxnSpPr/>
            <p:nvPr/>
          </p:nvCxnSpPr>
          <p:spPr>
            <a:xfrm>
              <a:off x="1414465" y="5012367"/>
              <a:ext cx="7218000" cy="0"/>
            </a:xfrm>
            <a:prstGeom prst="line">
              <a:avLst/>
            </a:prstGeom>
            <a:noFill/>
            <a:ln w="9525" cap="flat" cmpd="sng" algn="ctr">
              <a:solidFill>
                <a:srgbClr val="0251A0">
                  <a:shade val="95000"/>
                  <a:satMod val="105000"/>
                </a:srgbClr>
              </a:solidFill>
              <a:prstDash val="solid"/>
            </a:ln>
            <a:effectLst/>
          </p:spPr>
        </p:cxnSp>
        <p:cxnSp>
          <p:nvCxnSpPr>
            <p:cNvPr id="59" name="Straight Connector 58"/>
            <p:cNvCxnSpPr/>
            <p:nvPr/>
          </p:nvCxnSpPr>
          <p:spPr>
            <a:xfrm>
              <a:off x="1416846" y="4527550"/>
              <a:ext cx="57942" cy="0"/>
            </a:xfrm>
            <a:prstGeom prst="line">
              <a:avLst/>
            </a:prstGeom>
            <a:noFill/>
            <a:ln w="9525" cap="flat" cmpd="sng" algn="ctr">
              <a:solidFill>
                <a:srgbClr val="0251A0">
                  <a:shade val="95000"/>
                  <a:satMod val="105000"/>
                </a:srgbClr>
              </a:solidFill>
              <a:prstDash val="solid"/>
            </a:ln>
            <a:effectLst/>
          </p:spPr>
        </p:cxnSp>
        <p:cxnSp>
          <p:nvCxnSpPr>
            <p:cNvPr id="60" name="Straight Connector 59"/>
            <p:cNvCxnSpPr/>
            <p:nvPr/>
          </p:nvCxnSpPr>
          <p:spPr>
            <a:xfrm>
              <a:off x="1419227" y="4035425"/>
              <a:ext cx="57942" cy="0"/>
            </a:xfrm>
            <a:prstGeom prst="line">
              <a:avLst/>
            </a:prstGeom>
            <a:noFill/>
            <a:ln w="9525" cap="flat" cmpd="sng" algn="ctr">
              <a:solidFill>
                <a:srgbClr val="0251A0">
                  <a:shade val="95000"/>
                  <a:satMod val="105000"/>
                </a:srgbClr>
              </a:solidFill>
              <a:prstDash val="solid"/>
            </a:ln>
            <a:effectLst/>
          </p:spPr>
        </p:cxnSp>
        <p:cxnSp>
          <p:nvCxnSpPr>
            <p:cNvPr id="61" name="Straight Connector 60"/>
            <p:cNvCxnSpPr/>
            <p:nvPr/>
          </p:nvCxnSpPr>
          <p:spPr>
            <a:xfrm>
              <a:off x="1416846" y="3543300"/>
              <a:ext cx="57942" cy="0"/>
            </a:xfrm>
            <a:prstGeom prst="line">
              <a:avLst/>
            </a:prstGeom>
            <a:noFill/>
            <a:ln w="9525" cap="flat" cmpd="sng" algn="ctr">
              <a:solidFill>
                <a:srgbClr val="0251A0">
                  <a:shade val="95000"/>
                  <a:satMod val="105000"/>
                </a:srgbClr>
              </a:solidFill>
              <a:prstDash val="solid"/>
            </a:ln>
            <a:effectLst/>
          </p:spPr>
        </p:cxnSp>
        <p:cxnSp>
          <p:nvCxnSpPr>
            <p:cNvPr id="62" name="Straight Connector 61"/>
            <p:cNvCxnSpPr/>
            <p:nvPr/>
          </p:nvCxnSpPr>
          <p:spPr>
            <a:xfrm>
              <a:off x="1416846" y="3051809"/>
              <a:ext cx="57942" cy="0"/>
            </a:xfrm>
            <a:prstGeom prst="line">
              <a:avLst/>
            </a:prstGeom>
            <a:noFill/>
            <a:ln w="9525" cap="flat" cmpd="sng" algn="ctr">
              <a:solidFill>
                <a:srgbClr val="0251A0">
                  <a:shade val="95000"/>
                  <a:satMod val="105000"/>
                </a:srgbClr>
              </a:solidFill>
              <a:prstDash val="solid"/>
            </a:ln>
            <a:effectLst/>
          </p:spPr>
        </p:cxnSp>
        <p:cxnSp>
          <p:nvCxnSpPr>
            <p:cNvPr id="63" name="Straight Connector 62"/>
            <p:cNvCxnSpPr/>
            <p:nvPr/>
          </p:nvCxnSpPr>
          <p:spPr>
            <a:xfrm>
              <a:off x="1419223" y="2562225"/>
              <a:ext cx="57942" cy="0"/>
            </a:xfrm>
            <a:prstGeom prst="line">
              <a:avLst/>
            </a:prstGeom>
            <a:noFill/>
            <a:ln w="9525" cap="flat" cmpd="sng" algn="ctr">
              <a:solidFill>
                <a:srgbClr val="0251A0">
                  <a:shade val="95000"/>
                  <a:satMod val="105000"/>
                </a:srgbClr>
              </a:solidFill>
              <a:prstDash val="solid"/>
            </a:ln>
            <a:effectLst/>
          </p:spPr>
        </p:cxnSp>
        <p:cxnSp>
          <p:nvCxnSpPr>
            <p:cNvPr id="64" name="Straight Connector 63"/>
            <p:cNvCxnSpPr/>
            <p:nvPr/>
          </p:nvCxnSpPr>
          <p:spPr>
            <a:xfrm>
              <a:off x="1419223" y="2078670"/>
              <a:ext cx="57942" cy="0"/>
            </a:xfrm>
            <a:prstGeom prst="line">
              <a:avLst/>
            </a:prstGeom>
            <a:noFill/>
            <a:ln w="9525" cap="flat" cmpd="sng" algn="ctr">
              <a:solidFill>
                <a:srgbClr val="0251A0">
                  <a:shade val="95000"/>
                  <a:satMod val="105000"/>
                </a:srgbClr>
              </a:solidFill>
              <a:prstDash val="solid"/>
            </a:ln>
            <a:effectLst/>
          </p:spPr>
        </p:cxnSp>
        <p:cxnSp>
          <p:nvCxnSpPr>
            <p:cNvPr id="65" name="Straight Connector 64"/>
            <p:cNvCxnSpPr/>
            <p:nvPr/>
          </p:nvCxnSpPr>
          <p:spPr>
            <a:xfrm>
              <a:off x="1416842" y="1578605"/>
              <a:ext cx="57942" cy="0"/>
            </a:xfrm>
            <a:prstGeom prst="line">
              <a:avLst/>
            </a:prstGeom>
            <a:noFill/>
            <a:ln w="9525" cap="flat" cmpd="sng" algn="ctr">
              <a:solidFill>
                <a:srgbClr val="0251A0">
                  <a:shade val="95000"/>
                  <a:satMod val="105000"/>
                </a:srgbClr>
              </a:solidFill>
              <a:prstDash val="solid"/>
            </a:ln>
            <a:effectLst/>
          </p:spPr>
        </p:cxnSp>
        <p:sp>
          <p:nvSpPr>
            <p:cNvPr id="66" name="TextBox 65"/>
            <p:cNvSpPr txBox="1"/>
            <p:nvPr/>
          </p:nvSpPr>
          <p:spPr>
            <a:xfrm>
              <a:off x="867067" y="1447800"/>
              <a:ext cx="606130" cy="286564"/>
            </a:xfrm>
            <a:prstGeom prst="rect">
              <a:avLst/>
            </a:prstGeom>
            <a:noFill/>
          </p:spPr>
          <p:txBody>
            <a:bodyPr wrap="none" rtlCol="0">
              <a:spAutoFit/>
            </a:bodyPr>
            <a:lstStyle/>
            <a:p>
              <a:pPr algn="r" defTabSz="914400">
                <a:defRPr/>
              </a:pPr>
              <a:r>
                <a:rPr lang="en-GB" sz="1100" kern="0" dirty="0"/>
                <a:t>35</a:t>
              </a:r>
            </a:p>
          </p:txBody>
        </p:sp>
        <p:sp>
          <p:nvSpPr>
            <p:cNvPr id="67" name="TextBox 66"/>
            <p:cNvSpPr txBox="1"/>
            <p:nvPr/>
          </p:nvSpPr>
          <p:spPr>
            <a:xfrm>
              <a:off x="877383" y="1946276"/>
              <a:ext cx="606130" cy="286564"/>
            </a:xfrm>
            <a:prstGeom prst="rect">
              <a:avLst/>
            </a:prstGeom>
            <a:noFill/>
          </p:spPr>
          <p:txBody>
            <a:bodyPr wrap="none" rtlCol="0">
              <a:spAutoFit/>
            </a:bodyPr>
            <a:lstStyle/>
            <a:p>
              <a:pPr algn="r" defTabSz="914400">
                <a:defRPr/>
              </a:pPr>
              <a:r>
                <a:rPr lang="en-GB" sz="1100" kern="0" dirty="0"/>
                <a:t>30</a:t>
              </a:r>
            </a:p>
          </p:txBody>
        </p:sp>
        <p:sp>
          <p:nvSpPr>
            <p:cNvPr id="68" name="TextBox 67"/>
            <p:cNvSpPr txBox="1"/>
            <p:nvPr/>
          </p:nvSpPr>
          <p:spPr>
            <a:xfrm>
              <a:off x="877383" y="2432050"/>
              <a:ext cx="606130" cy="286564"/>
            </a:xfrm>
            <a:prstGeom prst="rect">
              <a:avLst/>
            </a:prstGeom>
            <a:noFill/>
          </p:spPr>
          <p:txBody>
            <a:bodyPr wrap="none" rtlCol="0">
              <a:spAutoFit/>
            </a:bodyPr>
            <a:lstStyle/>
            <a:p>
              <a:pPr algn="r" defTabSz="914400">
                <a:defRPr/>
              </a:pPr>
              <a:r>
                <a:rPr lang="en-GB" sz="1100" kern="0" dirty="0"/>
                <a:t>25</a:t>
              </a:r>
            </a:p>
          </p:txBody>
        </p:sp>
        <p:sp>
          <p:nvSpPr>
            <p:cNvPr id="69" name="TextBox 68"/>
            <p:cNvSpPr txBox="1"/>
            <p:nvPr/>
          </p:nvSpPr>
          <p:spPr>
            <a:xfrm>
              <a:off x="866277" y="2919740"/>
              <a:ext cx="606130" cy="286564"/>
            </a:xfrm>
            <a:prstGeom prst="rect">
              <a:avLst/>
            </a:prstGeom>
            <a:noFill/>
          </p:spPr>
          <p:txBody>
            <a:bodyPr wrap="none" rtlCol="0">
              <a:spAutoFit/>
            </a:bodyPr>
            <a:lstStyle/>
            <a:p>
              <a:pPr algn="r" defTabSz="914400">
                <a:defRPr/>
              </a:pPr>
              <a:r>
                <a:rPr lang="en-GB" sz="1100" kern="0" dirty="0"/>
                <a:t>20</a:t>
              </a:r>
            </a:p>
          </p:txBody>
        </p:sp>
        <p:sp>
          <p:nvSpPr>
            <p:cNvPr id="70" name="TextBox 69"/>
            <p:cNvSpPr txBox="1"/>
            <p:nvPr/>
          </p:nvSpPr>
          <p:spPr>
            <a:xfrm>
              <a:off x="866277" y="3409950"/>
              <a:ext cx="606130" cy="286564"/>
            </a:xfrm>
            <a:prstGeom prst="rect">
              <a:avLst/>
            </a:prstGeom>
            <a:noFill/>
          </p:spPr>
          <p:txBody>
            <a:bodyPr wrap="none" rtlCol="0">
              <a:spAutoFit/>
            </a:bodyPr>
            <a:lstStyle/>
            <a:p>
              <a:pPr algn="r" defTabSz="914400">
                <a:defRPr/>
              </a:pPr>
              <a:r>
                <a:rPr lang="en-GB" sz="1100" kern="0" dirty="0"/>
                <a:t>15</a:t>
              </a:r>
            </a:p>
          </p:txBody>
        </p:sp>
        <p:sp>
          <p:nvSpPr>
            <p:cNvPr id="71" name="TextBox 70"/>
            <p:cNvSpPr txBox="1"/>
            <p:nvPr/>
          </p:nvSpPr>
          <p:spPr>
            <a:xfrm>
              <a:off x="876594" y="3905250"/>
              <a:ext cx="606130" cy="286564"/>
            </a:xfrm>
            <a:prstGeom prst="rect">
              <a:avLst/>
            </a:prstGeom>
            <a:noFill/>
          </p:spPr>
          <p:txBody>
            <a:bodyPr wrap="none" rtlCol="0">
              <a:spAutoFit/>
            </a:bodyPr>
            <a:lstStyle/>
            <a:p>
              <a:pPr algn="r" defTabSz="914400">
                <a:defRPr/>
              </a:pPr>
              <a:r>
                <a:rPr lang="en-GB" sz="1100" kern="0" dirty="0"/>
                <a:t>10</a:t>
              </a:r>
            </a:p>
          </p:txBody>
        </p:sp>
        <p:sp>
          <p:nvSpPr>
            <p:cNvPr id="72" name="TextBox 71"/>
            <p:cNvSpPr txBox="1"/>
            <p:nvPr/>
          </p:nvSpPr>
          <p:spPr>
            <a:xfrm>
              <a:off x="1015900" y="4394200"/>
              <a:ext cx="466824" cy="286564"/>
            </a:xfrm>
            <a:prstGeom prst="rect">
              <a:avLst/>
            </a:prstGeom>
            <a:noFill/>
          </p:spPr>
          <p:txBody>
            <a:bodyPr wrap="none" rtlCol="0">
              <a:spAutoFit/>
            </a:bodyPr>
            <a:lstStyle/>
            <a:p>
              <a:pPr algn="r" defTabSz="914400">
                <a:defRPr/>
              </a:pPr>
              <a:r>
                <a:rPr lang="en-GB" sz="1100" kern="0" dirty="0"/>
                <a:t>5</a:t>
              </a:r>
            </a:p>
          </p:txBody>
        </p:sp>
        <p:sp>
          <p:nvSpPr>
            <p:cNvPr id="73" name="TextBox 72"/>
            <p:cNvSpPr txBox="1"/>
            <p:nvPr/>
          </p:nvSpPr>
          <p:spPr>
            <a:xfrm>
              <a:off x="1011138" y="4878830"/>
              <a:ext cx="466824" cy="286564"/>
            </a:xfrm>
            <a:prstGeom prst="rect">
              <a:avLst/>
            </a:prstGeom>
            <a:noFill/>
          </p:spPr>
          <p:txBody>
            <a:bodyPr wrap="none" rtlCol="0">
              <a:spAutoFit/>
            </a:bodyPr>
            <a:lstStyle/>
            <a:p>
              <a:pPr algn="r" defTabSz="914400">
                <a:defRPr/>
              </a:pPr>
              <a:r>
                <a:rPr lang="en-GB" sz="1100" kern="0" dirty="0"/>
                <a:t>0</a:t>
              </a:r>
            </a:p>
          </p:txBody>
        </p:sp>
        <p:sp>
          <p:nvSpPr>
            <p:cNvPr id="74" name="TextBox 73"/>
            <p:cNvSpPr txBox="1"/>
            <p:nvPr/>
          </p:nvSpPr>
          <p:spPr>
            <a:xfrm rot="16200000">
              <a:off x="-853912" y="3118473"/>
              <a:ext cx="2937987" cy="491272"/>
            </a:xfrm>
            <a:prstGeom prst="rect">
              <a:avLst/>
            </a:prstGeom>
            <a:noFill/>
          </p:spPr>
          <p:txBody>
            <a:bodyPr wrap="none" rtlCol="0">
              <a:spAutoFit/>
            </a:bodyPr>
            <a:lstStyle/>
            <a:p>
              <a:pPr algn="ctr" defTabSz="914400">
                <a:defRPr/>
              </a:pPr>
              <a:r>
                <a:rPr lang="en-GB" sz="1200" b="1" kern="0" dirty="0"/>
                <a:t>Cumulative incidence of event (%)</a:t>
              </a:r>
            </a:p>
          </p:txBody>
        </p:sp>
        <p:sp>
          <p:nvSpPr>
            <p:cNvPr id="75" name="TextBox 74"/>
            <p:cNvSpPr txBox="1"/>
            <p:nvPr/>
          </p:nvSpPr>
          <p:spPr>
            <a:xfrm>
              <a:off x="1242326" y="5043304"/>
              <a:ext cx="466824" cy="286564"/>
            </a:xfrm>
            <a:prstGeom prst="rect">
              <a:avLst/>
            </a:prstGeom>
            <a:noFill/>
          </p:spPr>
          <p:txBody>
            <a:bodyPr wrap="none" rtlCol="0">
              <a:spAutoFit/>
            </a:bodyPr>
            <a:lstStyle/>
            <a:p>
              <a:pPr algn="ctr" defTabSz="914400">
                <a:defRPr/>
              </a:pPr>
              <a:r>
                <a:rPr lang="en-GB" sz="1100" kern="0" dirty="0"/>
                <a:t>0</a:t>
              </a:r>
            </a:p>
          </p:txBody>
        </p:sp>
        <p:sp>
          <p:nvSpPr>
            <p:cNvPr id="76" name="TextBox 75"/>
            <p:cNvSpPr txBox="1"/>
            <p:nvPr/>
          </p:nvSpPr>
          <p:spPr>
            <a:xfrm>
              <a:off x="2084758" y="5047819"/>
              <a:ext cx="606130" cy="286564"/>
            </a:xfrm>
            <a:prstGeom prst="rect">
              <a:avLst/>
            </a:prstGeom>
            <a:noFill/>
          </p:spPr>
          <p:txBody>
            <a:bodyPr wrap="none" rtlCol="0">
              <a:spAutoFit/>
            </a:bodyPr>
            <a:lstStyle/>
            <a:p>
              <a:pPr algn="ctr" defTabSz="914400">
                <a:defRPr/>
              </a:pPr>
              <a:r>
                <a:rPr lang="en-GB" sz="1100" kern="0" dirty="0"/>
                <a:t>90</a:t>
              </a:r>
            </a:p>
          </p:txBody>
        </p:sp>
        <p:sp>
          <p:nvSpPr>
            <p:cNvPr id="77" name="TextBox 76"/>
            <p:cNvSpPr txBox="1"/>
            <p:nvPr/>
          </p:nvSpPr>
          <p:spPr>
            <a:xfrm>
              <a:off x="2896135" y="5043304"/>
              <a:ext cx="745439" cy="286564"/>
            </a:xfrm>
            <a:prstGeom prst="rect">
              <a:avLst/>
            </a:prstGeom>
            <a:noFill/>
          </p:spPr>
          <p:txBody>
            <a:bodyPr wrap="none" rtlCol="0">
              <a:spAutoFit/>
            </a:bodyPr>
            <a:lstStyle/>
            <a:p>
              <a:pPr algn="ctr" defTabSz="914400">
                <a:defRPr/>
              </a:pPr>
              <a:r>
                <a:rPr lang="en-GB" sz="1100" kern="0" dirty="0"/>
                <a:t>180</a:t>
              </a:r>
            </a:p>
          </p:txBody>
        </p:sp>
        <p:sp>
          <p:nvSpPr>
            <p:cNvPr id="82" name="TextBox 81"/>
            <p:cNvSpPr txBox="1"/>
            <p:nvPr/>
          </p:nvSpPr>
          <p:spPr>
            <a:xfrm>
              <a:off x="3766494" y="5045703"/>
              <a:ext cx="745439" cy="286564"/>
            </a:xfrm>
            <a:prstGeom prst="rect">
              <a:avLst/>
            </a:prstGeom>
            <a:noFill/>
          </p:spPr>
          <p:txBody>
            <a:bodyPr wrap="none" rtlCol="0">
              <a:spAutoFit/>
            </a:bodyPr>
            <a:lstStyle/>
            <a:p>
              <a:pPr algn="ctr" defTabSz="914400">
                <a:defRPr/>
              </a:pPr>
              <a:r>
                <a:rPr lang="en-GB" sz="1100" kern="0" dirty="0"/>
                <a:t>270</a:t>
              </a:r>
            </a:p>
          </p:txBody>
        </p:sp>
        <p:sp>
          <p:nvSpPr>
            <p:cNvPr id="83" name="TextBox 82"/>
            <p:cNvSpPr txBox="1"/>
            <p:nvPr/>
          </p:nvSpPr>
          <p:spPr>
            <a:xfrm>
              <a:off x="4665854" y="5050217"/>
              <a:ext cx="745439" cy="286564"/>
            </a:xfrm>
            <a:prstGeom prst="rect">
              <a:avLst/>
            </a:prstGeom>
            <a:noFill/>
          </p:spPr>
          <p:txBody>
            <a:bodyPr wrap="none" rtlCol="0">
              <a:spAutoFit/>
            </a:bodyPr>
            <a:lstStyle/>
            <a:p>
              <a:pPr algn="ctr" defTabSz="914400">
                <a:defRPr/>
              </a:pPr>
              <a:r>
                <a:rPr lang="en-GB" sz="1100" kern="0" dirty="0"/>
                <a:t>360</a:t>
              </a:r>
            </a:p>
          </p:txBody>
        </p:sp>
        <p:sp>
          <p:nvSpPr>
            <p:cNvPr id="84" name="TextBox 83"/>
            <p:cNvSpPr txBox="1"/>
            <p:nvPr/>
          </p:nvSpPr>
          <p:spPr>
            <a:xfrm>
              <a:off x="5548051" y="5045703"/>
              <a:ext cx="745439" cy="286564"/>
            </a:xfrm>
            <a:prstGeom prst="rect">
              <a:avLst/>
            </a:prstGeom>
            <a:noFill/>
          </p:spPr>
          <p:txBody>
            <a:bodyPr wrap="none" rtlCol="0">
              <a:spAutoFit/>
            </a:bodyPr>
            <a:lstStyle/>
            <a:p>
              <a:pPr algn="ctr" defTabSz="914400">
                <a:defRPr/>
              </a:pPr>
              <a:r>
                <a:rPr lang="en-GB" sz="1100" kern="0" dirty="0"/>
                <a:t>450</a:t>
              </a:r>
            </a:p>
          </p:txBody>
        </p:sp>
        <p:sp>
          <p:nvSpPr>
            <p:cNvPr id="85" name="TextBox 84"/>
            <p:cNvSpPr txBox="1"/>
            <p:nvPr/>
          </p:nvSpPr>
          <p:spPr>
            <a:xfrm>
              <a:off x="6430249" y="5047975"/>
              <a:ext cx="745439" cy="286564"/>
            </a:xfrm>
            <a:prstGeom prst="rect">
              <a:avLst/>
            </a:prstGeom>
            <a:noFill/>
          </p:spPr>
          <p:txBody>
            <a:bodyPr wrap="none" rtlCol="0">
              <a:spAutoFit/>
            </a:bodyPr>
            <a:lstStyle/>
            <a:p>
              <a:pPr algn="ctr" defTabSz="914400">
                <a:defRPr/>
              </a:pPr>
              <a:r>
                <a:rPr lang="en-GB" sz="1100" kern="0" dirty="0"/>
                <a:t>540</a:t>
              </a:r>
            </a:p>
          </p:txBody>
        </p:sp>
        <p:sp>
          <p:nvSpPr>
            <p:cNvPr id="86" name="TextBox 85"/>
            <p:cNvSpPr txBox="1"/>
            <p:nvPr/>
          </p:nvSpPr>
          <p:spPr>
            <a:xfrm>
              <a:off x="7317704" y="5052489"/>
              <a:ext cx="745439" cy="286564"/>
            </a:xfrm>
            <a:prstGeom prst="rect">
              <a:avLst/>
            </a:prstGeom>
            <a:noFill/>
          </p:spPr>
          <p:txBody>
            <a:bodyPr wrap="none" rtlCol="0">
              <a:spAutoFit/>
            </a:bodyPr>
            <a:lstStyle/>
            <a:p>
              <a:pPr algn="ctr" defTabSz="914400">
                <a:defRPr/>
              </a:pPr>
              <a:r>
                <a:rPr lang="en-GB" sz="1100" kern="0" dirty="0"/>
                <a:t>630</a:t>
              </a:r>
            </a:p>
          </p:txBody>
        </p:sp>
        <p:sp>
          <p:nvSpPr>
            <p:cNvPr id="87" name="TextBox 86"/>
            <p:cNvSpPr txBox="1"/>
            <p:nvPr/>
          </p:nvSpPr>
          <p:spPr>
            <a:xfrm>
              <a:off x="8204664" y="5047975"/>
              <a:ext cx="745439" cy="286564"/>
            </a:xfrm>
            <a:prstGeom prst="rect">
              <a:avLst/>
            </a:prstGeom>
            <a:noFill/>
          </p:spPr>
          <p:txBody>
            <a:bodyPr wrap="none" rtlCol="0">
              <a:spAutoFit/>
            </a:bodyPr>
            <a:lstStyle/>
            <a:p>
              <a:pPr algn="ctr" defTabSz="914400">
                <a:defRPr/>
              </a:pPr>
              <a:r>
                <a:rPr lang="en-GB" sz="1100" kern="0" dirty="0"/>
                <a:t>720</a:t>
              </a:r>
            </a:p>
          </p:txBody>
        </p:sp>
        <p:cxnSp>
          <p:nvCxnSpPr>
            <p:cNvPr id="88" name="Straight Connector 87"/>
            <p:cNvCxnSpPr/>
            <p:nvPr/>
          </p:nvCxnSpPr>
          <p:spPr>
            <a:xfrm>
              <a:off x="1477169" y="5013924"/>
              <a:ext cx="0" cy="54000"/>
            </a:xfrm>
            <a:prstGeom prst="line">
              <a:avLst/>
            </a:prstGeom>
            <a:noFill/>
            <a:ln w="9525" cap="flat" cmpd="sng" algn="ctr">
              <a:solidFill>
                <a:srgbClr val="0251A0">
                  <a:shade val="95000"/>
                  <a:satMod val="105000"/>
                </a:srgbClr>
              </a:solidFill>
              <a:prstDash val="solid"/>
            </a:ln>
            <a:effectLst/>
          </p:spPr>
        </p:cxnSp>
        <p:cxnSp>
          <p:nvCxnSpPr>
            <p:cNvPr id="89" name="Straight Connector 88"/>
            <p:cNvCxnSpPr/>
            <p:nvPr/>
          </p:nvCxnSpPr>
          <p:spPr>
            <a:xfrm>
              <a:off x="2390772" y="5012367"/>
              <a:ext cx="0" cy="54000"/>
            </a:xfrm>
            <a:prstGeom prst="line">
              <a:avLst/>
            </a:prstGeom>
            <a:noFill/>
            <a:ln w="9525" cap="flat" cmpd="sng" algn="ctr">
              <a:solidFill>
                <a:srgbClr val="0251A0">
                  <a:shade val="95000"/>
                  <a:satMod val="105000"/>
                </a:srgbClr>
              </a:solidFill>
              <a:prstDash val="solid"/>
            </a:ln>
            <a:effectLst/>
          </p:spPr>
        </p:cxnSp>
        <p:cxnSp>
          <p:nvCxnSpPr>
            <p:cNvPr id="90" name="Straight Connector 89"/>
            <p:cNvCxnSpPr/>
            <p:nvPr/>
          </p:nvCxnSpPr>
          <p:spPr>
            <a:xfrm>
              <a:off x="3267070" y="5010757"/>
              <a:ext cx="0" cy="54000"/>
            </a:xfrm>
            <a:prstGeom prst="line">
              <a:avLst/>
            </a:prstGeom>
            <a:noFill/>
            <a:ln w="9525" cap="flat" cmpd="sng" algn="ctr">
              <a:solidFill>
                <a:srgbClr val="0251A0">
                  <a:shade val="95000"/>
                  <a:satMod val="105000"/>
                </a:srgbClr>
              </a:solidFill>
              <a:prstDash val="solid"/>
            </a:ln>
            <a:effectLst/>
          </p:spPr>
        </p:cxnSp>
        <p:cxnSp>
          <p:nvCxnSpPr>
            <p:cNvPr id="91" name="Straight Connector 90"/>
            <p:cNvCxnSpPr/>
            <p:nvPr/>
          </p:nvCxnSpPr>
          <p:spPr>
            <a:xfrm>
              <a:off x="4140993" y="5012352"/>
              <a:ext cx="0" cy="54000"/>
            </a:xfrm>
            <a:prstGeom prst="line">
              <a:avLst/>
            </a:prstGeom>
            <a:noFill/>
            <a:ln w="9525" cap="flat" cmpd="sng" algn="ctr">
              <a:solidFill>
                <a:srgbClr val="0251A0">
                  <a:shade val="95000"/>
                  <a:satMod val="105000"/>
                </a:srgbClr>
              </a:solidFill>
              <a:prstDash val="solid"/>
            </a:ln>
            <a:effectLst/>
          </p:spPr>
        </p:cxnSp>
        <p:cxnSp>
          <p:nvCxnSpPr>
            <p:cNvPr id="92" name="Straight Connector 91"/>
            <p:cNvCxnSpPr/>
            <p:nvPr/>
          </p:nvCxnSpPr>
          <p:spPr>
            <a:xfrm>
              <a:off x="5030786" y="5010795"/>
              <a:ext cx="0" cy="54000"/>
            </a:xfrm>
            <a:prstGeom prst="line">
              <a:avLst/>
            </a:prstGeom>
            <a:noFill/>
            <a:ln w="9525" cap="flat" cmpd="sng" algn="ctr">
              <a:solidFill>
                <a:srgbClr val="0251A0">
                  <a:shade val="95000"/>
                  <a:satMod val="105000"/>
                </a:srgbClr>
              </a:solidFill>
              <a:prstDash val="solid"/>
            </a:ln>
            <a:effectLst/>
          </p:spPr>
        </p:cxnSp>
        <p:cxnSp>
          <p:nvCxnSpPr>
            <p:cNvPr id="93" name="Straight Connector 92"/>
            <p:cNvCxnSpPr/>
            <p:nvPr/>
          </p:nvCxnSpPr>
          <p:spPr>
            <a:xfrm>
              <a:off x="5921370" y="5009185"/>
              <a:ext cx="0" cy="54000"/>
            </a:xfrm>
            <a:prstGeom prst="line">
              <a:avLst/>
            </a:prstGeom>
            <a:noFill/>
            <a:ln w="9525" cap="flat" cmpd="sng" algn="ctr">
              <a:solidFill>
                <a:srgbClr val="0251A0">
                  <a:shade val="95000"/>
                  <a:satMod val="105000"/>
                </a:srgbClr>
              </a:solidFill>
              <a:prstDash val="solid"/>
            </a:ln>
            <a:effectLst/>
          </p:spPr>
        </p:cxnSp>
        <p:cxnSp>
          <p:nvCxnSpPr>
            <p:cNvPr id="94" name="Straight Connector 93"/>
            <p:cNvCxnSpPr/>
            <p:nvPr/>
          </p:nvCxnSpPr>
          <p:spPr>
            <a:xfrm>
              <a:off x="6798467" y="5011566"/>
              <a:ext cx="0" cy="54000"/>
            </a:xfrm>
            <a:prstGeom prst="line">
              <a:avLst/>
            </a:prstGeom>
            <a:noFill/>
            <a:ln w="9525" cap="flat" cmpd="sng" algn="ctr">
              <a:solidFill>
                <a:srgbClr val="0251A0">
                  <a:shade val="95000"/>
                  <a:satMod val="105000"/>
                </a:srgbClr>
              </a:solidFill>
              <a:prstDash val="solid"/>
            </a:ln>
            <a:effectLst/>
          </p:spPr>
        </p:cxnSp>
        <p:cxnSp>
          <p:nvCxnSpPr>
            <p:cNvPr id="95" name="Straight Connector 94"/>
            <p:cNvCxnSpPr/>
            <p:nvPr/>
          </p:nvCxnSpPr>
          <p:spPr>
            <a:xfrm>
              <a:off x="7689051" y="5009956"/>
              <a:ext cx="0" cy="54000"/>
            </a:xfrm>
            <a:prstGeom prst="line">
              <a:avLst/>
            </a:prstGeom>
            <a:noFill/>
            <a:ln w="9525" cap="flat" cmpd="sng" algn="ctr">
              <a:solidFill>
                <a:srgbClr val="0251A0">
                  <a:shade val="95000"/>
                  <a:satMod val="105000"/>
                </a:srgbClr>
              </a:solidFill>
              <a:prstDash val="solid"/>
            </a:ln>
            <a:effectLst/>
          </p:spPr>
        </p:cxnSp>
        <p:cxnSp>
          <p:nvCxnSpPr>
            <p:cNvPr id="96" name="Straight Connector 95"/>
            <p:cNvCxnSpPr/>
            <p:nvPr/>
          </p:nvCxnSpPr>
          <p:spPr>
            <a:xfrm>
              <a:off x="8574880" y="5008935"/>
              <a:ext cx="0" cy="54000"/>
            </a:xfrm>
            <a:prstGeom prst="line">
              <a:avLst/>
            </a:prstGeom>
            <a:noFill/>
            <a:ln w="9525" cap="flat" cmpd="sng" algn="ctr">
              <a:solidFill>
                <a:srgbClr val="0251A0">
                  <a:shade val="95000"/>
                  <a:satMod val="105000"/>
                </a:srgbClr>
              </a:solidFill>
              <a:prstDash val="solid"/>
            </a:ln>
            <a:effectLst/>
          </p:spPr>
        </p:cxnSp>
        <p:sp>
          <p:nvSpPr>
            <p:cNvPr id="97" name="TextBox 96"/>
            <p:cNvSpPr txBox="1"/>
            <p:nvPr/>
          </p:nvSpPr>
          <p:spPr>
            <a:xfrm>
              <a:off x="3253509" y="5315528"/>
              <a:ext cx="3557174" cy="303421"/>
            </a:xfrm>
            <a:prstGeom prst="rect">
              <a:avLst/>
            </a:prstGeom>
            <a:noFill/>
          </p:spPr>
          <p:txBody>
            <a:bodyPr wrap="none" rtlCol="0">
              <a:spAutoFit/>
            </a:bodyPr>
            <a:lstStyle/>
            <a:p>
              <a:pPr algn="ctr" defTabSz="914400">
                <a:defRPr/>
              </a:pPr>
              <a:r>
                <a:rPr lang="en-GB" sz="1200" b="1" kern="0" dirty="0"/>
                <a:t>Time to first event (days)</a:t>
              </a:r>
            </a:p>
          </p:txBody>
        </p:sp>
        <p:sp>
          <p:nvSpPr>
            <p:cNvPr id="98" name="TextBox 97"/>
            <p:cNvSpPr txBox="1"/>
            <p:nvPr/>
          </p:nvSpPr>
          <p:spPr>
            <a:xfrm>
              <a:off x="5627712" y="2655326"/>
              <a:ext cx="3747658" cy="455131"/>
            </a:xfrm>
            <a:prstGeom prst="rect">
              <a:avLst/>
            </a:prstGeom>
            <a:noFill/>
          </p:spPr>
          <p:txBody>
            <a:bodyPr wrap="none" rtlCol="0">
              <a:spAutoFit/>
            </a:bodyPr>
            <a:lstStyle/>
            <a:p>
              <a:pPr algn="ctr" defTabSz="914400">
                <a:defRPr/>
              </a:pPr>
              <a:r>
                <a:rPr lang="en-GB" sz="1050" b="1" kern="0" dirty="0">
                  <a:solidFill>
                    <a:srgbClr val="0F66A8"/>
                  </a:solidFill>
                </a:rPr>
                <a:t>Dabigatran (combined doses) </a:t>
              </a:r>
            </a:p>
            <a:p>
              <a:pPr algn="ctr" defTabSz="914400">
                <a:defRPr/>
              </a:pPr>
              <a:r>
                <a:rPr lang="en-GB" sz="1050" b="1" kern="0" dirty="0">
                  <a:solidFill>
                    <a:srgbClr val="0F66A8"/>
                  </a:solidFill>
                </a:rPr>
                <a:t>dual therapy</a:t>
              </a:r>
            </a:p>
          </p:txBody>
        </p:sp>
        <p:sp>
          <p:nvSpPr>
            <p:cNvPr id="99" name="TextBox 98"/>
            <p:cNvSpPr txBox="1"/>
            <p:nvPr/>
          </p:nvSpPr>
          <p:spPr>
            <a:xfrm>
              <a:off x="7161298" y="3419224"/>
              <a:ext cx="1839999" cy="455131"/>
            </a:xfrm>
            <a:prstGeom prst="rect">
              <a:avLst/>
            </a:prstGeom>
            <a:noFill/>
          </p:spPr>
          <p:txBody>
            <a:bodyPr wrap="none" rtlCol="0">
              <a:spAutoFit/>
            </a:bodyPr>
            <a:lstStyle/>
            <a:p>
              <a:pPr algn="ctr" defTabSz="914400">
                <a:defRPr/>
              </a:pPr>
              <a:r>
                <a:rPr lang="en-GB" sz="1050" b="1" kern="0" dirty="0">
                  <a:solidFill>
                    <a:srgbClr val="7F7F7F"/>
                  </a:solidFill>
                </a:rPr>
                <a:t>Warfarin </a:t>
              </a:r>
            </a:p>
            <a:p>
              <a:pPr algn="ctr" defTabSz="914400">
                <a:defRPr/>
              </a:pPr>
              <a:r>
                <a:rPr lang="en-GB" sz="1050" b="1" kern="0" dirty="0">
                  <a:solidFill>
                    <a:srgbClr val="7F7F7F"/>
                  </a:solidFill>
                </a:rPr>
                <a:t>triple therapy</a:t>
              </a:r>
            </a:p>
          </p:txBody>
        </p:sp>
        <p:sp>
          <p:nvSpPr>
            <p:cNvPr id="100" name="Freeform 7"/>
            <p:cNvSpPr>
              <a:spLocks/>
            </p:cNvSpPr>
            <p:nvPr/>
          </p:nvSpPr>
          <p:spPr bwMode="auto">
            <a:xfrm>
              <a:off x="1519238" y="3292475"/>
              <a:ext cx="7118350" cy="1649413"/>
            </a:xfrm>
            <a:custGeom>
              <a:avLst/>
              <a:gdLst>
                <a:gd name="T0" fmla="*/ 1293 w 1296"/>
                <a:gd name="T1" fmla="*/ 18 h 329"/>
                <a:gd name="T2" fmla="*/ 1063 w 1296"/>
                <a:gd name="T3" fmla="*/ 28 h 329"/>
                <a:gd name="T4" fmla="*/ 951 w 1296"/>
                <a:gd name="T5" fmla="*/ 37 h 329"/>
                <a:gd name="T6" fmla="*/ 862 w 1296"/>
                <a:gd name="T7" fmla="*/ 51 h 329"/>
                <a:gd name="T8" fmla="*/ 798 w 1296"/>
                <a:gd name="T9" fmla="*/ 56 h 329"/>
                <a:gd name="T10" fmla="*/ 760 w 1296"/>
                <a:gd name="T11" fmla="*/ 65 h 329"/>
                <a:gd name="T12" fmla="*/ 695 w 1296"/>
                <a:gd name="T13" fmla="*/ 68 h 329"/>
                <a:gd name="T14" fmla="*/ 690 w 1296"/>
                <a:gd name="T15" fmla="*/ 77 h 329"/>
                <a:gd name="T16" fmla="*/ 679 w 1296"/>
                <a:gd name="T17" fmla="*/ 81 h 329"/>
                <a:gd name="T18" fmla="*/ 674 w 1296"/>
                <a:gd name="T19" fmla="*/ 89 h 329"/>
                <a:gd name="T20" fmla="*/ 630 w 1296"/>
                <a:gd name="T21" fmla="*/ 91 h 329"/>
                <a:gd name="T22" fmla="*/ 625 w 1296"/>
                <a:gd name="T23" fmla="*/ 99 h 329"/>
                <a:gd name="T24" fmla="*/ 588 w 1296"/>
                <a:gd name="T25" fmla="*/ 100 h 329"/>
                <a:gd name="T26" fmla="*/ 573 w 1296"/>
                <a:gd name="T27" fmla="*/ 106 h 329"/>
                <a:gd name="T28" fmla="*/ 566 w 1296"/>
                <a:gd name="T29" fmla="*/ 112 h 329"/>
                <a:gd name="T30" fmla="*/ 564 w 1296"/>
                <a:gd name="T31" fmla="*/ 117 h 329"/>
                <a:gd name="T32" fmla="*/ 528 w 1296"/>
                <a:gd name="T33" fmla="*/ 121 h 329"/>
                <a:gd name="T34" fmla="*/ 525 w 1296"/>
                <a:gd name="T35" fmla="*/ 127 h 329"/>
                <a:gd name="T36" fmla="*/ 511 w 1296"/>
                <a:gd name="T37" fmla="*/ 129 h 329"/>
                <a:gd name="T38" fmla="*/ 502 w 1296"/>
                <a:gd name="T39" fmla="*/ 134 h 329"/>
                <a:gd name="T40" fmla="*/ 485 w 1296"/>
                <a:gd name="T41" fmla="*/ 136 h 329"/>
                <a:gd name="T42" fmla="*/ 483 w 1296"/>
                <a:gd name="T43" fmla="*/ 139 h 329"/>
                <a:gd name="T44" fmla="*/ 475 w 1296"/>
                <a:gd name="T45" fmla="*/ 144 h 329"/>
                <a:gd name="T46" fmla="*/ 468 w 1296"/>
                <a:gd name="T47" fmla="*/ 148 h 329"/>
                <a:gd name="T48" fmla="*/ 450 w 1296"/>
                <a:gd name="T49" fmla="*/ 153 h 329"/>
                <a:gd name="T50" fmla="*/ 435 w 1296"/>
                <a:gd name="T51" fmla="*/ 158 h 329"/>
                <a:gd name="T52" fmla="*/ 421 w 1296"/>
                <a:gd name="T53" fmla="*/ 167 h 329"/>
                <a:gd name="T54" fmla="*/ 397 w 1296"/>
                <a:gd name="T55" fmla="*/ 170 h 329"/>
                <a:gd name="T56" fmla="*/ 386 w 1296"/>
                <a:gd name="T57" fmla="*/ 174 h 329"/>
                <a:gd name="T58" fmla="*/ 375 w 1296"/>
                <a:gd name="T59" fmla="*/ 177 h 329"/>
                <a:gd name="T60" fmla="*/ 370 w 1296"/>
                <a:gd name="T61" fmla="*/ 180 h 329"/>
                <a:gd name="T62" fmla="*/ 319 w 1296"/>
                <a:gd name="T63" fmla="*/ 188 h 329"/>
                <a:gd name="T64" fmla="*/ 313 w 1296"/>
                <a:gd name="T65" fmla="*/ 194 h 329"/>
                <a:gd name="T66" fmla="*/ 306 w 1296"/>
                <a:gd name="T67" fmla="*/ 196 h 329"/>
                <a:gd name="T68" fmla="*/ 299 w 1296"/>
                <a:gd name="T69" fmla="*/ 201 h 329"/>
                <a:gd name="T70" fmla="*/ 289 w 1296"/>
                <a:gd name="T71" fmla="*/ 203 h 329"/>
                <a:gd name="T72" fmla="*/ 286 w 1296"/>
                <a:gd name="T73" fmla="*/ 213 h 329"/>
                <a:gd name="T74" fmla="*/ 279 w 1296"/>
                <a:gd name="T75" fmla="*/ 215 h 329"/>
                <a:gd name="T76" fmla="*/ 271 w 1296"/>
                <a:gd name="T77" fmla="*/ 221 h 329"/>
                <a:gd name="T78" fmla="*/ 246 w 1296"/>
                <a:gd name="T79" fmla="*/ 223 h 329"/>
                <a:gd name="T80" fmla="*/ 241 w 1296"/>
                <a:gd name="T81" fmla="*/ 227 h 329"/>
                <a:gd name="T82" fmla="*/ 211 w 1296"/>
                <a:gd name="T83" fmla="*/ 229 h 329"/>
                <a:gd name="T84" fmla="*/ 203 w 1296"/>
                <a:gd name="T85" fmla="*/ 239 h 329"/>
                <a:gd name="T86" fmla="*/ 188 w 1296"/>
                <a:gd name="T87" fmla="*/ 244 h 329"/>
                <a:gd name="T88" fmla="*/ 186 w 1296"/>
                <a:gd name="T89" fmla="*/ 247 h 329"/>
                <a:gd name="T90" fmla="*/ 171 w 1296"/>
                <a:gd name="T91" fmla="*/ 250 h 329"/>
                <a:gd name="T92" fmla="*/ 165 w 1296"/>
                <a:gd name="T93" fmla="*/ 258 h 329"/>
                <a:gd name="T94" fmla="*/ 162 w 1296"/>
                <a:gd name="T95" fmla="*/ 259 h 329"/>
                <a:gd name="T96" fmla="*/ 160 w 1296"/>
                <a:gd name="T97" fmla="*/ 266 h 329"/>
                <a:gd name="T98" fmla="*/ 137 w 1296"/>
                <a:gd name="T99" fmla="*/ 268 h 329"/>
                <a:gd name="T100" fmla="*/ 122 w 1296"/>
                <a:gd name="T101" fmla="*/ 278 h 329"/>
                <a:gd name="T102" fmla="*/ 116 w 1296"/>
                <a:gd name="T103" fmla="*/ 282 h 329"/>
                <a:gd name="T104" fmla="*/ 98 w 1296"/>
                <a:gd name="T105" fmla="*/ 289 h 329"/>
                <a:gd name="T106" fmla="*/ 88 w 1296"/>
                <a:gd name="T107" fmla="*/ 290 h 329"/>
                <a:gd name="T108" fmla="*/ 78 w 1296"/>
                <a:gd name="T109" fmla="*/ 294 h 329"/>
                <a:gd name="T110" fmla="*/ 54 w 1296"/>
                <a:gd name="T111" fmla="*/ 296 h 329"/>
                <a:gd name="T112" fmla="*/ 52 w 1296"/>
                <a:gd name="T113" fmla="*/ 302 h 329"/>
                <a:gd name="T114" fmla="*/ 39 w 1296"/>
                <a:gd name="T115" fmla="*/ 304 h 329"/>
                <a:gd name="T116" fmla="*/ 33 w 1296"/>
                <a:gd name="T117" fmla="*/ 313 h 329"/>
                <a:gd name="T118" fmla="*/ 20 w 1296"/>
                <a:gd name="T119" fmla="*/ 316 h 329"/>
                <a:gd name="T120" fmla="*/ 9 w 1296"/>
                <a:gd name="T121" fmla="*/ 321 h 329"/>
                <a:gd name="T122" fmla="*/ 3 w 1296"/>
                <a:gd name="T123" fmla="*/ 32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6" h="329">
                  <a:moveTo>
                    <a:pt x="1296" y="0"/>
                  </a:moveTo>
                  <a:cubicBezTo>
                    <a:pt x="1293" y="0"/>
                    <a:pt x="1293" y="0"/>
                    <a:pt x="1293" y="0"/>
                  </a:cubicBezTo>
                  <a:cubicBezTo>
                    <a:pt x="1293" y="18"/>
                    <a:pt x="1293" y="18"/>
                    <a:pt x="1293" y="18"/>
                  </a:cubicBezTo>
                  <a:cubicBezTo>
                    <a:pt x="1107" y="18"/>
                    <a:pt x="1107" y="18"/>
                    <a:pt x="1107" y="18"/>
                  </a:cubicBezTo>
                  <a:cubicBezTo>
                    <a:pt x="1107" y="28"/>
                    <a:pt x="1107" y="28"/>
                    <a:pt x="1107" y="28"/>
                  </a:cubicBezTo>
                  <a:cubicBezTo>
                    <a:pt x="1063" y="28"/>
                    <a:pt x="1063" y="28"/>
                    <a:pt x="1063" y="28"/>
                  </a:cubicBezTo>
                  <a:cubicBezTo>
                    <a:pt x="1063" y="28"/>
                    <a:pt x="1064" y="37"/>
                    <a:pt x="1063" y="37"/>
                  </a:cubicBezTo>
                  <a:cubicBezTo>
                    <a:pt x="1062" y="37"/>
                    <a:pt x="955" y="37"/>
                    <a:pt x="955" y="37"/>
                  </a:cubicBezTo>
                  <a:cubicBezTo>
                    <a:pt x="951" y="37"/>
                    <a:pt x="951" y="37"/>
                    <a:pt x="951" y="37"/>
                  </a:cubicBezTo>
                  <a:cubicBezTo>
                    <a:pt x="951" y="41"/>
                    <a:pt x="951" y="41"/>
                    <a:pt x="951" y="41"/>
                  </a:cubicBezTo>
                  <a:cubicBezTo>
                    <a:pt x="862" y="41"/>
                    <a:pt x="862" y="41"/>
                    <a:pt x="862" y="41"/>
                  </a:cubicBezTo>
                  <a:cubicBezTo>
                    <a:pt x="862" y="51"/>
                    <a:pt x="862" y="51"/>
                    <a:pt x="862" y="51"/>
                  </a:cubicBezTo>
                  <a:cubicBezTo>
                    <a:pt x="831" y="51"/>
                    <a:pt x="831" y="51"/>
                    <a:pt x="831" y="51"/>
                  </a:cubicBezTo>
                  <a:cubicBezTo>
                    <a:pt x="831" y="56"/>
                    <a:pt x="831" y="56"/>
                    <a:pt x="831" y="56"/>
                  </a:cubicBezTo>
                  <a:cubicBezTo>
                    <a:pt x="798" y="56"/>
                    <a:pt x="798" y="56"/>
                    <a:pt x="798" y="56"/>
                  </a:cubicBezTo>
                  <a:cubicBezTo>
                    <a:pt x="798" y="61"/>
                    <a:pt x="798" y="61"/>
                    <a:pt x="798" y="61"/>
                  </a:cubicBezTo>
                  <a:cubicBezTo>
                    <a:pt x="760" y="61"/>
                    <a:pt x="760" y="61"/>
                    <a:pt x="760" y="61"/>
                  </a:cubicBezTo>
                  <a:cubicBezTo>
                    <a:pt x="760" y="65"/>
                    <a:pt x="760" y="65"/>
                    <a:pt x="760" y="65"/>
                  </a:cubicBezTo>
                  <a:cubicBezTo>
                    <a:pt x="728" y="65"/>
                    <a:pt x="728" y="65"/>
                    <a:pt x="728" y="65"/>
                  </a:cubicBezTo>
                  <a:cubicBezTo>
                    <a:pt x="728" y="68"/>
                    <a:pt x="728" y="68"/>
                    <a:pt x="728" y="68"/>
                  </a:cubicBezTo>
                  <a:cubicBezTo>
                    <a:pt x="695" y="68"/>
                    <a:pt x="695" y="68"/>
                    <a:pt x="695" y="68"/>
                  </a:cubicBezTo>
                  <a:cubicBezTo>
                    <a:pt x="695" y="72"/>
                    <a:pt x="695" y="72"/>
                    <a:pt x="695" y="72"/>
                  </a:cubicBezTo>
                  <a:cubicBezTo>
                    <a:pt x="690" y="72"/>
                    <a:pt x="690" y="72"/>
                    <a:pt x="690" y="72"/>
                  </a:cubicBezTo>
                  <a:cubicBezTo>
                    <a:pt x="690" y="77"/>
                    <a:pt x="690" y="77"/>
                    <a:pt x="690" y="77"/>
                  </a:cubicBezTo>
                  <a:cubicBezTo>
                    <a:pt x="681" y="77"/>
                    <a:pt x="681" y="77"/>
                    <a:pt x="681" y="77"/>
                  </a:cubicBezTo>
                  <a:cubicBezTo>
                    <a:pt x="681" y="81"/>
                    <a:pt x="681" y="81"/>
                    <a:pt x="681" y="81"/>
                  </a:cubicBezTo>
                  <a:cubicBezTo>
                    <a:pt x="679" y="81"/>
                    <a:pt x="679" y="81"/>
                    <a:pt x="679" y="81"/>
                  </a:cubicBezTo>
                  <a:cubicBezTo>
                    <a:pt x="679" y="85"/>
                    <a:pt x="679" y="85"/>
                    <a:pt x="679" y="85"/>
                  </a:cubicBezTo>
                  <a:cubicBezTo>
                    <a:pt x="674" y="85"/>
                    <a:pt x="674" y="85"/>
                    <a:pt x="674" y="85"/>
                  </a:cubicBezTo>
                  <a:cubicBezTo>
                    <a:pt x="674" y="89"/>
                    <a:pt x="674" y="89"/>
                    <a:pt x="674" y="89"/>
                  </a:cubicBezTo>
                  <a:cubicBezTo>
                    <a:pt x="668" y="89"/>
                    <a:pt x="668" y="89"/>
                    <a:pt x="668" y="89"/>
                  </a:cubicBezTo>
                  <a:cubicBezTo>
                    <a:pt x="668" y="91"/>
                    <a:pt x="668" y="91"/>
                    <a:pt x="668" y="91"/>
                  </a:cubicBezTo>
                  <a:cubicBezTo>
                    <a:pt x="630" y="91"/>
                    <a:pt x="630" y="91"/>
                    <a:pt x="630" y="91"/>
                  </a:cubicBezTo>
                  <a:cubicBezTo>
                    <a:pt x="630" y="95"/>
                    <a:pt x="630" y="95"/>
                    <a:pt x="630" y="95"/>
                  </a:cubicBezTo>
                  <a:cubicBezTo>
                    <a:pt x="625" y="95"/>
                    <a:pt x="625" y="95"/>
                    <a:pt x="625" y="95"/>
                  </a:cubicBezTo>
                  <a:cubicBezTo>
                    <a:pt x="625" y="99"/>
                    <a:pt x="625" y="99"/>
                    <a:pt x="625" y="99"/>
                  </a:cubicBezTo>
                  <a:cubicBezTo>
                    <a:pt x="595" y="99"/>
                    <a:pt x="595" y="99"/>
                    <a:pt x="595" y="99"/>
                  </a:cubicBezTo>
                  <a:cubicBezTo>
                    <a:pt x="595" y="100"/>
                    <a:pt x="595" y="100"/>
                    <a:pt x="595" y="100"/>
                  </a:cubicBezTo>
                  <a:cubicBezTo>
                    <a:pt x="588" y="100"/>
                    <a:pt x="588" y="100"/>
                    <a:pt x="588" y="100"/>
                  </a:cubicBezTo>
                  <a:cubicBezTo>
                    <a:pt x="588" y="104"/>
                    <a:pt x="588" y="104"/>
                    <a:pt x="588" y="104"/>
                  </a:cubicBezTo>
                  <a:cubicBezTo>
                    <a:pt x="573" y="104"/>
                    <a:pt x="573" y="104"/>
                    <a:pt x="573" y="104"/>
                  </a:cubicBezTo>
                  <a:cubicBezTo>
                    <a:pt x="573" y="106"/>
                    <a:pt x="573" y="106"/>
                    <a:pt x="573" y="106"/>
                  </a:cubicBezTo>
                  <a:cubicBezTo>
                    <a:pt x="571" y="106"/>
                    <a:pt x="571" y="106"/>
                    <a:pt x="571" y="106"/>
                  </a:cubicBezTo>
                  <a:cubicBezTo>
                    <a:pt x="571" y="112"/>
                    <a:pt x="571" y="112"/>
                    <a:pt x="571" y="112"/>
                  </a:cubicBezTo>
                  <a:cubicBezTo>
                    <a:pt x="566" y="112"/>
                    <a:pt x="566" y="112"/>
                    <a:pt x="566" y="112"/>
                  </a:cubicBezTo>
                  <a:cubicBezTo>
                    <a:pt x="566" y="115"/>
                    <a:pt x="566" y="115"/>
                    <a:pt x="566" y="115"/>
                  </a:cubicBezTo>
                  <a:cubicBezTo>
                    <a:pt x="564" y="115"/>
                    <a:pt x="564" y="115"/>
                    <a:pt x="564" y="115"/>
                  </a:cubicBezTo>
                  <a:cubicBezTo>
                    <a:pt x="564" y="117"/>
                    <a:pt x="564" y="117"/>
                    <a:pt x="564" y="117"/>
                  </a:cubicBezTo>
                  <a:cubicBezTo>
                    <a:pt x="540" y="117"/>
                    <a:pt x="540" y="117"/>
                    <a:pt x="540" y="117"/>
                  </a:cubicBezTo>
                  <a:cubicBezTo>
                    <a:pt x="540" y="117"/>
                    <a:pt x="541" y="121"/>
                    <a:pt x="540" y="121"/>
                  </a:cubicBezTo>
                  <a:cubicBezTo>
                    <a:pt x="539" y="121"/>
                    <a:pt x="528" y="121"/>
                    <a:pt x="528" y="121"/>
                  </a:cubicBezTo>
                  <a:cubicBezTo>
                    <a:pt x="528" y="124"/>
                    <a:pt x="528" y="124"/>
                    <a:pt x="528" y="124"/>
                  </a:cubicBezTo>
                  <a:cubicBezTo>
                    <a:pt x="525" y="124"/>
                    <a:pt x="525" y="124"/>
                    <a:pt x="525" y="124"/>
                  </a:cubicBezTo>
                  <a:cubicBezTo>
                    <a:pt x="525" y="127"/>
                    <a:pt x="525" y="127"/>
                    <a:pt x="525" y="127"/>
                  </a:cubicBezTo>
                  <a:cubicBezTo>
                    <a:pt x="521" y="127"/>
                    <a:pt x="521" y="127"/>
                    <a:pt x="521" y="127"/>
                  </a:cubicBezTo>
                  <a:cubicBezTo>
                    <a:pt x="521" y="129"/>
                    <a:pt x="521" y="129"/>
                    <a:pt x="521" y="129"/>
                  </a:cubicBezTo>
                  <a:cubicBezTo>
                    <a:pt x="511" y="129"/>
                    <a:pt x="511" y="129"/>
                    <a:pt x="511" y="129"/>
                  </a:cubicBezTo>
                  <a:cubicBezTo>
                    <a:pt x="511" y="130"/>
                    <a:pt x="511" y="130"/>
                    <a:pt x="511" y="130"/>
                  </a:cubicBezTo>
                  <a:cubicBezTo>
                    <a:pt x="502" y="130"/>
                    <a:pt x="502" y="130"/>
                    <a:pt x="502" y="130"/>
                  </a:cubicBezTo>
                  <a:cubicBezTo>
                    <a:pt x="502" y="134"/>
                    <a:pt x="502" y="134"/>
                    <a:pt x="502" y="134"/>
                  </a:cubicBezTo>
                  <a:cubicBezTo>
                    <a:pt x="489" y="134"/>
                    <a:pt x="489" y="134"/>
                    <a:pt x="489" y="134"/>
                  </a:cubicBezTo>
                  <a:cubicBezTo>
                    <a:pt x="489" y="136"/>
                    <a:pt x="489" y="136"/>
                    <a:pt x="489" y="136"/>
                  </a:cubicBezTo>
                  <a:cubicBezTo>
                    <a:pt x="485" y="136"/>
                    <a:pt x="485" y="136"/>
                    <a:pt x="485" y="136"/>
                  </a:cubicBezTo>
                  <a:cubicBezTo>
                    <a:pt x="485" y="138"/>
                    <a:pt x="485" y="138"/>
                    <a:pt x="485" y="138"/>
                  </a:cubicBezTo>
                  <a:cubicBezTo>
                    <a:pt x="483" y="138"/>
                    <a:pt x="483" y="138"/>
                    <a:pt x="483" y="138"/>
                  </a:cubicBezTo>
                  <a:cubicBezTo>
                    <a:pt x="483" y="139"/>
                    <a:pt x="483" y="139"/>
                    <a:pt x="483" y="139"/>
                  </a:cubicBezTo>
                  <a:cubicBezTo>
                    <a:pt x="475" y="139"/>
                    <a:pt x="475" y="139"/>
                    <a:pt x="475" y="139"/>
                  </a:cubicBezTo>
                  <a:cubicBezTo>
                    <a:pt x="475" y="142"/>
                    <a:pt x="475" y="142"/>
                    <a:pt x="475" y="142"/>
                  </a:cubicBezTo>
                  <a:cubicBezTo>
                    <a:pt x="475" y="144"/>
                    <a:pt x="475" y="144"/>
                    <a:pt x="475" y="144"/>
                  </a:cubicBezTo>
                  <a:cubicBezTo>
                    <a:pt x="472" y="144"/>
                    <a:pt x="472" y="144"/>
                    <a:pt x="472" y="144"/>
                  </a:cubicBezTo>
                  <a:cubicBezTo>
                    <a:pt x="472" y="148"/>
                    <a:pt x="472" y="148"/>
                    <a:pt x="472" y="148"/>
                  </a:cubicBezTo>
                  <a:cubicBezTo>
                    <a:pt x="468" y="148"/>
                    <a:pt x="468" y="148"/>
                    <a:pt x="468" y="148"/>
                  </a:cubicBezTo>
                  <a:cubicBezTo>
                    <a:pt x="468" y="151"/>
                    <a:pt x="468" y="151"/>
                    <a:pt x="468" y="151"/>
                  </a:cubicBezTo>
                  <a:cubicBezTo>
                    <a:pt x="450" y="151"/>
                    <a:pt x="450" y="151"/>
                    <a:pt x="450" y="151"/>
                  </a:cubicBezTo>
                  <a:cubicBezTo>
                    <a:pt x="450" y="153"/>
                    <a:pt x="450" y="153"/>
                    <a:pt x="450" y="153"/>
                  </a:cubicBezTo>
                  <a:cubicBezTo>
                    <a:pt x="445" y="153"/>
                    <a:pt x="445" y="153"/>
                    <a:pt x="445" y="153"/>
                  </a:cubicBezTo>
                  <a:cubicBezTo>
                    <a:pt x="445" y="158"/>
                    <a:pt x="445" y="158"/>
                    <a:pt x="445" y="158"/>
                  </a:cubicBezTo>
                  <a:cubicBezTo>
                    <a:pt x="435" y="158"/>
                    <a:pt x="435" y="158"/>
                    <a:pt x="435" y="158"/>
                  </a:cubicBezTo>
                  <a:cubicBezTo>
                    <a:pt x="435" y="159"/>
                    <a:pt x="435" y="159"/>
                    <a:pt x="435" y="159"/>
                  </a:cubicBezTo>
                  <a:cubicBezTo>
                    <a:pt x="421" y="159"/>
                    <a:pt x="421" y="159"/>
                    <a:pt x="421" y="159"/>
                  </a:cubicBezTo>
                  <a:cubicBezTo>
                    <a:pt x="421" y="167"/>
                    <a:pt x="421" y="167"/>
                    <a:pt x="421" y="167"/>
                  </a:cubicBezTo>
                  <a:cubicBezTo>
                    <a:pt x="409" y="167"/>
                    <a:pt x="409" y="167"/>
                    <a:pt x="409" y="167"/>
                  </a:cubicBezTo>
                  <a:cubicBezTo>
                    <a:pt x="409" y="170"/>
                    <a:pt x="409" y="170"/>
                    <a:pt x="409" y="170"/>
                  </a:cubicBezTo>
                  <a:cubicBezTo>
                    <a:pt x="397" y="170"/>
                    <a:pt x="397" y="170"/>
                    <a:pt x="397" y="170"/>
                  </a:cubicBezTo>
                  <a:cubicBezTo>
                    <a:pt x="397" y="172"/>
                    <a:pt x="397" y="172"/>
                    <a:pt x="397" y="172"/>
                  </a:cubicBezTo>
                  <a:cubicBezTo>
                    <a:pt x="386" y="172"/>
                    <a:pt x="386" y="172"/>
                    <a:pt x="386" y="172"/>
                  </a:cubicBezTo>
                  <a:cubicBezTo>
                    <a:pt x="386" y="174"/>
                    <a:pt x="386" y="174"/>
                    <a:pt x="386" y="174"/>
                  </a:cubicBezTo>
                  <a:cubicBezTo>
                    <a:pt x="380" y="174"/>
                    <a:pt x="380" y="174"/>
                    <a:pt x="380" y="174"/>
                  </a:cubicBezTo>
                  <a:cubicBezTo>
                    <a:pt x="380" y="177"/>
                    <a:pt x="380" y="177"/>
                    <a:pt x="380" y="177"/>
                  </a:cubicBezTo>
                  <a:cubicBezTo>
                    <a:pt x="375" y="177"/>
                    <a:pt x="375" y="177"/>
                    <a:pt x="375" y="177"/>
                  </a:cubicBezTo>
                  <a:cubicBezTo>
                    <a:pt x="375" y="179"/>
                    <a:pt x="375" y="179"/>
                    <a:pt x="375" y="179"/>
                  </a:cubicBezTo>
                  <a:cubicBezTo>
                    <a:pt x="370" y="179"/>
                    <a:pt x="370" y="179"/>
                    <a:pt x="370" y="179"/>
                  </a:cubicBezTo>
                  <a:cubicBezTo>
                    <a:pt x="370" y="180"/>
                    <a:pt x="370" y="180"/>
                    <a:pt x="370" y="180"/>
                  </a:cubicBezTo>
                  <a:cubicBezTo>
                    <a:pt x="328" y="180"/>
                    <a:pt x="328" y="180"/>
                    <a:pt x="328" y="180"/>
                  </a:cubicBezTo>
                  <a:cubicBezTo>
                    <a:pt x="328" y="188"/>
                    <a:pt x="328" y="188"/>
                    <a:pt x="328" y="188"/>
                  </a:cubicBezTo>
                  <a:cubicBezTo>
                    <a:pt x="319" y="188"/>
                    <a:pt x="319" y="188"/>
                    <a:pt x="319" y="188"/>
                  </a:cubicBezTo>
                  <a:cubicBezTo>
                    <a:pt x="319" y="193"/>
                    <a:pt x="319" y="193"/>
                    <a:pt x="319" y="193"/>
                  </a:cubicBezTo>
                  <a:cubicBezTo>
                    <a:pt x="313" y="193"/>
                    <a:pt x="313" y="193"/>
                    <a:pt x="313" y="193"/>
                  </a:cubicBezTo>
                  <a:cubicBezTo>
                    <a:pt x="313" y="194"/>
                    <a:pt x="313" y="194"/>
                    <a:pt x="313" y="194"/>
                  </a:cubicBezTo>
                  <a:cubicBezTo>
                    <a:pt x="308" y="194"/>
                    <a:pt x="308" y="194"/>
                    <a:pt x="308" y="194"/>
                  </a:cubicBezTo>
                  <a:cubicBezTo>
                    <a:pt x="308" y="196"/>
                    <a:pt x="308" y="196"/>
                    <a:pt x="308" y="196"/>
                  </a:cubicBezTo>
                  <a:cubicBezTo>
                    <a:pt x="306" y="196"/>
                    <a:pt x="306" y="196"/>
                    <a:pt x="306" y="196"/>
                  </a:cubicBezTo>
                  <a:cubicBezTo>
                    <a:pt x="306" y="197"/>
                    <a:pt x="306" y="197"/>
                    <a:pt x="306" y="197"/>
                  </a:cubicBezTo>
                  <a:cubicBezTo>
                    <a:pt x="299" y="197"/>
                    <a:pt x="299" y="197"/>
                    <a:pt x="299" y="197"/>
                  </a:cubicBezTo>
                  <a:cubicBezTo>
                    <a:pt x="299" y="201"/>
                    <a:pt x="299" y="201"/>
                    <a:pt x="299" y="201"/>
                  </a:cubicBezTo>
                  <a:cubicBezTo>
                    <a:pt x="298" y="201"/>
                    <a:pt x="298" y="201"/>
                    <a:pt x="298" y="201"/>
                  </a:cubicBezTo>
                  <a:cubicBezTo>
                    <a:pt x="298" y="203"/>
                    <a:pt x="298" y="203"/>
                    <a:pt x="298" y="203"/>
                  </a:cubicBezTo>
                  <a:cubicBezTo>
                    <a:pt x="289" y="203"/>
                    <a:pt x="289" y="203"/>
                    <a:pt x="289" y="203"/>
                  </a:cubicBezTo>
                  <a:cubicBezTo>
                    <a:pt x="289" y="208"/>
                    <a:pt x="289" y="208"/>
                    <a:pt x="289" y="208"/>
                  </a:cubicBezTo>
                  <a:cubicBezTo>
                    <a:pt x="286" y="208"/>
                    <a:pt x="286" y="208"/>
                    <a:pt x="286" y="208"/>
                  </a:cubicBezTo>
                  <a:cubicBezTo>
                    <a:pt x="286" y="213"/>
                    <a:pt x="286" y="213"/>
                    <a:pt x="286" y="213"/>
                  </a:cubicBezTo>
                  <a:cubicBezTo>
                    <a:pt x="284" y="213"/>
                    <a:pt x="284" y="213"/>
                    <a:pt x="284" y="213"/>
                  </a:cubicBezTo>
                  <a:cubicBezTo>
                    <a:pt x="284" y="215"/>
                    <a:pt x="284" y="215"/>
                    <a:pt x="284" y="215"/>
                  </a:cubicBezTo>
                  <a:cubicBezTo>
                    <a:pt x="279" y="215"/>
                    <a:pt x="279" y="215"/>
                    <a:pt x="279" y="215"/>
                  </a:cubicBezTo>
                  <a:cubicBezTo>
                    <a:pt x="279" y="216"/>
                    <a:pt x="279" y="216"/>
                    <a:pt x="279" y="216"/>
                  </a:cubicBezTo>
                  <a:cubicBezTo>
                    <a:pt x="271" y="216"/>
                    <a:pt x="271" y="216"/>
                    <a:pt x="271" y="216"/>
                  </a:cubicBezTo>
                  <a:cubicBezTo>
                    <a:pt x="271" y="221"/>
                    <a:pt x="271" y="221"/>
                    <a:pt x="271" y="221"/>
                  </a:cubicBezTo>
                  <a:cubicBezTo>
                    <a:pt x="255" y="221"/>
                    <a:pt x="255" y="221"/>
                    <a:pt x="255" y="221"/>
                  </a:cubicBezTo>
                  <a:cubicBezTo>
                    <a:pt x="255" y="223"/>
                    <a:pt x="255" y="223"/>
                    <a:pt x="255" y="223"/>
                  </a:cubicBezTo>
                  <a:cubicBezTo>
                    <a:pt x="246" y="223"/>
                    <a:pt x="246" y="223"/>
                    <a:pt x="246" y="223"/>
                  </a:cubicBezTo>
                  <a:cubicBezTo>
                    <a:pt x="246" y="225"/>
                    <a:pt x="246" y="225"/>
                    <a:pt x="246" y="225"/>
                  </a:cubicBezTo>
                  <a:cubicBezTo>
                    <a:pt x="241" y="225"/>
                    <a:pt x="241" y="225"/>
                    <a:pt x="241" y="225"/>
                  </a:cubicBezTo>
                  <a:cubicBezTo>
                    <a:pt x="241" y="227"/>
                    <a:pt x="241" y="227"/>
                    <a:pt x="241" y="227"/>
                  </a:cubicBezTo>
                  <a:cubicBezTo>
                    <a:pt x="225" y="227"/>
                    <a:pt x="225" y="227"/>
                    <a:pt x="225" y="227"/>
                  </a:cubicBezTo>
                  <a:cubicBezTo>
                    <a:pt x="225" y="229"/>
                    <a:pt x="225" y="229"/>
                    <a:pt x="225" y="229"/>
                  </a:cubicBezTo>
                  <a:cubicBezTo>
                    <a:pt x="211" y="229"/>
                    <a:pt x="211" y="229"/>
                    <a:pt x="211" y="229"/>
                  </a:cubicBezTo>
                  <a:cubicBezTo>
                    <a:pt x="211" y="235"/>
                    <a:pt x="211" y="235"/>
                    <a:pt x="211" y="235"/>
                  </a:cubicBezTo>
                  <a:cubicBezTo>
                    <a:pt x="203" y="235"/>
                    <a:pt x="203" y="235"/>
                    <a:pt x="203" y="235"/>
                  </a:cubicBezTo>
                  <a:cubicBezTo>
                    <a:pt x="203" y="239"/>
                    <a:pt x="203" y="239"/>
                    <a:pt x="203" y="239"/>
                  </a:cubicBezTo>
                  <a:cubicBezTo>
                    <a:pt x="190" y="239"/>
                    <a:pt x="190" y="239"/>
                    <a:pt x="190" y="239"/>
                  </a:cubicBezTo>
                  <a:cubicBezTo>
                    <a:pt x="190" y="244"/>
                    <a:pt x="190" y="244"/>
                    <a:pt x="190" y="244"/>
                  </a:cubicBezTo>
                  <a:cubicBezTo>
                    <a:pt x="188" y="244"/>
                    <a:pt x="188" y="244"/>
                    <a:pt x="188" y="244"/>
                  </a:cubicBezTo>
                  <a:cubicBezTo>
                    <a:pt x="188" y="246"/>
                    <a:pt x="188" y="246"/>
                    <a:pt x="188" y="246"/>
                  </a:cubicBezTo>
                  <a:cubicBezTo>
                    <a:pt x="186" y="246"/>
                    <a:pt x="186" y="246"/>
                    <a:pt x="186" y="246"/>
                  </a:cubicBezTo>
                  <a:cubicBezTo>
                    <a:pt x="186" y="247"/>
                    <a:pt x="186" y="247"/>
                    <a:pt x="186" y="247"/>
                  </a:cubicBezTo>
                  <a:cubicBezTo>
                    <a:pt x="180" y="247"/>
                    <a:pt x="180" y="247"/>
                    <a:pt x="180" y="247"/>
                  </a:cubicBezTo>
                  <a:cubicBezTo>
                    <a:pt x="180" y="250"/>
                    <a:pt x="180" y="250"/>
                    <a:pt x="180" y="250"/>
                  </a:cubicBezTo>
                  <a:cubicBezTo>
                    <a:pt x="171" y="250"/>
                    <a:pt x="171" y="250"/>
                    <a:pt x="171" y="250"/>
                  </a:cubicBezTo>
                  <a:cubicBezTo>
                    <a:pt x="171" y="256"/>
                    <a:pt x="171" y="256"/>
                    <a:pt x="171" y="256"/>
                  </a:cubicBezTo>
                  <a:cubicBezTo>
                    <a:pt x="165" y="256"/>
                    <a:pt x="165" y="256"/>
                    <a:pt x="165" y="256"/>
                  </a:cubicBezTo>
                  <a:cubicBezTo>
                    <a:pt x="165" y="258"/>
                    <a:pt x="165" y="258"/>
                    <a:pt x="165" y="258"/>
                  </a:cubicBezTo>
                  <a:cubicBezTo>
                    <a:pt x="163" y="258"/>
                    <a:pt x="163" y="258"/>
                    <a:pt x="163" y="258"/>
                  </a:cubicBezTo>
                  <a:cubicBezTo>
                    <a:pt x="163" y="259"/>
                    <a:pt x="163" y="259"/>
                    <a:pt x="163" y="259"/>
                  </a:cubicBezTo>
                  <a:cubicBezTo>
                    <a:pt x="162" y="259"/>
                    <a:pt x="162" y="259"/>
                    <a:pt x="162" y="259"/>
                  </a:cubicBezTo>
                  <a:cubicBezTo>
                    <a:pt x="162" y="261"/>
                    <a:pt x="162" y="261"/>
                    <a:pt x="162" y="261"/>
                  </a:cubicBezTo>
                  <a:cubicBezTo>
                    <a:pt x="160" y="261"/>
                    <a:pt x="160" y="261"/>
                    <a:pt x="160" y="261"/>
                  </a:cubicBezTo>
                  <a:cubicBezTo>
                    <a:pt x="160" y="266"/>
                    <a:pt x="160" y="266"/>
                    <a:pt x="160" y="266"/>
                  </a:cubicBezTo>
                  <a:cubicBezTo>
                    <a:pt x="156" y="266"/>
                    <a:pt x="156" y="266"/>
                    <a:pt x="156" y="266"/>
                  </a:cubicBezTo>
                  <a:cubicBezTo>
                    <a:pt x="156" y="268"/>
                    <a:pt x="156" y="268"/>
                    <a:pt x="156" y="268"/>
                  </a:cubicBezTo>
                  <a:cubicBezTo>
                    <a:pt x="137" y="268"/>
                    <a:pt x="137" y="268"/>
                    <a:pt x="137" y="268"/>
                  </a:cubicBezTo>
                  <a:cubicBezTo>
                    <a:pt x="137" y="271"/>
                    <a:pt x="137" y="271"/>
                    <a:pt x="137" y="271"/>
                  </a:cubicBezTo>
                  <a:cubicBezTo>
                    <a:pt x="122" y="271"/>
                    <a:pt x="122" y="271"/>
                    <a:pt x="122" y="271"/>
                  </a:cubicBezTo>
                  <a:cubicBezTo>
                    <a:pt x="122" y="278"/>
                    <a:pt x="122" y="278"/>
                    <a:pt x="122" y="278"/>
                  </a:cubicBezTo>
                  <a:cubicBezTo>
                    <a:pt x="119" y="278"/>
                    <a:pt x="119" y="278"/>
                    <a:pt x="119" y="278"/>
                  </a:cubicBezTo>
                  <a:cubicBezTo>
                    <a:pt x="119" y="282"/>
                    <a:pt x="119" y="282"/>
                    <a:pt x="119" y="282"/>
                  </a:cubicBezTo>
                  <a:cubicBezTo>
                    <a:pt x="116" y="282"/>
                    <a:pt x="116" y="282"/>
                    <a:pt x="116" y="282"/>
                  </a:cubicBezTo>
                  <a:cubicBezTo>
                    <a:pt x="116" y="284"/>
                    <a:pt x="116" y="284"/>
                    <a:pt x="116" y="284"/>
                  </a:cubicBezTo>
                  <a:cubicBezTo>
                    <a:pt x="98" y="284"/>
                    <a:pt x="98" y="284"/>
                    <a:pt x="98" y="284"/>
                  </a:cubicBezTo>
                  <a:cubicBezTo>
                    <a:pt x="98" y="289"/>
                    <a:pt x="98" y="289"/>
                    <a:pt x="98" y="289"/>
                  </a:cubicBezTo>
                  <a:cubicBezTo>
                    <a:pt x="91" y="289"/>
                    <a:pt x="91" y="289"/>
                    <a:pt x="91" y="289"/>
                  </a:cubicBezTo>
                  <a:cubicBezTo>
                    <a:pt x="91" y="290"/>
                    <a:pt x="91" y="290"/>
                    <a:pt x="91" y="290"/>
                  </a:cubicBezTo>
                  <a:cubicBezTo>
                    <a:pt x="88" y="290"/>
                    <a:pt x="88" y="290"/>
                    <a:pt x="88" y="290"/>
                  </a:cubicBezTo>
                  <a:cubicBezTo>
                    <a:pt x="88" y="292"/>
                    <a:pt x="88" y="292"/>
                    <a:pt x="88" y="292"/>
                  </a:cubicBezTo>
                  <a:cubicBezTo>
                    <a:pt x="78" y="292"/>
                    <a:pt x="78" y="292"/>
                    <a:pt x="78" y="292"/>
                  </a:cubicBezTo>
                  <a:cubicBezTo>
                    <a:pt x="78" y="294"/>
                    <a:pt x="78" y="294"/>
                    <a:pt x="78" y="294"/>
                  </a:cubicBezTo>
                  <a:cubicBezTo>
                    <a:pt x="60" y="294"/>
                    <a:pt x="60" y="294"/>
                    <a:pt x="60" y="294"/>
                  </a:cubicBezTo>
                  <a:cubicBezTo>
                    <a:pt x="60" y="296"/>
                    <a:pt x="60" y="296"/>
                    <a:pt x="60" y="296"/>
                  </a:cubicBezTo>
                  <a:cubicBezTo>
                    <a:pt x="54" y="296"/>
                    <a:pt x="54" y="296"/>
                    <a:pt x="54" y="296"/>
                  </a:cubicBezTo>
                  <a:cubicBezTo>
                    <a:pt x="54" y="301"/>
                    <a:pt x="54" y="301"/>
                    <a:pt x="54" y="301"/>
                  </a:cubicBezTo>
                  <a:cubicBezTo>
                    <a:pt x="52" y="301"/>
                    <a:pt x="52" y="301"/>
                    <a:pt x="52" y="301"/>
                  </a:cubicBezTo>
                  <a:cubicBezTo>
                    <a:pt x="52" y="302"/>
                    <a:pt x="52" y="302"/>
                    <a:pt x="52" y="302"/>
                  </a:cubicBezTo>
                  <a:cubicBezTo>
                    <a:pt x="48" y="302"/>
                    <a:pt x="48" y="302"/>
                    <a:pt x="48" y="302"/>
                  </a:cubicBezTo>
                  <a:cubicBezTo>
                    <a:pt x="48" y="304"/>
                    <a:pt x="48" y="304"/>
                    <a:pt x="48" y="304"/>
                  </a:cubicBezTo>
                  <a:cubicBezTo>
                    <a:pt x="39" y="304"/>
                    <a:pt x="39" y="304"/>
                    <a:pt x="39" y="304"/>
                  </a:cubicBezTo>
                  <a:cubicBezTo>
                    <a:pt x="39" y="309"/>
                    <a:pt x="39" y="309"/>
                    <a:pt x="39" y="309"/>
                  </a:cubicBezTo>
                  <a:cubicBezTo>
                    <a:pt x="33" y="309"/>
                    <a:pt x="33" y="309"/>
                    <a:pt x="33" y="309"/>
                  </a:cubicBezTo>
                  <a:cubicBezTo>
                    <a:pt x="33" y="313"/>
                    <a:pt x="33" y="313"/>
                    <a:pt x="33" y="313"/>
                  </a:cubicBezTo>
                  <a:cubicBezTo>
                    <a:pt x="26" y="313"/>
                    <a:pt x="26" y="313"/>
                    <a:pt x="26" y="313"/>
                  </a:cubicBezTo>
                  <a:cubicBezTo>
                    <a:pt x="26" y="316"/>
                    <a:pt x="26" y="316"/>
                    <a:pt x="26" y="316"/>
                  </a:cubicBezTo>
                  <a:cubicBezTo>
                    <a:pt x="20" y="316"/>
                    <a:pt x="20" y="316"/>
                    <a:pt x="20" y="316"/>
                  </a:cubicBezTo>
                  <a:cubicBezTo>
                    <a:pt x="20" y="318"/>
                    <a:pt x="20" y="318"/>
                    <a:pt x="20" y="318"/>
                  </a:cubicBezTo>
                  <a:cubicBezTo>
                    <a:pt x="9" y="318"/>
                    <a:pt x="9" y="318"/>
                    <a:pt x="9" y="318"/>
                  </a:cubicBezTo>
                  <a:cubicBezTo>
                    <a:pt x="9" y="321"/>
                    <a:pt x="9" y="321"/>
                    <a:pt x="9" y="321"/>
                  </a:cubicBezTo>
                  <a:cubicBezTo>
                    <a:pt x="5" y="321"/>
                    <a:pt x="5" y="321"/>
                    <a:pt x="5" y="321"/>
                  </a:cubicBezTo>
                  <a:cubicBezTo>
                    <a:pt x="5" y="324"/>
                    <a:pt x="5" y="324"/>
                    <a:pt x="5" y="324"/>
                  </a:cubicBezTo>
                  <a:cubicBezTo>
                    <a:pt x="3" y="324"/>
                    <a:pt x="3" y="324"/>
                    <a:pt x="3" y="324"/>
                  </a:cubicBezTo>
                  <a:cubicBezTo>
                    <a:pt x="3" y="329"/>
                    <a:pt x="3" y="329"/>
                    <a:pt x="3" y="329"/>
                  </a:cubicBezTo>
                  <a:cubicBezTo>
                    <a:pt x="0" y="329"/>
                    <a:pt x="0" y="329"/>
                    <a:pt x="0" y="329"/>
                  </a:cubicBezTo>
                </a:path>
              </a:pathLst>
            </a:cu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en-GB" kern="0" dirty="0">
                <a:solidFill>
                  <a:srgbClr val="0251A0"/>
                </a:solidFill>
              </a:endParaRPr>
            </a:p>
          </p:txBody>
        </p:sp>
        <p:sp>
          <p:nvSpPr>
            <p:cNvPr id="101" name="Freeform 5"/>
            <p:cNvSpPr>
              <a:spLocks/>
            </p:cNvSpPr>
            <p:nvPr/>
          </p:nvSpPr>
          <p:spPr bwMode="auto">
            <a:xfrm>
              <a:off x="1487488" y="3141663"/>
              <a:ext cx="7150100" cy="1865313"/>
            </a:xfrm>
            <a:custGeom>
              <a:avLst/>
              <a:gdLst>
                <a:gd name="T0" fmla="*/ 3996 w 4504"/>
                <a:gd name="T1" fmla="*/ 51 h 1175"/>
                <a:gd name="T2" fmla="*/ 3958 w 4504"/>
                <a:gd name="T3" fmla="*/ 95 h 1175"/>
                <a:gd name="T4" fmla="*/ 3847 w 4504"/>
                <a:gd name="T5" fmla="*/ 142 h 1175"/>
                <a:gd name="T6" fmla="*/ 3712 w 4504"/>
                <a:gd name="T7" fmla="*/ 174 h 1175"/>
                <a:gd name="T8" fmla="*/ 3338 w 4504"/>
                <a:gd name="T9" fmla="*/ 215 h 1175"/>
                <a:gd name="T10" fmla="*/ 3196 w 4504"/>
                <a:gd name="T11" fmla="*/ 234 h 1175"/>
                <a:gd name="T12" fmla="*/ 3127 w 4504"/>
                <a:gd name="T13" fmla="*/ 262 h 1175"/>
                <a:gd name="T14" fmla="*/ 3020 w 4504"/>
                <a:gd name="T15" fmla="*/ 285 h 1175"/>
                <a:gd name="T16" fmla="*/ 2882 w 4504"/>
                <a:gd name="T17" fmla="*/ 313 h 1175"/>
                <a:gd name="T18" fmla="*/ 2833 w 4504"/>
                <a:gd name="T19" fmla="*/ 335 h 1175"/>
                <a:gd name="T20" fmla="*/ 2767 w 4504"/>
                <a:gd name="T21" fmla="*/ 357 h 1175"/>
                <a:gd name="T22" fmla="*/ 2321 w 4504"/>
                <a:gd name="T23" fmla="*/ 376 h 1175"/>
                <a:gd name="T24" fmla="*/ 2245 w 4504"/>
                <a:gd name="T25" fmla="*/ 392 h 1175"/>
                <a:gd name="T26" fmla="*/ 2179 w 4504"/>
                <a:gd name="T27" fmla="*/ 411 h 1175"/>
                <a:gd name="T28" fmla="*/ 2020 w 4504"/>
                <a:gd name="T29" fmla="*/ 423 h 1175"/>
                <a:gd name="T30" fmla="*/ 1972 w 4504"/>
                <a:gd name="T31" fmla="*/ 436 h 1175"/>
                <a:gd name="T32" fmla="*/ 1906 w 4504"/>
                <a:gd name="T33" fmla="*/ 461 h 1175"/>
                <a:gd name="T34" fmla="*/ 1847 w 4504"/>
                <a:gd name="T35" fmla="*/ 477 h 1175"/>
                <a:gd name="T36" fmla="*/ 1771 w 4504"/>
                <a:gd name="T37" fmla="*/ 502 h 1175"/>
                <a:gd name="T38" fmla="*/ 1740 w 4504"/>
                <a:gd name="T39" fmla="*/ 512 h 1175"/>
                <a:gd name="T40" fmla="*/ 1681 w 4504"/>
                <a:gd name="T41" fmla="*/ 534 h 1175"/>
                <a:gd name="T42" fmla="*/ 1639 w 4504"/>
                <a:gd name="T43" fmla="*/ 547 h 1175"/>
                <a:gd name="T44" fmla="*/ 1594 w 4504"/>
                <a:gd name="T45" fmla="*/ 562 h 1175"/>
                <a:gd name="T46" fmla="*/ 1477 w 4504"/>
                <a:gd name="T47" fmla="*/ 572 h 1175"/>
                <a:gd name="T48" fmla="*/ 1439 w 4504"/>
                <a:gd name="T49" fmla="*/ 603 h 1175"/>
                <a:gd name="T50" fmla="*/ 1373 w 4504"/>
                <a:gd name="T51" fmla="*/ 616 h 1175"/>
                <a:gd name="T52" fmla="*/ 1342 w 4504"/>
                <a:gd name="T53" fmla="*/ 632 h 1175"/>
                <a:gd name="T54" fmla="*/ 1262 w 4504"/>
                <a:gd name="T55" fmla="*/ 644 h 1175"/>
                <a:gd name="T56" fmla="*/ 1214 w 4504"/>
                <a:gd name="T57" fmla="*/ 670 h 1175"/>
                <a:gd name="T58" fmla="*/ 1159 w 4504"/>
                <a:gd name="T59" fmla="*/ 682 h 1175"/>
                <a:gd name="T60" fmla="*/ 1124 w 4504"/>
                <a:gd name="T61" fmla="*/ 698 h 1175"/>
                <a:gd name="T62" fmla="*/ 1044 w 4504"/>
                <a:gd name="T63" fmla="*/ 711 h 1175"/>
                <a:gd name="T64" fmla="*/ 1020 w 4504"/>
                <a:gd name="T65" fmla="*/ 727 h 1175"/>
                <a:gd name="T66" fmla="*/ 934 w 4504"/>
                <a:gd name="T67" fmla="*/ 736 h 1175"/>
                <a:gd name="T68" fmla="*/ 913 w 4504"/>
                <a:gd name="T69" fmla="*/ 758 h 1175"/>
                <a:gd name="T70" fmla="*/ 826 w 4504"/>
                <a:gd name="T71" fmla="*/ 768 h 1175"/>
                <a:gd name="T72" fmla="*/ 802 w 4504"/>
                <a:gd name="T73" fmla="*/ 787 h 1175"/>
                <a:gd name="T74" fmla="*/ 774 w 4504"/>
                <a:gd name="T75" fmla="*/ 799 h 1175"/>
                <a:gd name="T76" fmla="*/ 747 w 4504"/>
                <a:gd name="T77" fmla="*/ 815 h 1175"/>
                <a:gd name="T78" fmla="*/ 705 w 4504"/>
                <a:gd name="T79" fmla="*/ 828 h 1175"/>
                <a:gd name="T80" fmla="*/ 671 w 4504"/>
                <a:gd name="T81" fmla="*/ 850 h 1175"/>
                <a:gd name="T82" fmla="*/ 643 w 4504"/>
                <a:gd name="T83" fmla="*/ 865 h 1175"/>
                <a:gd name="T84" fmla="*/ 605 w 4504"/>
                <a:gd name="T85" fmla="*/ 884 h 1175"/>
                <a:gd name="T86" fmla="*/ 567 w 4504"/>
                <a:gd name="T87" fmla="*/ 900 h 1175"/>
                <a:gd name="T88" fmla="*/ 512 w 4504"/>
                <a:gd name="T89" fmla="*/ 922 h 1175"/>
                <a:gd name="T90" fmla="*/ 432 w 4504"/>
                <a:gd name="T91" fmla="*/ 932 h 1175"/>
                <a:gd name="T92" fmla="*/ 366 w 4504"/>
                <a:gd name="T93" fmla="*/ 948 h 1175"/>
                <a:gd name="T94" fmla="*/ 311 w 4504"/>
                <a:gd name="T95" fmla="*/ 957 h 1175"/>
                <a:gd name="T96" fmla="*/ 301 w 4504"/>
                <a:gd name="T97" fmla="*/ 976 h 1175"/>
                <a:gd name="T98" fmla="*/ 273 w 4504"/>
                <a:gd name="T99" fmla="*/ 985 h 1175"/>
                <a:gd name="T100" fmla="*/ 242 w 4504"/>
                <a:gd name="T101" fmla="*/ 998 h 1175"/>
                <a:gd name="T102" fmla="*/ 214 w 4504"/>
                <a:gd name="T103" fmla="*/ 1017 h 1175"/>
                <a:gd name="T104" fmla="*/ 176 w 4504"/>
                <a:gd name="T105" fmla="*/ 1033 h 1175"/>
                <a:gd name="T106" fmla="*/ 155 w 4504"/>
                <a:gd name="T107" fmla="*/ 1055 h 1175"/>
                <a:gd name="T108" fmla="*/ 83 w 4504"/>
                <a:gd name="T109" fmla="*/ 1080 h 1175"/>
                <a:gd name="T110" fmla="*/ 65 w 4504"/>
                <a:gd name="T111" fmla="*/ 1121 h 1175"/>
                <a:gd name="T112" fmla="*/ 20 w 4504"/>
                <a:gd name="T113" fmla="*/ 1134 h 1175"/>
                <a:gd name="T114" fmla="*/ 6 w 4504"/>
                <a:gd name="T11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04" h="1175">
                  <a:moveTo>
                    <a:pt x="4504" y="0"/>
                  </a:moveTo>
                  <a:lnTo>
                    <a:pt x="4245" y="0"/>
                  </a:lnTo>
                  <a:lnTo>
                    <a:pt x="4245" y="26"/>
                  </a:lnTo>
                  <a:lnTo>
                    <a:pt x="3996" y="26"/>
                  </a:lnTo>
                  <a:lnTo>
                    <a:pt x="3996" y="51"/>
                  </a:lnTo>
                  <a:lnTo>
                    <a:pt x="3982" y="51"/>
                  </a:lnTo>
                  <a:lnTo>
                    <a:pt x="3982" y="70"/>
                  </a:lnTo>
                  <a:lnTo>
                    <a:pt x="3975" y="70"/>
                  </a:lnTo>
                  <a:lnTo>
                    <a:pt x="3975" y="95"/>
                  </a:lnTo>
                  <a:lnTo>
                    <a:pt x="3958" y="95"/>
                  </a:lnTo>
                  <a:lnTo>
                    <a:pt x="3958" y="108"/>
                  </a:lnTo>
                  <a:lnTo>
                    <a:pt x="3878" y="108"/>
                  </a:lnTo>
                  <a:lnTo>
                    <a:pt x="3878" y="127"/>
                  </a:lnTo>
                  <a:lnTo>
                    <a:pt x="3847" y="127"/>
                  </a:lnTo>
                  <a:lnTo>
                    <a:pt x="3847" y="142"/>
                  </a:lnTo>
                  <a:lnTo>
                    <a:pt x="3816" y="142"/>
                  </a:lnTo>
                  <a:lnTo>
                    <a:pt x="3816" y="158"/>
                  </a:lnTo>
                  <a:lnTo>
                    <a:pt x="3771" y="158"/>
                  </a:lnTo>
                  <a:lnTo>
                    <a:pt x="3771" y="174"/>
                  </a:lnTo>
                  <a:lnTo>
                    <a:pt x="3712" y="174"/>
                  </a:lnTo>
                  <a:lnTo>
                    <a:pt x="3712" y="190"/>
                  </a:lnTo>
                  <a:lnTo>
                    <a:pt x="3411" y="190"/>
                  </a:lnTo>
                  <a:lnTo>
                    <a:pt x="3411" y="202"/>
                  </a:lnTo>
                  <a:lnTo>
                    <a:pt x="3338" y="202"/>
                  </a:lnTo>
                  <a:lnTo>
                    <a:pt x="3338" y="215"/>
                  </a:lnTo>
                  <a:lnTo>
                    <a:pt x="3311" y="215"/>
                  </a:lnTo>
                  <a:lnTo>
                    <a:pt x="3311" y="225"/>
                  </a:lnTo>
                  <a:lnTo>
                    <a:pt x="3269" y="225"/>
                  </a:lnTo>
                  <a:lnTo>
                    <a:pt x="3269" y="234"/>
                  </a:lnTo>
                  <a:lnTo>
                    <a:pt x="3196" y="234"/>
                  </a:lnTo>
                  <a:lnTo>
                    <a:pt x="3196" y="247"/>
                  </a:lnTo>
                  <a:lnTo>
                    <a:pt x="3172" y="247"/>
                  </a:lnTo>
                  <a:lnTo>
                    <a:pt x="3172" y="253"/>
                  </a:lnTo>
                  <a:lnTo>
                    <a:pt x="3127" y="253"/>
                  </a:lnTo>
                  <a:lnTo>
                    <a:pt x="3127" y="262"/>
                  </a:lnTo>
                  <a:lnTo>
                    <a:pt x="3120" y="262"/>
                  </a:lnTo>
                  <a:lnTo>
                    <a:pt x="3120" y="272"/>
                  </a:lnTo>
                  <a:lnTo>
                    <a:pt x="3037" y="272"/>
                  </a:lnTo>
                  <a:lnTo>
                    <a:pt x="3037" y="285"/>
                  </a:lnTo>
                  <a:lnTo>
                    <a:pt x="3020" y="285"/>
                  </a:lnTo>
                  <a:lnTo>
                    <a:pt x="3020" y="291"/>
                  </a:lnTo>
                  <a:lnTo>
                    <a:pt x="2999" y="291"/>
                  </a:lnTo>
                  <a:lnTo>
                    <a:pt x="2999" y="300"/>
                  </a:lnTo>
                  <a:lnTo>
                    <a:pt x="2882" y="300"/>
                  </a:lnTo>
                  <a:lnTo>
                    <a:pt x="2882" y="313"/>
                  </a:lnTo>
                  <a:lnTo>
                    <a:pt x="2847" y="313"/>
                  </a:lnTo>
                  <a:lnTo>
                    <a:pt x="2847" y="326"/>
                  </a:lnTo>
                  <a:lnTo>
                    <a:pt x="2840" y="326"/>
                  </a:lnTo>
                  <a:lnTo>
                    <a:pt x="2840" y="335"/>
                  </a:lnTo>
                  <a:lnTo>
                    <a:pt x="2833" y="335"/>
                  </a:lnTo>
                  <a:lnTo>
                    <a:pt x="2833" y="345"/>
                  </a:lnTo>
                  <a:lnTo>
                    <a:pt x="2792" y="345"/>
                  </a:lnTo>
                  <a:lnTo>
                    <a:pt x="2792" y="351"/>
                  </a:lnTo>
                  <a:lnTo>
                    <a:pt x="2767" y="351"/>
                  </a:lnTo>
                  <a:lnTo>
                    <a:pt x="2767" y="357"/>
                  </a:lnTo>
                  <a:lnTo>
                    <a:pt x="2370" y="357"/>
                  </a:lnTo>
                  <a:lnTo>
                    <a:pt x="2370" y="367"/>
                  </a:lnTo>
                  <a:lnTo>
                    <a:pt x="2356" y="367"/>
                  </a:lnTo>
                  <a:lnTo>
                    <a:pt x="2356" y="376"/>
                  </a:lnTo>
                  <a:lnTo>
                    <a:pt x="2321" y="376"/>
                  </a:lnTo>
                  <a:lnTo>
                    <a:pt x="2321" y="382"/>
                  </a:lnTo>
                  <a:lnTo>
                    <a:pt x="2266" y="382"/>
                  </a:lnTo>
                  <a:lnTo>
                    <a:pt x="2266" y="389"/>
                  </a:lnTo>
                  <a:lnTo>
                    <a:pt x="2266" y="392"/>
                  </a:lnTo>
                  <a:lnTo>
                    <a:pt x="2245" y="392"/>
                  </a:lnTo>
                  <a:lnTo>
                    <a:pt x="2245" y="398"/>
                  </a:lnTo>
                  <a:lnTo>
                    <a:pt x="2197" y="398"/>
                  </a:lnTo>
                  <a:lnTo>
                    <a:pt x="2197" y="408"/>
                  </a:lnTo>
                  <a:lnTo>
                    <a:pt x="2179" y="408"/>
                  </a:lnTo>
                  <a:lnTo>
                    <a:pt x="2179" y="411"/>
                  </a:lnTo>
                  <a:lnTo>
                    <a:pt x="2103" y="411"/>
                  </a:lnTo>
                  <a:lnTo>
                    <a:pt x="2103" y="414"/>
                  </a:lnTo>
                  <a:lnTo>
                    <a:pt x="2058" y="414"/>
                  </a:lnTo>
                  <a:lnTo>
                    <a:pt x="2058" y="423"/>
                  </a:lnTo>
                  <a:lnTo>
                    <a:pt x="2020" y="423"/>
                  </a:lnTo>
                  <a:lnTo>
                    <a:pt x="2020" y="427"/>
                  </a:lnTo>
                  <a:lnTo>
                    <a:pt x="1985" y="427"/>
                  </a:lnTo>
                  <a:lnTo>
                    <a:pt x="1985" y="430"/>
                  </a:lnTo>
                  <a:lnTo>
                    <a:pt x="1972" y="430"/>
                  </a:lnTo>
                  <a:lnTo>
                    <a:pt x="1972" y="436"/>
                  </a:lnTo>
                  <a:lnTo>
                    <a:pt x="1961" y="436"/>
                  </a:lnTo>
                  <a:lnTo>
                    <a:pt x="1961" y="452"/>
                  </a:lnTo>
                  <a:lnTo>
                    <a:pt x="1913" y="452"/>
                  </a:lnTo>
                  <a:lnTo>
                    <a:pt x="1913" y="461"/>
                  </a:lnTo>
                  <a:lnTo>
                    <a:pt x="1906" y="461"/>
                  </a:lnTo>
                  <a:lnTo>
                    <a:pt x="1896" y="461"/>
                  </a:lnTo>
                  <a:lnTo>
                    <a:pt x="1896" y="471"/>
                  </a:lnTo>
                  <a:lnTo>
                    <a:pt x="1882" y="471"/>
                  </a:lnTo>
                  <a:lnTo>
                    <a:pt x="1882" y="477"/>
                  </a:lnTo>
                  <a:lnTo>
                    <a:pt x="1847" y="477"/>
                  </a:lnTo>
                  <a:lnTo>
                    <a:pt x="1847" y="480"/>
                  </a:lnTo>
                  <a:lnTo>
                    <a:pt x="1795" y="480"/>
                  </a:lnTo>
                  <a:lnTo>
                    <a:pt x="1795" y="490"/>
                  </a:lnTo>
                  <a:lnTo>
                    <a:pt x="1771" y="490"/>
                  </a:lnTo>
                  <a:lnTo>
                    <a:pt x="1771" y="502"/>
                  </a:lnTo>
                  <a:lnTo>
                    <a:pt x="1757" y="502"/>
                  </a:lnTo>
                  <a:lnTo>
                    <a:pt x="1757" y="509"/>
                  </a:lnTo>
                  <a:lnTo>
                    <a:pt x="1747" y="509"/>
                  </a:lnTo>
                  <a:lnTo>
                    <a:pt x="1747" y="512"/>
                  </a:lnTo>
                  <a:lnTo>
                    <a:pt x="1740" y="512"/>
                  </a:lnTo>
                  <a:lnTo>
                    <a:pt x="1740" y="518"/>
                  </a:lnTo>
                  <a:lnTo>
                    <a:pt x="1729" y="518"/>
                  </a:lnTo>
                  <a:lnTo>
                    <a:pt x="1729" y="525"/>
                  </a:lnTo>
                  <a:lnTo>
                    <a:pt x="1681" y="525"/>
                  </a:lnTo>
                  <a:lnTo>
                    <a:pt x="1681" y="534"/>
                  </a:lnTo>
                  <a:lnTo>
                    <a:pt x="1664" y="534"/>
                  </a:lnTo>
                  <a:lnTo>
                    <a:pt x="1664" y="543"/>
                  </a:lnTo>
                  <a:lnTo>
                    <a:pt x="1646" y="543"/>
                  </a:lnTo>
                  <a:lnTo>
                    <a:pt x="1646" y="547"/>
                  </a:lnTo>
                  <a:lnTo>
                    <a:pt x="1639" y="547"/>
                  </a:lnTo>
                  <a:lnTo>
                    <a:pt x="1639" y="553"/>
                  </a:lnTo>
                  <a:lnTo>
                    <a:pt x="1622" y="553"/>
                  </a:lnTo>
                  <a:lnTo>
                    <a:pt x="1622" y="559"/>
                  </a:lnTo>
                  <a:lnTo>
                    <a:pt x="1594" y="559"/>
                  </a:lnTo>
                  <a:lnTo>
                    <a:pt x="1594" y="562"/>
                  </a:lnTo>
                  <a:lnTo>
                    <a:pt x="1553" y="562"/>
                  </a:lnTo>
                  <a:lnTo>
                    <a:pt x="1553" y="566"/>
                  </a:lnTo>
                  <a:lnTo>
                    <a:pt x="1522" y="566"/>
                  </a:lnTo>
                  <a:lnTo>
                    <a:pt x="1522" y="572"/>
                  </a:lnTo>
                  <a:lnTo>
                    <a:pt x="1477" y="572"/>
                  </a:lnTo>
                  <a:lnTo>
                    <a:pt x="1477" y="578"/>
                  </a:lnTo>
                  <a:lnTo>
                    <a:pt x="1473" y="578"/>
                  </a:lnTo>
                  <a:lnTo>
                    <a:pt x="1473" y="588"/>
                  </a:lnTo>
                  <a:lnTo>
                    <a:pt x="1439" y="588"/>
                  </a:lnTo>
                  <a:lnTo>
                    <a:pt x="1439" y="603"/>
                  </a:lnTo>
                  <a:lnTo>
                    <a:pt x="1408" y="603"/>
                  </a:lnTo>
                  <a:lnTo>
                    <a:pt x="1408" y="610"/>
                  </a:lnTo>
                  <a:lnTo>
                    <a:pt x="1383" y="610"/>
                  </a:lnTo>
                  <a:lnTo>
                    <a:pt x="1383" y="616"/>
                  </a:lnTo>
                  <a:lnTo>
                    <a:pt x="1373" y="616"/>
                  </a:lnTo>
                  <a:lnTo>
                    <a:pt x="1373" y="622"/>
                  </a:lnTo>
                  <a:lnTo>
                    <a:pt x="1352" y="622"/>
                  </a:lnTo>
                  <a:lnTo>
                    <a:pt x="1352" y="629"/>
                  </a:lnTo>
                  <a:lnTo>
                    <a:pt x="1342" y="629"/>
                  </a:lnTo>
                  <a:lnTo>
                    <a:pt x="1342" y="632"/>
                  </a:lnTo>
                  <a:lnTo>
                    <a:pt x="1321" y="632"/>
                  </a:lnTo>
                  <a:lnTo>
                    <a:pt x="1321" y="638"/>
                  </a:lnTo>
                  <a:lnTo>
                    <a:pt x="1311" y="638"/>
                  </a:lnTo>
                  <a:lnTo>
                    <a:pt x="1311" y="644"/>
                  </a:lnTo>
                  <a:lnTo>
                    <a:pt x="1262" y="644"/>
                  </a:lnTo>
                  <a:lnTo>
                    <a:pt x="1262" y="651"/>
                  </a:lnTo>
                  <a:lnTo>
                    <a:pt x="1235" y="651"/>
                  </a:lnTo>
                  <a:lnTo>
                    <a:pt x="1235" y="660"/>
                  </a:lnTo>
                  <a:lnTo>
                    <a:pt x="1214" y="660"/>
                  </a:lnTo>
                  <a:lnTo>
                    <a:pt x="1214" y="670"/>
                  </a:lnTo>
                  <a:lnTo>
                    <a:pt x="1176" y="670"/>
                  </a:lnTo>
                  <a:lnTo>
                    <a:pt x="1176" y="676"/>
                  </a:lnTo>
                  <a:lnTo>
                    <a:pt x="1165" y="676"/>
                  </a:lnTo>
                  <a:lnTo>
                    <a:pt x="1165" y="682"/>
                  </a:lnTo>
                  <a:lnTo>
                    <a:pt x="1159" y="682"/>
                  </a:lnTo>
                  <a:lnTo>
                    <a:pt x="1159" y="689"/>
                  </a:lnTo>
                  <a:lnTo>
                    <a:pt x="1141" y="689"/>
                  </a:lnTo>
                  <a:lnTo>
                    <a:pt x="1141" y="692"/>
                  </a:lnTo>
                  <a:lnTo>
                    <a:pt x="1124" y="692"/>
                  </a:lnTo>
                  <a:lnTo>
                    <a:pt x="1124" y="698"/>
                  </a:lnTo>
                  <a:lnTo>
                    <a:pt x="1103" y="698"/>
                  </a:lnTo>
                  <a:lnTo>
                    <a:pt x="1103" y="704"/>
                  </a:lnTo>
                  <a:lnTo>
                    <a:pt x="1058" y="704"/>
                  </a:lnTo>
                  <a:lnTo>
                    <a:pt x="1058" y="711"/>
                  </a:lnTo>
                  <a:lnTo>
                    <a:pt x="1044" y="711"/>
                  </a:lnTo>
                  <a:lnTo>
                    <a:pt x="1044" y="714"/>
                  </a:lnTo>
                  <a:lnTo>
                    <a:pt x="1027" y="714"/>
                  </a:lnTo>
                  <a:lnTo>
                    <a:pt x="1027" y="720"/>
                  </a:lnTo>
                  <a:lnTo>
                    <a:pt x="1020" y="720"/>
                  </a:lnTo>
                  <a:lnTo>
                    <a:pt x="1020" y="727"/>
                  </a:lnTo>
                  <a:lnTo>
                    <a:pt x="982" y="727"/>
                  </a:lnTo>
                  <a:lnTo>
                    <a:pt x="982" y="730"/>
                  </a:lnTo>
                  <a:lnTo>
                    <a:pt x="941" y="730"/>
                  </a:lnTo>
                  <a:lnTo>
                    <a:pt x="941" y="736"/>
                  </a:lnTo>
                  <a:lnTo>
                    <a:pt x="934" y="736"/>
                  </a:lnTo>
                  <a:lnTo>
                    <a:pt x="934" y="742"/>
                  </a:lnTo>
                  <a:lnTo>
                    <a:pt x="916" y="742"/>
                  </a:lnTo>
                  <a:lnTo>
                    <a:pt x="916" y="749"/>
                  </a:lnTo>
                  <a:lnTo>
                    <a:pt x="913" y="749"/>
                  </a:lnTo>
                  <a:lnTo>
                    <a:pt x="913" y="758"/>
                  </a:lnTo>
                  <a:lnTo>
                    <a:pt x="882" y="758"/>
                  </a:lnTo>
                  <a:lnTo>
                    <a:pt x="882" y="761"/>
                  </a:lnTo>
                  <a:lnTo>
                    <a:pt x="837" y="761"/>
                  </a:lnTo>
                  <a:lnTo>
                    <a:pt x="837" y="768"/>
                  </a:lnTo>
                  <a:lnTo>
                    <a:pt x="826" y="768"/>
                  </a:lnTo>
                  <a:lnTo>
                    <a:pt x="826" y="774"/>
                  </a:lnTo>
                  <a:lnTo>
                    <a:pt x="819" y="774"/>
                  </a:lnTo>
                  <a:lnTo>
                    <a:pt x="819" y="780"/>
                  </a:lnTo>
                  <a:lnTo>
                    <a:pt x="802" y="780"/>
                  </a:lnTo>
                  <a:lnTo>
                    <a:pt x="802" y="787"/>
                  </a:lnTo>
                  <a:lnTo>
                    <a:pt x="788" y="787"/>
                  </a:lnTo>
                  <a:lnTo>
                    <a:pt x="788" y="793"/>
                  </a:lnTo>
                  <a:lnTo>
                    <a:pt x="781" y="793"/>
                  </a:lnTo>
                  <a:lnTo>
                    <a:pt x="781" y="799"/>
                  </a:lnTo>
                  <a:lnTo>
                    <a:pt x="774" y="799"/>
                  </a:lnTo>
                  <a:lnTo>
                    <a:pt x="774" y="805"/>
                  </a:lnTo>
                  <a:lnTo>
                    <a:pt x="757" y="805"/>
                  </a:lnTo>
                  <a:lnTo>
                    <a:pt x="757" y="809"/>
                  </a:lnTo>
                  <a:lnTo>
                    <a:pt x="747" y="809"/>
                  </a:lnTo>
                  <a:lnTo>
                    <a:pt x="747" y="815"/>
                  </a:lnTo>
                  <a:lnTo>
                    <a:pt x="730" y="815"/>
                  </a:lnTo>
                  <a:lnTo>
                    <a:pt x="730" y="821"/>
                  </a:lnTo>
                  <a:lnTo>
                    <a:pt x="723" y="821"/>
                  </a:lnTo>
                  <a:lnTo>
                    <a:pt x="723" y="828"/>
                  </a:lnTo>
                  <a:lnTo>
                    <a:pt x="705" y="828"/>
                  </a:lnTo>
                  <a:lnTo>
                    <a:pt x="705" y="834"/>
                  </a:lnTo>
                  <a:lnTo>
                    <a:pt x="695" y="834"/>
                  </a:lnTo>
                  <a:lnTo>
                    <a:pt x="695" y="840"/>
                  </a:lnTo>
                  <a:lnTo>
                    <a:pt x="671" y="840"/>
                  </a:lnTo>
                  <a:lnTo>
                    <a:pt x="671" y="850"/>
                  </a:lnTo>
                  <a:lnTo>
                    <a:pt x="664" y="850"/>
                  </a:lnTo>
                  <a:lnTo>
                    <a:pt x="664" y="859"/>
                  </a:lnTo>
                  <a:lnTo>
                    <a:pt x="653" y="859"/>
                  </a:lnTo>
                  <a:lnTo>
                    <a:pt x="653" y="865"/>
                  </a:lnTo>
                  <a:lnTo>
                    <a:pt x="643" y="865"/>
                  </a:lnTo>
                  <a:lnTo>
                    <a:pt x="643" y="869"/>
                  </a:lnTo>
                  <a:lnTo>
                    <a:pt x="619" y="869"/>
                  </a:lnTo>
                  <a:lnTo>
                    <a:pt x="619" y="875"/>
                  </a:lnTo>
                  <a:lnTo>
                    <a:pt x="605" y="875"/>
                  </a:lnTo>
                  <a:lnTo>
                    <a:pt x="605" y="884"/>
                  </a:lnTo>
                  <a:lnTo>
                    <a:pt x="591" y="884"/>
                  </a:lnTo>
                  <a:lnTo>
                    <a:pt x="591" y="894"/>
                  </a:lnTo>
                  <a:lnTo>
                    <a:pt x="581" y="894"/>
                  </a:lnTo>
                  <a:lnTo>
                    <a:pt x="581" y="900"/>
                  </a:lnTo>
                  <a:lnTo>
                    <a:pt x="567" y="900"/>
                  </a:lnTo>
                  <a:lnTo>
                    <a:pt x="567" y="907"/>
                  </a:lnTo>
                  <a:lnTo>
                    <a:pt x="557" y="907"/>
                  </a:lnTo>
                  <a:lnTo>
                    <a:pt x="557" y="916"/>
                  </a:lnTo>
                  <a:lnTo>
                    <a:pt x="512" y="916"/>
                  </a:lnTo>
                  <a:lnTo>
                    <a:pt x="512" y="922"/>
                  </a:lnTo>
                  <a:lnTo>
                    <a:pt x="480" y="922"/>
                  </a:lnTo>
                  <a:lnTo>
                    <a:pt x="480" y="925"/>
                  </a:lnTo>
                  <a:lnTo>
                    <a:pt x="467" y="925"/>
                  </a:lnTo>
                  <a:lnTo>
                    <a:pt x="467" y="932"/>
                  </a:lnTo>
                  <a:lnTo>
                    <a:pt x="432" y="932"/>
                  </a:lnTo>
                  <a:lnTo>
                    <a:pt x="432" y="938"/>
                  </a:lnTo>
                  <a:lnTo>
                    <a:pt x="408" y="938"/>
                  </a:lnTo>
                  <a:lnTo>
                    <a:pt x="408" y="941"/>
                  </a:lnTo>
                  <a:lnTo>
                    <a:pt x="366" y="941"/>
                  </a:lnTo>
                  <a:lnTo>
                    <a:pt x="366" y="948"/>
                  </a:lnTo>
                  <a:lnTo>
                    <a:pt x="352" y="948"/>
                  </a:lnTo>
                  <a:lnTo>
                    <a:pt x="352" y="951"/>
                  </a:lnTo>
                  <a:lnTo>
                    <a:pt x="335" y="951"/>
                  </a:lnTo>
                  <a:lnTo>
                    <a:pt x="335" y="957"/>
                  </a:lnTo>
                  <a:lnTo>
                    <a:pt x="311" y="957"/>
                  </a:lnTo>
                  <a:lnTo>
                    <a:pt x="311" y="963"/>
                  </a:lnTo>
                  <a:lnTo>
                    <a:pt x="304" y="963"/>
                  </a:lnTo>
                  <a:lnTo>
                    <a:pt x="304" y="970"/>
                  </a:lnTo>
                  <a:lnTo>
                    <a:pt x="301" y="970"/>
                  </a:lnTo>
                  <a:lnTo>
                    <a:pt x="301" y="976"/>
                  </a:lnTo>
                  <a:lnTo>
                    <a:pt x="290" y="976"/>
                  </a:lnTo>
                  <a:lnTo>
                    <a:pt x="290" y="979"/>
                  </a:lnTo>
                  <a:lnTo>
                    <a:pt x="280" y="979"/>
                  </a:lnTo>
                  <a:lnTo>
                    <a:pt x="280" y="985"/>
                  </a:lnTo>
                  <a:lnTo>
                    <a:pt x="273" y="985"/>
                  </a:lnTo>
                  <a:lnTo>
                    <a:pt x="273" y="995"/>
                  </a:lnTo>
                  <a:lnTo>
                    <a:pt x="262" y="995"/>
                  </a:lnTo>
                  <a:lnTo>
                    <a:pt x="249" y="995"/>
                  </a:lnTo>
                  <a:lnTo>
                    <a:pt x="249" y="998"/>
                  </a:lnTo>
                  <a:lnTo>
                    <a:pt x="242" y="998"/>
                  </a:lnTo>
                  <a:lnTo>
                    <a:pt x="242" y="1004"/>
                  </a:lnTo>
                  <a:lnTo>
                    <a:pt x="221" y="1004"/>
                  </a:lnTo>
                  <a:lnTo>
                    <a:pt x="221" y="1011"/>
                  </a:lnTo>
                  <a:lnTo>
                    <a:pt x="214" y="1011"/>
                  </a:lnTo>
                  <a:lnTo>
                    <a:pt x="214" y="1017"/>
                  </a:lnTo>
                  <a:lnTo>
                    <a:pt x="207" y="1017"/>
                  </a:lnTo>
                  <a:lnTo>
                    <a:pt x="207" y="1026"/>
                  </a:lnTo>
                  <a:lnTo>
                    <a:pt x="193" y="1026"/>
                  </a:lnTo>
                  <a:lnTo>
                    <a:pt x="193" y="1033"/>
                  </a:lnTo>
                  <a:lnTo>
                    <a:pt x="176" y="1033"/>
                  </a:lnTo>
                  <a:lnTo>
                    <a:pt x="176" y="1039"/>
                  </a:lnTo>
                  <a:lnTo>
                    <a:pt x="162" y="1039"/>
                  </a:lnTo>
                  <a:lnTo>
                    <a:pt x="162" y="1052"/>
                  </a:lnTo>
                  <a:lnTo>
                    <a:pt x="155" y="1052"/>
                  </a:lnTo>
                  <a:lnTo>
                    <a:pt x="155" y="1055"/>
                  </a:lnTo>
                  <a:lnTo>
                    <a:pt x="155" y="1061"/>
                  </a:lnTo>
                  <a:lnTo>
                    <a:pt x="131" y="1061"/>
                  </a:lnTo>
                  <a:lnTo>
                    <a:pt x="131" y="1068"/>
                  </a:lnTo>
                  <a:lnTo>
                    <a:pt x="83" y="1068"/>
                  </a:lnTo>
                  <a:lnTo>
                    <a:pt x="83" y="1080"/>
                  </a:lnTo>
                  <a:lnTo>
                    <a:pt x="72" y="1080"/>
                  </a:lnTo>
                  <a:lnTo>
                    <a:pt x="72" y="1090"/>
                  </a:lnTo>
                  <a:lnTo>
                    <a:pt x="65" y="1090"/>
                  </a:lnTo>
                  <a:lnTo>
                    <a:pt x="65" y="1112"/>
                  </a:lnTo>
                  <a:lnTo>
                    <a:pt x="65" y="1121"/>
                  </a:lnTo>
                  <a:lnTo>
                    <a:pt x="51" y="1121"/>
                  </a:lnTo>
                  <a:lnTo>
                    <a:pt x="51" y="1128"/>
                  </a:lnTo>
                  <a:lnTo>
                    <a:pt x="31" y="1128"/>
                  </a:lnTo>
                  <a:lnTo>
                    <a:pt x="31" y="1134"/>
                  </a:lnTo>
                  <a:lnTo>
                    <a:pt x="20" y="1134"/>
                  </a:lnTo>
                  <a:lnTo>
                    <a:pt x="20" y="1153"/>
                  </a:lnTo>
                  <a:lnTo>
                    <a:pt x="13" y="1153"/>
                  </a:lnTo>
                  <a:lnTo>
                    <a:pt x="13" y="1162"/>
                  </a:lnTo>
                  <a:lnTo>
                    <a:pt x="6" y="1162"/>
                  </a:lnTo>
                  <a:lnTo>
                    <a:pt x="6" y="1175"/>
                  </a:lnTo>
                  <a:lnTo>
                    <a:pt x="0" y="1175"/>
                  </a:lnTo>
                </a:path>
              </a:pathLst>
            </a:custGeom>
            <a:noFill/>
            <a:ln w="19050" cap="flat">
              <a:solidFill>
                <a:srgbClr val="0F66A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en-GB" kern="0" dirty="0">
                <a:solidFill>
                  <a:srgbClr val="0251A0"/>
                </a:solidFill>
              </a:endParaRPr>
            </a:p>
          </p:txBody>
        </p:sp>
      </p:grpSp>
      <p:sp>
        <p:nvSpPr>
          <p:cNvPr id="54" name="TextBox 53"/>
          <p:cNvSpPr txBox="1"/>
          <p:nvPr/>
        </p:nvSpPr>
        <p:spPr>
          <a:xfrm rot="16200000">
            <a:off x="-340814" y="3752793"/>
            <a:ext cx="3008569" cy="276999"/>
          </a:xfrm>
          <a:prstGeom prst="rect">
            <a:avLst/>
          </a:prstGeom>
          <a:noFill/>
        </p:spPr>
        <p:txBody>
          <a:bodyPr wrap="square" rtlCol="0">
            <a:spAutoFit/>
          </a:bodyPr>
          <a:lstStyle/>
          <a:p>
            <a:pPr algn="ctr"/>
            <a:r>
              <a:rPr lang="en-GB" sz="1200" b="1" dirty="0"/>
              <a:t>Patients with outcome event (%)</a:t>
            </a:r>
          </a:p>
        </p:txBody>
      </p:sp>
      <p:sp>
        <p:nvSpPr>
          <p:cNvPr id="7" name="Rectangle 6"/>
          <p:cNvSpPr/>
          <p:nvPr/>
        </p:nvSpPr>
        <p:spPr>
          <a:xfrm>
            <a:off x="407989" y="1376842"/>
            <a:ext cx="8216226" cy="584775"/>
          </a:xfrm>
          <a:prstGeom prst="rect">
            <a:avLst/>
          </a:prstGeom>
        </p:spPr>
        <p:txBody>
          <a:bodyPr wrap="square">
            <a:spAutoFit/>
          </a:bodyPr>
          <a:lstStyle/>
          <a:p>
            <a:r>
              <a:rPr lang="en-GB" sz="1600" dirty="0"/>
              <a:t>Composite endpoint of death or thromboembolic event (MI, stroke, or systemic embolism) or unplanned revascularization (PCI/CABG)</a:t>
            </a:r>
          </a:p>
        </p:txBody>
      </p:sp>
      <p:sp>
        <p:nvSpPr>
          <p:cNvPr id="79" name="Round Same Side Corner Rectangle 24">
            <a:hlinkClick r:id="rId5" action="ppaction://hlinksldjump"/>
            <a:extLst>
              <a:ext uri="{FF2B5EF4-FFF2-40B4-BE49-F238E27FC236}">
                <a16:creationId xmlns:a16="http://schemas.microsoft.com/office/drawing/2014/main" id="{CEA5F19B-6874-4F28-BBF5-1F9F5A7E2336}"/>
              </a:ext>
            </a:extLst>
          </p:cNvPr>
          <p:cNvSpPr/>
          <p:nvPr/>
        </p:nvSpPr>
        <p:spPr>
          <a:xfrm flipH="1">
            <a:off x="11543800" y="5892996"/>
            <a:ext cx="648200" cy="478214"/>
          </a:xfrm>
          <a:custGeom>
            <a:avLst/>
            <a:gdLst>
              <a:gd name="connsiteX0" fmla="*/ 4840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48400 w 387009"/>
              <a:gd name="connsiteY8" fmla="*/ 0 h 290393"/>
              <a:gd name="connsiteX0" fmla="*/ 12617 w 396946"/>
              <a:gd name="connsiteY0" fmla="*/ 0 h 290393"/>
              <a:gd name="connsiteX1" fmla="*/ 348546 w 396946"/>
              <a:gd name="connsiteY1" fmla="*/ 0 h 290393"/>
              <a:gd name="connsiteX2" fmla="*/ 396946 w 396946"/>
              <a:gd name="connsiteY2" fmla="*/ 48400 h 290393"/>
              <a:gd name="connsiteX3" fmla="*/ 396946 w 396946"/>
              <a:gd name="connsiteY3" fmla="*/ 290393 h 290393"/>
              <a:gd name="connsiteX4" fmla="*/ 396946 w 396946"/>
              <a:gd name="connsiteY4" fmla="*/ 290393 h 290393"/>
              <a:gd name="connsiteX5" fmla="*/ 9937 w 396946"/>
              <a:gd name="connsiteY5" fmla="*/ 290393 h 290393"/>
              <a:gd name="connsiteX6" fmla="*/ 9937 w 396946"/>
              <a:gd name="connsiteY6" fmla="*/ 290393 h 290393"/>
              <a:gd name="connsiteX7" fmla="*/ 9937 w 396946"/>
              <a:gd name="connsiteY7" fmla="*/ 48400 h 290393"/>
              <a:gd name="connsiteX8" fmla="*/ 12617 w 396946"/>
              <a:gd name="connsiteY8" fmla="*/ 0 h 290393"/>
              <a:gd name="connsiteX0" fmla="*/ 268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2680 w 387009"/>
              <a:gd name="connsiteY8" fmla="*/ 0 h 290393"/>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153 w 387010"/>
              <a:gd name="connsiteY0" fmla="*/ 0 h 291451"/>
              <a:gd name="connsiteX1" fmla="*/ 338610 w 387010"/>
              <a:gd name="connsiteY1" fmla="*/ 1058 h 291451"/>
              <a:gd name="connsiteX2" fmla="*/ 387010 w 387010"/>
              <a:gd name="connsiteY2" fmla="*/ 49458 h 291451"/>
              <a:gd name="connsiteX3" fmla="*/ 387010 w 387010"/>
              <a:gd name="connsiteY3" fmla="*/ 291451 h 291451"/>
              <a:gd name="connsiteX4" fmla="*/ 387010 w 387010"/>
              <a:gd name="connsiteY4" fmla="*/ 291451 h 291451"/>
              <a:gd name="connsiteX5" fmla="*/ 1 w 387010"/>
              <a:gd name="connsiteY5" fmla="*/ 291451 h 291451"/>
              <a:gd name="connsiteX6" fmla="*/ 1 w 387010"/>
              <a:gd name="connsiteY6" fmla="*/ 291451 h 291451"/>
              <a:gd name="connsiteX7" fmla="*/ 1 w 387010"/>
              <a:gd name="connsiteY7" fmla="*/ 49458 h 291451"/>
              <a:gd name="connsiteX8" fmla="*/ 153 w 387010"/>
              <a:gd name="connsiteY8" fmla="*/ 0 h 291451"/>
              <a:gd name="connsiteX0" fmla="*/ 25 w 387528"/>
              <a:gd name="connsiteY0" fmla="*/ 0 h 290910"/>
              <a:gd name="connsiteX1" fmla="*/ 339128 w 387528"/>
              <a:gd name="connsiteY1" fmla="*/ 517 h 290910"/>
              <a:gd name="connsiteX2" fmla="*/ 387528 w 387528"/>
              <a:gd name="connsiteY2" fmla="*/ 48917 h 290910"/>
              <a:gd name="connsiteX3" fmla="*/ 387528 w 387528"/>
              <a:gd name="connsiteY3" fmla="*/ 290910 h 290910"/>
              <a:gd name="connsiteX4" fmla="*/ 387528 w 387528"/>
              <a:gd name="connsiteY4" fmla="*/ 290910 h 290910"/>
              <a:gd name="connsiteX5" fmla="*/ 519 w 387528"/>
              <a:gd name="connsiteY5" fmla="*/ 290910 h 290910"/>
              <a:gd name="connsiteX6" fmla="*/ 519 w 387528"/>
              <a:gd name="connsiteY6" fmla="*/ 290910 h 290910"/>
              <a:gd name="connsiteX7" fmla="*/ 519 w 387528"/>
              <a:gd name="connsiteY7" fmla="*/ 48917 h 290910"/>
              <a:gd name="connsiteX8" fmla="*/ 25 w 387528"/>
              <a:gd name="connsiteY8" fmla="*/ 0 h 290910"/>
              <a:gd name="connsiteX0" fmla="*/ 0 w 387503"/>
              <a:gd name="connsiteY0" fmla="*/ 0 h 290910"/>
              <a:gd name="connsiteX1" fmla="*/ 339103 w 387503"/>
              <a:gd name="connsiteY1" fmla="*/ 517 h 290910"/>
              <a:gd name="connsiteX2" fmla="*/ 387503 w 387503"/>
              <a:gd name="connsiteY2" fmla="*/ 48917 h 290910"/>
              <a:gd name="connsiteX3" fmla="*/ 387503 w 387503"/>
              <a:gd name="connsiteY3" fmla="*/ 290910 h 290910"/>
              <a:gd name="connsiteX4" fmla="*/ 387503 w 387503"/>
              <a:gd name="connsiteY4" fmla="*/ 290910 h 290910"/>
              <a:gd name="connsiteX5" fmla="*/ 494 w 387503"/>
              <a:gd name="connsiteY5" fmla="*/ 290910 h 290910"/>
              <a:gd name="connsiteX6" fmla="*/ 494 w 387503"/>
              <a:gd name="connsiteY6" fmla="*/ 290910 h 290910"/>
              <a:gd name="connsiteX7" fmla="*/ 494 w 387503"/>
              <a:gd name="connsiteY7" fmla="*/ 48917 h 290910"/>
              <a:gd name="connsiteX8" fmla="*/ 0 w 387503"/>
              <a:gd name="connsiteY8" fmla="*/ 0 h 29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03" h="290910">
                <a:moveTo>
                  <a:pt x="0" y="0"/>
                </a:moveTo>
                <a:lnTo>
                  <a:pt x="339103" y="517"/>
                </a:lnTo>
                <a:cubicBezTo>
                  <a:pt x="365834" y="517"/>
                  <a:pt x="387503" y="22186"/>
                  <a:pt x="387503" y="48917"/>
                </a:cubicBezTo>
                <a:lnTo>
                  <a:pt x="387503" y="290910"/>
                </a:lnTo>
                <a:lnTo>
                  <a:pt x="387503" y="290910"/>
                </a:lnTo>
                <a:lnTo>
                  <a:pt x="494" y="290910"/>
                </a:lnTo>
                <a:lnTo>
                  <a:pt x="494" y="290910"/>
                </a:lnTo>
                <a:lnTo>
                  <a:pt x="494" y="48917"/>
                </a:lnTo>
                <a:cubicBezTo>
                  <a:pt x="494" y="22186"/>
                  <a:pt x="484" y="67493"/>
                  <a:pt x="0" y="0"/>
                </a:cubicBezTo>
                <a:close/>
              </a:path>
            </a:pathLst>
          </a:custGeom>
          <a:solidFill>
            <a:schemeClr val="accent6"/>
          </a:solid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Wingdings 3" panose="05040102010807070707" pitchFamily="18" charset="2"/>
              </a:rPr>
              <a:t> </a:t>
            </a:r>
            <a:endParaRPr kumimoji="0" lang="en-GB"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44121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4CD61A-D0A0-4B9B-9C5D-41D5602666FA}"/>
              </a:ext>
            </a:extLst>
          </p:cNvPr>
          <p:cNvSpPr>
            <a:spLocks noGrp="1"/>
          </p:cNvSpPr>
          <p:nvPr>
            <p:ph type="title"/>
          </p:nvPr>
        </p:nvSpPr>
        <p:spPr/>
        <p:txBody>
          <a:bodyPr/>
          <a:lstStyle/>
          <a:p>
            <a:r>
              <a:rPr lang="en-GB" sz="2400" dirty="0"/>
              <a:t>ACS in RE-DUAL PCI (50.5% of patients): lower bleeding and similar efficacy with dabigatran-DT vs warfarin-TT, regardless of ACS status</a:t>
            </a:r>
          </a:p>
        </p:txBody>
      </p:sp>
      <p:sp>
        <p:nvSpPr>
          <p:cNvPr id="2" name="Text Placeholder 1">
            <a:extLst>
              <a:ext uri="{FF2B5EF4-FFF2-40B4-BE49-F238E27FC236}">
                <a16:creationId xmlns:a16="http://schemas.microsoft.com/office/drawing/2014/main" id="{18555F11-EAA3-4F68-8458-354780981416}"/>
              </a:ext>
            </a:extLst>
          </p:cNvPr>
          <p:cNvSpPr>
            <a:spLocks noGrp="1"/>
          </p:cNvSpPr>
          <p:nvPr>
            <p:ph type="body" sz="quarter" idx="13"/>
          </p:nvPr>
        </p:nvSpPr>
        <p:spPr>
          <a:xfrm>
            <a:off x="480483" y="6038212"/>
            <a:ext cx="11101916" cy="683264"/>
          </a:xfrm>
        </p:spPr>
        <p:txBody>
          <a:bodyPr/>
          <a:lstStyle/>
          <a:p>
            <a:r>
              <a:rPr lang="en-GB" dirty="0"/>
              <a:t>ACS, acute coronary syndrome; CRNM, clinically relevant non-major; D150, dabigatran 150 mg BID; D110, dabigatran 110 mg BID; DT, dual therapy; DTE, death or thromboembolic event; ISTH, </a:t>
            </a:r>
            <a:r>
              <a:rPr lang="en-US" dirty="0"/>
              <a:t>International Society on Thrombosis and Haemostasis; </a:t>
            </a:r>
            <a:r>
              <a:rPr lang="en-GB" dirty="0"/>
              <a:t>TT, triple therapy; W, warfarin</a:t>
            </a:r>
          </a:p>
          <a:p>
            <a:r>
              <a:rPr lang="en-GB" dirty="0"/>
              <a:t>Oldgren et al. Eur Heart J 2019;40:1553</a:t>
            </a:r>
          </a:p>
        </p:txBody>
      </p:sp>
      <p:sp>
        <p:nvSpPr>
          <p:cNvPr id="12" name="TextBox 11">
            <a:extLst>
              <a:ext uri="{FF2B5EF4-FFF2-40B4-BE49-F238E27FC236}">
                <a16:creationId xmlns:a16="http://schemas.microsoft.com/office/drawing/2014/main" id="{CA31AEA4-C4C6-449D-9273-039B2CD62255}"/>
              </a:ext>
            </a:extLst>
          </p:cNvPr>
          <p:cNvSpPr txBox="1"/>
          <p:nvPr/>
        </p:nvSpPr>
        <p:spPr>
          <a:xfrm>
            <a:off x="6207742" y="1436005"/>
            <a:ext cx="914400" cy="914400"/>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251A0"/>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ECA568E0-A22E-4676-AB4C-F6DCB61A2449}"/>
              </a:ext>
            </a:extLst>
          </p:cNvPr>
          <p:cNvSpPr/>
          <p:nvPr/>
        </p:nvSpPr>
        <p:spPr>
          <a:xfrm>
            <a:off x="371476" y="3163033"/>
            <a:ext cx="11304586" cy="342981"/>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257156"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40" name="Rectangle 39">
            <a:extLst>
              <a:ext uri="{FF2B5EF4-FFF2-40B4-BE49-F238E27FC236}">
                <a16:creationId xmlns:a16="http://schemas.microsoft.com/office/drawing/2014/main" id="{D6106372-17B9-4C78-9170-2825E0C8BE4F}"/>
              </a:ext>
            </a:extLst>
          </p:cNvPr>
          <p:cNvSpPr/>
          <p:nvPr/>
        </p:nvSpPr>
        <p:spPr>
          <a:xfrm>
            <a:off x="371475" y="4257982"/>
            <a:ext cx="11304588" cy="342981"/>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257156"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42" name="Rectangle 41">
            <a:extLst>
              <a:ext uri="{FF2B5EF4-FFF2-40B4-BE49-F238E27FC236}">
                <a16:creationId xmlns:a16="http://schemas.microsoft.com/office/drawing/2014/main" id="{8415037B-82FE-48DC-BB53-9F8A1B2671EC}"/>
              </a:ext>
            </a:extLst>
          </p:cNvPr>
          <p:cNvSpPr/>
          <p:nvPr/>
        </p:nvSpPr>
        <p:spPr>
          <a:xfrm>
            <a:off x="371475" y="4857388"/>
            <a:ext cx="11304587" cy="342981"/>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257156"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47" name="Rectangle 46">
            <a:extLst>
              <a:ext uri="{FF2B5EF4-FFF2-40B4-BE49-F238E27FC236}">
                <a16:creationId xmlns:a16="http://schemas.microsoft.com/office/drawing/2014/main" id="{83601947-18B1-462B-8B7E-CD3DA70EF7B3}"/>
              </a:ext>
            </a:extLst>
          </p:cNvPr>
          <p:cNvSpPr/>
          <p:nvPr/>
        </p:nvSpPr>
        <p:spPr>
          <a:xfrm>
            <a:off x="371475" y="2629408"/>
            <a:ext cx="11304588" cy="342981"/>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257156"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48" name="Rectangle 47">
            <a:extLst>
              <a:ext uri="{FF2B5EF4-FFF2-40B4-BE49-F238E27FC236}">
                <a16:creationId xmlns:a16="http://schemas.microsoft.com/office/drawing/2014/main" id="{55D5B2C1-67E8-4798-BC22-344474663653}"/>
              </a:ext>
            </a:extLst>
          </p:cNvPr>
          <p:cNvSpPr/>
          <p:nvPr/>
        </p:nvSpPr>
        <p:spPr>
          <a:xfrm>
            <a:off x="1314450" y="4271012"/>
            <a:ext cx="1626421" cy="998328"/>
          </a:xfrm>
          <a:prstGeom prst="rect">
            <a:avLst/>
          </a:prstGeom>
          <a:solidFill>
            <a:srgbClr val="ECF5FE"/>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63D583FA-5F3F-4E2B-8C96-ED65E4012616}"/>
              </a:ext>
            </a:extLst>
          </p:cNvPr>
          <p:cNvSpPr/>
          <p:nvPr/>
        </p:nvSpPr>
        <p:spPr>
          <a:xfrm>
            <a:off x="6460442" y="4257982"/>
            <a:ext cx="1686533" cy="1007204"/>
          </a:xfrm>
          <a:prstGeom prst="rect">
            <a:avLst/>
          </a:prstGeom>
          <a:solidFill>
            <a:srgbClr val="ECF5FE"/>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0929F2DB-0191-490B-8BA5-A5F64F3E6040}"/>
              </a:ext>
            </a:extLst>
          </p:cNvPr>
          <p:cNvSpPr/>
          <p:nvPr/>
        </p:nvSpPr>
        <p:spPr>
          <a:xfrm>
            <a:off x="791464" y="2667051"/>
            <a:ext cx="508473" cy="273280"/>
          </a:xfrm>
          <a:prstGeom prst="rect">
            <a:avLst/>
          </a:prstGeom>
        </p:spPr>
        <p:txBody>
          <a:bodyPr wrap="none">
            <a:spAutoFit/>
          </a:bodyPr>
          <a:lstStyle/>
          <a:p>
            <a:pPr marL="0" marR="0" lvl="0" indent="0" defTabSz="342858" eaLnBrk="1" fontAlgn="auto" latinLnBrk="0" hangingPunct="1">
              <a:lnSpc>
                <a:spcPct val="98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251A0"/>
                </a:solidFill>
                <a:effectLst/>
                <a:uLnTx/>
                <a:uFillTx/>
              </a:rPr>
              <a:t>ACS</a:t>
            </a:r>
          </a:p>
        </p:txBody>
      </p:sp>
      <p:sp>
        <p:nvSpPr>
          <p:cNvPr id="51" name="Rectangle 50">
            <a:extLst>
              <a:ext uri="{FF2B5EF4-FFF2-40B4-BE49-F238E27FC236}">
                <a16:creationId xmlns:a16="http://schemas.microsoft.com/office/drawing/2014/main" id="{0B0A6565-4243-4A27-AA96-AD45BE3AF7F4}"/>
              </a:ext>
            </a:extLst>
          </p:cNvPr>
          <p:cNvSpPr/>
          <p:nvPr/>
        </p:nvSpPr>
        <p:spPr>
          <a:xfrm>
            <a:off x="440406" y="3213813"/>
            <a:ext cx="859531" cy="273280"/>
          </a:xfrm>
          <a:prstGeom prst="rect">
            <a:avLst/>
          </a:prstGeom>
        </p:spPr>
        <p:txBody>
          <a:bodyPr wrap="none">
            <a:spAutoFit/>
          </a:bodyPr>
          <a:lstStyle/>
          <a:p>
            <a:pPr marL="0" marR="0" lvl="0" indent="0" defTabSz="342858" eaLnBrk="1" fontAlgn="auto" latinLnBrk="0" hangingPunct="1">
              <a:lnSpc>
                <a:spcPct val="98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251A0"/>
                </a:solidFill>
                <a:effectLst/>
                <a:uLnTx/>
                <a:uFillTx/>
              </a:rPr>
              <a:t>Non-ACS</a:t>
            </a:r>
          </a:p>
        </p:txBody>
      </p:sp>
      <p:cxnSp>
        <p:nvCxnSpPr>
          <p:cNvPr id="52" name="Straight Connector 51">
            <a:extLst>
              <a:ext uri="{FF2B5EF4-FFF2-40B4-BE49-F238E27FC236}">
                <a16:creationId xmlns:a16="http://schemas.microsoft.com/office/drawing/2014/main" id="{F40470F5-95C1-4F71-997C-4BA498002EA0}"/>
              </a:ext>
            </a:extLst>
          </p:cNvPr>
          <p:cNvCxnSpPr>
            <a:cxnSpLocks/>
          </p:cNvCxnSpPr>
          <p:nvPr/>
        </p:nvCxnSpPr>
        <p:spPr>
          <a:xfrm>
            <a:off x="8147196" y="4280611"/>
            <a:ext cx="0" cy="1240982"/>
          </a:xfrm>
          <a:prstGeom prst="line">
            <a:avLst/>
          </a:prstGeom>
          <a:noFill/>
          <a:ln w="12700" cap="flat" cmpd="sng" algn="ctr">
            <a:solidFill>
              <a:srgbClr val="0251A0"/>
            </a:solidFill>
            <a:prstDash val="dash"/>
          </a:ln>
          <a:effectLst/>
        </p:spPr>
      </p:cxnSp>
      <p:graphicFrame>
        <p:nvGraphicFramePr>
          <p:cNvPr id="53" name="Content Placeholder 3">
            <a:extLst>
              <a:ext uri="{FF2B5EF4-FFF2-40B4-BE49-F238E27FC236}">
                <a16:creationId xmlns:a16="http://schemas.microsoft.com/office/drawing/2014/main" id="{6B2218D9-359E-4B5F-9AC3-74129D3D374C}"/>
              </a:ext>
            </a:extLst>
          </p:cNvPr>
          <p:cNvGraphicFramePr>
            <a:graphicFrameLocks/>
          </p:cNvGraphicFramePr>
          <p:nvPr>
            <p:extLst>
              <p:ext uri="{D42A27DB-BD31-4B8C-83A1-F6EECF244321}">
                <p14:modId xmlns:p14="http://schemas.microsoft.com/office/powerpoint/2010/main" val="828621608"/>
              </p:ext>
            </p:extLst>
          </p:nvPr>
        </p:nvGraphicFramePr>
        <p:xfrm>
          <a:off x="5985418" y="3888150"/>
          <a:ext cx="4147200" cy="1939800"/>
        </p:xfrm>
        <a:graphic>
          <a:graphicData uri="http://schemas.openxmlformats.org/drawingml/2006/chart">
            <c:chart xmlns:c="http://schemas.openxmlformats.org/drawingml/2006/chart" xmlns:r="http://schemas.openxmlformats.org/officeDocument/2006/relationships" r:id="rId3"/>
          </a:graphicData>
        </a:graphic>
      </p:graphicFrame>
      <p:sp>
        <p:nvSpPr>
          <p:cNvPr id="54" name="Rectangle 53">
            <a:extLst>
              <a:ext uri="{FF2B5EF4-FFF2-40B4-BE49-F238E27FC236}">
                <a16:creationId xmlns:a16="http://schemas.microsoft.com/office/drawing/2014/main" id="{60FAD769-3ADE-431A-9D7D-3D7C7672B2CF}"/>
              </a:ext>
            </a:extLst>
          </p:cNvPr>
          <p:cNvSpPr/>
          <p:nvPr/>
        </p:nvSpPr>
        <p:spPr>
          <a:xfrm>
            <a:off x="1314450" y="5205869"/>
            <a:ext cx="1639913" cy="307777"/>
          </a:xfrm>
          <a:prstGeom prst="rect">
            <a:avLst/>
          </a:prstGeom>
          <a:solidFill>
            <a:srgbClr val="1E4784"/>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a:ln>
                  <a:noFill/>
                </a:ln>
                <a:solidFill>
                  <a:srgbClr val="FFFFFF"/>
                </a:solidFill>
                <a:effectLst/>
                <a:uLnTx/>
                <a:uFillTx/>
                <a:latin typeface="Arial" panose="020B0604020202020204"/>
                <a:ea typeface="+mn-ea"/>
                <a:cs typeface="+mn-cs"/>
              </a:rPr>
              <a:t>Favours D150-DT</a:t>
            </a:r>
          </a:p>
        </p:txBody>
      </p:sp>
      <p:sp>
        <p:nvSpPr>
          <p:cNvPr id="55" name="Rectangle 54">
            <a:extLst>
              <a:ext uri="{FF2B5EF4-FFF2-40B4-BE49-F238E27FC236}">
                <a16:creationId xmlns:a16="http://schemas.microsoft.com/office/drawing/2014/main" id="{62199ECF-D7B8-45C0-AFCA-3C046419C02E}"/>
              </a:ext>
            </a:extLst>
          </p:cNvPr>
          <p:cNvSpPr/>
          <p:nvPr/>
        </p:nvSpPr>
        <p:spPr>
          <a:xfrm>
            <a:off x="2950773" y="5205879"/>
            <a:ext cx="1654709" cy="307777"/>
          </a:xfrm>
          <a:prstGeom prst="rect">
            <a:avLst/>
          </a:prstGeom>
          <a:solidFill>
            <a:srgbClr val="7F7F7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a:ln>
                  <a:noFill/>
                </a:ln>
                <a:solidFill>
                  <a:srgbClr val="FFFFFF"/>
                </a:solidFill>
                <a:effectLst/>
                <a:uLnTx/>
                <a:uFillTx/>
                <a:latin typeface="Arial" panose="020B0604020202020204"/>
                <a:ea typeface="+mn-ea"/>
                <a:cs typeface="+mn-cs"/>
              </a:rPr>
              <a:t>Favours warfarin-TT</a:t>
            </a:r>
          </a:p>
        </p:txBody>
      </p:sp>
      <p:sp>
        <p:nvSpPr>
          <p:cNvPr id="56" name="Rectangle 55">
            <a:extLst>
              <a:ext uri="{FF2B5EF4-FFF2-40B4-BE49-F238E27FC236}">
                <a16:creationId xmlns:a16="http://schemas.microsoft.com/office/drawing/2014/main" id="{EC63CE1C-3420-4A75-B580-3D9DC7F1FF7F}"/>
              </a:ext>
            </a:extLst>
          </p:cNvPr>
          <p:cNvSpPr/>
          <p:nvPr/>
        </p:nvSpPr>
        <p:spPr>
          <a:xfrm>
            <a:off x="6460442" y="5204391"/>
            <a:ext cx="1686533" cy="342981"/>
          </a:xfrm>
          <a:prstGeom prst="rect">
            <a:avLst/>
          </a:prstGeom>
          <a:solidFill>
            <a:srgbClr val="0084CB"/>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a:ln>
                  <a:noFill/>
                </a:ln>
                <a:solidFill>
                  <a:srgbClr val="FFFFFF"/>
                </a:solidFill>
                <a:effectLst/>
                <a:uLnTx/>
                <a:uFillTx/>
                <a:latin typeface="Arial" panose="020B0604020202020204"/>
                <a:ea typeface="+mn-ea"/>
                <a:cs typeface="+mn-cs"/>
              </a:rPr>
              <a:t>Favours D110-DT</a:t>
            </a:r>
          </a:p>
        </p:txBody>
      </p:sp>
      <p:sp>
        <p:nvSpPr>
          <p:cNvPr id="57" name="Rectangle 56">
            <a:extLst>
              <a:ext uri="{FF2B5EF4-FFF2-40B4-BE49-F238E27FC236}">
                <a16:creationId xmlns:a16="http://schemas.microsoft.com/office/drawing/2014/main" id="{A71916A4-1A8F-47AF-BDF8-DF7E66D07CEF}"/>
              </a:ext>
            </a:extLst>
          </p:cNvPr>
          <p:cNvSpPr/>
          <p:nvPr/>
        </p:nvSpPr>
        <p:spPr>
          <a:xfrm>
            <a:off x="8151005" y="5205998"/>
            <a:ext cx="1686527" cy="341384"/>
          </a:xfrm>
          <a:prstGeom prst="rect">
            <a:avLst/>
          </a:prstGeom>
          <a:solidFill>
            <a:srgbClr val="7F7F7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a:ln>
                  <a:noFill/>
                </a:ln>
                <a:solidFill>
                  <a:srgbClr val="FFFFFF"/>
                </a:solidFill>
                <a:effectLst/>
                <a:uLnTx/>
                <a:uFillTx/>
                <a:latin typeface="Arial" panose="020B0604020202020204"/>
                <a:ea typeface="+mn-ea"/>
                <a:cs typeface="+mn-cs"/>
              </a:rPr>
              <a:t>Favours warfarin-TT</a:t>
            </a:r>
          </a:p>
        </p:txBody>
      </p:sp>
      <p:sp>
        <p:nvSpPr>
          <p:cNvPr id="58" name="Rectangle 57">
            <a:extLst>
              <a:ext uri="{FF2B5EF4-FFF2-40B4-BE49-F238E27FC236}">
                <a16:creationId xmlns:a16="http://schemas.microsoft.com/office/drawing/2014/main" id="{3883E33D-0F93-4FD9-B183-65CF78BEF634}"/>
              </a:ext>
            </a:extLst>
          </p:cNvPr>
          <p:cNvSpPr/>
          <p:nvPr/>
        </p:nvSpPr>
        <p:spPr>
          <a:xfrm>
            <a:off x="382165" y="2068446"/>
            <a:ext cx="2216707" cy="273280"/>
          </a:xfrm>
          <a:prstGeom prst="rect">
            <a:avLst/>
          </a:prstGeom>
          <a:noFill/>
        </p:spPr>
        <p:txBody>
          <a:bodyPr wrap="square">
            <a:spAutoFit/>
          </a:bodyPr>
          <a:lstStyle/>
          <a:p>
            <a:pPr marL="0" marR="0" lvl="0" indent="0" algn="ctr" defTabSz="457178" eaLnBrk="1" fontAlgn="auto" latinLnBrk="0" hangingPunct="1">
              <a:lnSpc>
                <a:spcPct val="98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0251A0"/>
                </a:solidFill>
                <a:effectLst/>
                <a:uLnTx/>
                <a:uFillTx/>
              </a:rPr>
              <a:t>ISTH major/CRNM bleeding</a:t>
            </a:r>
          </a:p>
        </p:txBody>
      </p:sp>
      <p:sp>
        <p:nvSpPr>
          <p:cNvPr id="59" name="Rectangle 58">
            <a:extLst>
              <a:ext uri="{FF2B5EF4-FFF2-40B4-BE49-F238E27FC236}">
                <a16:creationId xmlns:a16="http://schemas.microsoft.com/office/drawing/2014/main" id="{97211B52-1466-4BC1-87C3-4E4C246B9123}"/>
              </a:ext>
            </a:extLst>
          </p:cNvPr>
          <p:cNvSpPr/>
          <p:nvPr/>
        </p:nvSpPr>
        <p:spPr>
          <a:xfrm>
            <a:off x="474486" y="3821671"/>
            <a:ext cx="2899461" cy="273280"/>
          </a:xfrm>
          <a:prstGeom prst="rect">
            <a:avLst/>
          </a:prstGeom>
          <a:solidFill>
            <a:srgbClr val="FFFFFF"/>
          </a:solidFill>
        </p:spPr>
        <p:txBody>
          <a:bodyPr wrap="square">
            <a:spAutoFit/>
          </a:bodyPr>
          <a:lstStyle/>
          <a:p>
            <a:pPr marL="0" marR="0" lvl="0" indent="0" defTabSz="457178" eaLnBrk="1" fontAlgn="auto" latinLnBrk="0" hangingPunct="1">
              <a:lnSpc>
                <a:spcPct val="98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0251A0"/>
                </a:solidFill>
                <a:effectLst/>
                <a:uLnTx/>
                <a:uFillTx/>
              </a:rPr>
              <a:t>DTE or unplanned revascularization</a:t>
            </a:r>
          </a:p>
        </p:txBody>
      </p:sp>
      <p:graphicFrame>
        <p:nvGraphicFramePr>
          <p:cNvPr id="60" name="Table 59">
            <a:extLst>
              <a:ext uri="{FF2B5EF4-FFF2-40B4-BE49-F238E27FC236}">
                <a16:creationId xmlns:a16="http://schemas.microsoft.com/office/drawing/2014/main" id="{DF6CAAD6-E829-409C-84AA-B86A5B7B68CF}"/>
              </a:ext>
            </a:extLst>
          </p:cNvPr>
          <p:cNvGraphicFramePr>
            <a:graphicFrameLocks noGrp="1"/>
          </p:cNvGraphicFramePr>
          <p:nvPr>
            <p:extLst>
              <p:ext uri="{D42A27DB-BD31-4B8C-83A1-F6EECF244321}">
                <p14:modId xmlns:p14="http://schemas.microsoft.com/office/powerpoint/2010/main" val="1752362125"/>
              </p:ext>
            </p:extLst>
          </p:nvPr>
        </p:nvGraphicFramePr>
        <p:xfrm>
          <a:off x="3190000" y="2067450"/>
          <a:ext cx="3258000" cy="1439999"/>
        </p:xfrm>
        <a:graphic>
          <a:graphicData uri="http://schemas.openxmlformats.org/drawingml/2006/table">
            <a:tbl>
              <a:tblPr firstRow="1" bandRow="1"/>
              <a:tblGrid>
                <a:gridCol w="651600">
                  <a:extLst>
                    <a:ext uri="{9D8B030D-6E8A-4147-A177-3AD203B41FA5}">
                      <a16:colId xmlns:a16="http://schemas.microsoft.com/office/drawing/2014/main" val="2615769827"/>
                    </a:ext>
                  </a:extLst>
                </a:gridCol>
                <a:gridCol w="651600">
                  <a:extLst>
                    <a:ext uri="{9D8B030D-6E8A-4147-A177-3AD203B41FA5}">
                      <a16:colId xmlns:a16="http://schemas.microsoft.com/office/drawing/2014/main" val="20000"/>
                    </a:ext>
                  </a:extLst>
                </a:gridCol>
                <a:gridCol w="651600">
                  <a:extLst>
                    <a:ext uri="{9D8B030D-6E8A-4147-A177-3AD203B41FA5}">
                      <a16:colId xmlns:a16="http://schemas.microsoft.com/office/drawing/2014/main" val="950567031"/>
                    </a:ext>
                  </a:extLst>
                </a:gridCol>
                <a:gridCol w="651600">
                  <a:extLst>
                    <a:ext uri="{9D8B030D-6E8A-4147-A177-3AD203B41FA5}">
                      <a16:colId xmlns:a16="http://schemas.microsoft.com/office/drawing/2014/main" val="20002"/>
                    </a:ext>
                  </a:extLst>
                </a:gridCol>
                <a:gridCol w="651600">
                  <a:extLst>
                    <a:ext uri="{9D8B030D-6E8A-4147-A177-3AD203B41FA5}">
                      <a16:colId xmlns:a16="http://schemas.microsoft.com/office/drawing/2014/main" val="281617597"/>
                    </a:ext>
                  </a:extLst>
                </a:gridCol>
              </a:tblGrid>
              <a:tr h="57995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98000"/>
                        </a:lnSpc>
                        <a:spcBef>
                          <a:spcPts val="0"/>
                        </a:spcBef>
                        <a:spcAft>
                          <a:spcPts val="0"/>
                        </a:spcAft>
                        <a:buClrTx/>
                        <a:buSzTx/>
                        <a:buFontTx/>
                        <a:buNone/>
                        <a:tabLst/>
                        <a:defRPr/>
                      </a:pPr>
                      <a:r>
                        <a:rPr lang="en-US" sz="1100" b="0" dirty="0">
                          <a:solidFill>
                            <a:schemeClr val="tx1"/>
                          </a:solidFill>
                          <a:latin typeface="+mn-lt"/>
                        </a:rPr>
                        <a:t>D150,</a:t>
                      </a:r>
                    </a:p>
                    <a:p>
                      <a:pPr marL="0" marR="0" lvl="0" indent="0" algn="ctr" defTabSz="457200" rtl="0" eaLnBrk="1" fontAlgn="auto" latinLnBrk="0" hangingPunct="1">
                        <a:lnSpc>
                          <a:spcPct val="98000"/>
                        </a:lnSpc>
                        <a:spcBef>
                          <a:spcPts val="0"/>
                        </a:spcBef>
                        <a:spcAft>
                          <a:spcPts val="0"/>
                        </a:spcAft>
                        <a:buClrTx/>
                        <a:buSzTx/>
                        <a:buFontTx/>
                        <a:buNone/>
                        <a:tabLst/>
                        <a:defRPr/>
                      </a:pPr>
                      <a:r>
                        <a:rPr lang="en-US" sz="1100" b="0" dirty="0">
                          <a:solidFill>
                            <a:schemeClr val="tx1"/>
                          </a:solidFill>
                          <a:latin typeface="+mn-lt"/>
                        </a:rPr>
                        <a:t>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98000"/>
                        </a:lnSpc>
                        <a:spcBef>
                          <a:spcPts val="0"/>
                        </a:spcBef>
                        <a:spcAft>
                          <a:spcPts val="0"/>
                        </a:spcAft>
                        <a:buClrTx/>
                        <a:buSzTx/>
                        <a:buFontTx/>
                        <a:buNone/>
                        <a:tabLst/>
                        <a:defRPr/>
                      </a:pPr>
                      <a:r>
                        <a:rPr lang="en-GB" sz="1100" b="0" dirty="0">
                          <a:solidFill>
                            <a:schemeClr val="tx1"/>
                          </a:solidFill>
                          <a:latin typeface="+mn-lt"/>
                        </a:rPr>
                        <a:t>W,</a:t>
                      </a:r>
                      <a:br>
                        <a:rPr lang="en-GB" sz="1100" b="0" dirty="0">
                          <a:solidFill>
                            <a:schemeClr val="tx1"/>
                          </a:solidFill>
                          <a:latin typeface="+mn-lt"/>
                        </a:rPr>
                      </a:br>
                      <a:r>
                        <a:rPr lang="en-GB" sz="1100" b="0" dirty="0">
                          <a:solidFill>
                            <a:schemeClr val="tx1"/>
                          </a:solidFill>
                          <a:latin typeface="+mn-lt"/>
                        </a:rPr>
                        <a:t>n</a:t>
                      </a: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100" b="1" dirty="0">
                          <a:solidFill>
                            <a:schemeClr val="tx1"/>
                          </a:solidFill>
                        </a:rPr>
                        <a:t>D150,</a:t>
                      </a:r>
                    </a:p>
                    <a:p>
                      <a:pPr algn="ctr">
                        <a:lnSpc>
                          <a:spcPct val="98000"/>
                        </a:lnSpc>
                      </a:pPr>
                      <a:r>
                        <a:rPr lang="en-GB" sz="1100" b="1" dirty="0">
                          <a:solidFill>
                            <a:schemeClr val="tx1"/>
                          </a:solidFill>
                        </a:rPr>
                        <a:t>%</a:t>
                      </a:r>
                      <a:endParaRPr lang="en-US" sz="11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GB" sz="1100" b="1" dirty="0">
                          <a:solidFill>
                            <a:schemeClr val="tx1"/>
                          </a:solidFill>
                        </a:rPr>
                        <a:t>W,</a:t>
                      </a:r>
                    </a:p>
                    <a:p>
                      <a:pPr algn="ctr">
                        <a:lnSpc>
                          <a:spcPct val="98000"/>
                        </a:lnSpc>
                      </a:pPr>
                      <a:r>
                        <a:rPr lang="en-GB" sz="1100" b="1" baseline="0" dirty="0">
                          <a:solidFill>
                            <a:schemeClr val="tx1"/>
                          </a:solidFill>
                        </a:rPr>
                        <a:t>%</a:t>
                      </a:r>
                      <a:endParaRPr lang="en-US" sz="11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100" b="1" dirty="0">
                          <a:solidFill>
                            <a:schemeClr val="tx1"/>
                          </a:solidFill>
                          <a:latin typeface="+mn-lt"/>
                        </a:rPr>
                        <a:t>P inter-action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3047">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391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369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20.5</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27.1</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0.57</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057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642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372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394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19.9</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24.4</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61" name="Table 60">
            <a:extLst>
              <a:ext uri="{FF2B5EF4-FFF2-40B4-BE49-F238E27FC236}">
                <a16:creationId xmlns:a16="http://schemas.microsoft.com/office/drawing/2014/main" id="{3805C858-6E8C-45AC-83EB-C15C3C3B8EA4}"/>
              </a:ext>
            </a:extLst>
          </p:cNvPr>
          <p:cNvGraphicFramePr>
            <a:graphicFrameLocks noGrp="1"/>
          </p:cNvGraphicFramePr>
          <p:nvPr>
            <p:extLst>
              <p:ext uri="{D42A27DB-BD31-4B8C-83A1-F6EECF244321}">
                <p14:modId xmlns:p14="http://schemas.microsoft.com/office/powerpoint/2010/main" val="1586200137"/>
              </p:ext>
            </p:extLst>
          </p:nvPr>
        </p:nvGraphicFramePr>
        <p:xfrm>
          <a:off x="8427100" y="2083629"/>
          <a:ext cx="3258000" cy="1438836"/>
        </p:xfrm>
        <a:graphic>
          <a:graphicData uri="http://schemas.openxmlformats.org/drawingml/2006/table">
            <a:tbl>
              <a:tblPr firstRow="1" bandRow="1"/>
              <a:tblGrid>
                <a:gridCol w="651600">
                  <a:extLst>
                    <a:ext uri="{9D8B030D-6E8A-4147-A177-3AD203B41FA5}">
                      <a16:colId xmlns:a16="http://schemas.microsoft.com/office/drawing/2014/main" val="3921172095"/>
                    </a:ext>
                  </a:extLst>
                </a:gridCol>
                <a:gridCol w="651600">
                  <a:extLst>
                    <a:ext uri="{9D8B030D-6E8A-4147-A177-3AD203B41FA5}">
                      <a16:colId xmlns:a16="http://schemas.microsoft.com/office/drawing/2014/main" val="20000"/>
                    </a:ext>
                  </a:extLst>
                </a:gridCol>
                <a:gridCol w="651600">
                  <a:extLst>
                    <a:ext uri="{9D8B030D-6E8A-4147-A177-3AD203B41FA5}">
                      <a16:colId xmlns:a16="http://schemas.microsoft.com/office/drawing/2014/main" val="950567031"/>
                    </a:ext>
                  </a:extLst>
                </a:gridCol>
                <a:gridCol w="651600">
                  <a:extLst>
                    <a:ext uri="{9D8B030D-6E8A-4147-A177-3AD203B41FA5}">
                      <a16:colId xmlns:a16="http://schemas.microsoft.com/office/drawing/2014/main" val="20002"/>
                    </a:ext>
                  </a:extLst>
                </a:gridCol>
                <a:gridCol w="651600">
                  <a:extLst>
                    <a:ext uri="{9D8B030D-6E8A-4147-A177-3AD203B41FA5}">
                      <a16:colId xmlns:a16="http://schemas.microsoft.com/office/drawing/2014/main" val="281617597"/>
                    </a:ext>
                  </a:extLst>
                </a:gridCol>
              </a:tblGrid>
              <a:tr h="48194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98000"/>
                        </a:lnSpc>
                        <a:spcBef>
                          <a:spcPts val="0"/>
                        </a:spcBef>
                        <a:spcAft>
                          <a:spcPts val="0"/>
                        </a:spcAft>
                        <a:buClrTx/>
                        <a:buSzTx/>
                        <a:buFontTx/>
                        <a:buNone/>
                        <a:tabLst/>
                        <a:defRPr/>
                      </a:pPr>
                      <a:r>
                        <a:rPr lang="en-US" sz="1100" b="0" dirty="0">
                          <a:solidFill>
                            <a:schemeClr val="tx1"/>
                          </a:solidFill>
                          <a:latin typeface="+mn-lt"/>
                        </a:rPr>
                        <a:t>D110,</a:t>
                      </a:r>
                      <a:br>
                        <a:rPr lang="en-US" sz="1100" b="0" dirty="0">
                          <a:solidFill>
                            <a:schemeClr val="tx1"/>
                          </a:solidFill>
                          <a:latin typeface="+mn-lt"/>
                        </a:rPr>
                      </a:br>
                      <a:r>
                        <a:rPr lang="en-US" sz="1100" b="0" dirty="0">
                          <a:solidFill>
                            <a:schemeClr val="tx1"/>
                          </a:solidFill>
                          <a:latin typeface="+mn-lt"/>
                        </a:rPr>
                        <a:t>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98000"/>
                        </a:lnSpc>
                        <a:spcBef>
                          <a:spcPts val="0"/>
                        </a:spcBef>
                        <a:spcAft>
                          <a:spcPts val="0"/>
                        </a:spcAft>
                        <a:buClrTx/>
                        <a:buSzTx/>
                        <a:buFontTx/>
                        <a:buNone/>
                        <a:tabLst/>
                        <a:defRPr/>
                      </a:pPr>
                      <a:r>
                        <a:rPr lang="en-GB" sz="1100" b="0" dirty="0">
                          <a:solidFill>
                            <a:schemeClr val="tx1"/>
                          </a:solidFill>
                          <a:latin typeface="+mn-lt"/>
                        </a:rPr>
                        <a:t>W,</a:t>
                      </a:r>
                      <a:br>
                        <a:rPr lang="en-GB" sz="1100" b="0" dirty="0">
                          <a:solidFill>
                            <a:schemeClr val="tx1"/>
                          </a:solidFill>
                          <a:latin typeface="+mn-lt"/>
                        </a:rPr>
                      </a:br>
                      <a:r>
                        <a:rPr lang="en-GB" sz="1100" b="0" dirty="0">
                          <a:solidFill>
                            <a:schemeClr val="tx1"/>
                          </a:solidFill>
                          <a:latin typeface="+mn-lt"/>
                        </a:rPr>
                        <a:t>n</a:t>
                      </a: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100" b="1" dirty="0">
                          <a:solidFill>
                            <a:schemeClr val="tx1"/>
                          </a:solidFill>
                        </a:rPr>
                        <a:t>D110,</a:t>
                      </a:r>
                    </a:p>
                    <a:p>
                      <a:pPr algn="ctr">
                        <a:lnSpc>
                          <a:spcPct val="98000"/>
                        </a:lnSpc>
                      </a:pPr>
                      <a:r>
                        <a:rPr lang="en-GB" sz="1100" b="1" dirty="0">
                          <a:solidFill>
                            <a:schemeClr val="tx1"/>
                          </a:solidFill>
                        </a:rPr>
                        <a:t>%</a:t>
                      </a:r>
                      <a:endParaRPr lang="en-US" sz="11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GB" sz="1100" b="1" dirty="0">
                          <a:solidFill>
                            <a:schemeClr val="tx1"/>
                          </a:solidFill>
                        </a:rPr>
                        <a:t>W</a:t>
                      </a:r>
                      <a:r>
                        <a:rPr lang="en-GB" sz="1100" b="1" baseline="0" dirty="0">
                          <a:solidFill>
                            <a:schemeClr val="tx1"/>
                          </a:solidFill>
                        </a:rPr>
                        <a:t>,</a:t>
                      </a:r>
                      <a:endParaRPr lang="en-GB" sz="1100" b="1" dirty="0">
                        <a:solidFill>
                          <a:schemeClr val="tx1"/>
                        </a:solidFill>
                      </a:endParaRPr>
                    </a:p>
                    <a:p>
                      <a:pPr algn="ctr">
                        <a:lnSpc>
                          <a:spcPct val="98000"/>
                        </a:lnSpc>
                      </a:pPr>
                      <a:r>
                        <a:rPr lang="en-GB" sz="1100" b="1" baseline="0" dirty="0">
                          <a:solidFill>
                            <a:schemeClr val="tx1"/>
                          </a:solidFill>
                        </a:rPr>
                        <a:t>%</a:t>
                      </a:r>
                      <a:endParaRPr lang="en-US" sz="11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100" b="1" dirty="0">
                          <a:solidFill>
                            <a:schemeClr val="tx1"/>
                          </a:solidFill>
                          <a:latin typeface="+mn-lt"/>
                        </a:rPr>
                        <a:t>P inter-action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7277">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509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475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solidFill>
                            <a:schemeClr val="tx1"/>
                          </a:solidFill>
                          <a:latin typeface="+mn-lt"/>
                        </a:rPr>
                        <a:t>14.7</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solidFill>
                            <a:schemeClr val="tx1"/>
                          </a:solidFill>
                          <a:latin typeface="+mn-lt"/>
                        </a:rPr>
                        <a:t>27.8</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GB" sz="1200" b="1" kern="0" dirty="0">
                          <a:solidFill>
                            <a:schemeClr val="tx1"/>
                          </a:solidFill>
                        </a:rPr>
                        <a:t>0.34</a:t>
                      </a:r>
                      <a:endParaRPr lang="en-US" sz="1200" b="1" dirty="0">
                        <a:solidFill>
                          <a:schemeClr val="tx1"/>
                        </a:solidFill>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741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41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algn="ctr" defTabSz="457200" rtl="0" eaLnBrk="1" latinLnBrk="0" hangingPunct="1">
                        <a:lnSpc>
                          <a:spcPct val="98000"/>
                        </a:lnSpc>
                      </a:pPr>
                      <a:r>
                        <a:rPr lang="en-US" sz="1200" b="0" kern="1200" dirty="0">
                          <a:solidFill>
                            <a:schemeClr val="tx1"/>
                          </a:solidFill>
                          <a:latin typeface="+mn-lt"/>
                          <a:ea typeface="+mn-ea"/>
                          <a:cs typeface="+mn-cs"/>
                        </a:rPr>
                        <a:t>472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algn="ctr" defTabSz="457200" rtl="0" eaLnBrk="1" latinLnBrk="0" hangingPunct="1">
                        <a:lnSpc>
                          <a:spcPct val="98000"/>
                        </a:lnSpc>
                      </a:pPr>
                      <a:r>
                        <a:rPr lang="en-US" sz="1200" b="0" kern="1200" dirty="0">
                          <a:solidFill>
                            <a:schemeClr val="tx1"/>
                          </a:solidFill>
                          <a:latin typeface="+mn-lt"/>
                          <a:ea typeface="+mn-ea"/>
                          <a:cs typeface="+mn-cs"/>
                        </a:rPr>
                        <a:t>505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solidFill>
                            <a:schemeClr val="tx1"/>
                          </a:solidFill>
                          <a:latin typeface="+mn-lt"/>
                        </a:rPr>
                        <a:t>16.1</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solidFill>
                            <a:schemeClr val="tx1"/>
                          </a:solidFill>
                          <a:latin typeface="+mn-lt"/>
                        </a:rPr>
                        <a:t>26.1</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62" name="Content Placeholder 3">
            <a:extLst>
              <a:ext uri="{FF2B5EF4-FFF2-40B4-BE49-F238E27FC236}">
                <a16:creationId xmlns:a16="http://schemas.microsoft.com/office/drawing/2014/main" id="{005C3182-C254-4BEA-BA92-C71482E61021}"/>
              </a:ext>
            </a:extLst>
          </p:cNvPr>
          <p:cNvGraphicFramePr>
            <a:graphicFrameLocks/>
          </p:cNvGraphicFramePr>
          <p:nvPr>
            <p:extLst>
              <p:ext uri="{D42A27DB-BD31-4B8C-83A1-F6EECF244321}">
                <p14:modId xmlns:p14="http://schemas.microsoft.com/office/powerpoint/2010/main" val="3770287098"/>
              </p:ext>
            </p:extLst>
          </p:nvPr>
        </p:nvGraphicFramePr>
        <p:xfrm>
          <a:off x="869701" y="3940216"/>
          <a:ext cx="4147200" cy="18591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Table 62">
            <a:extLst>
              <a:ext uri="{FF2B5EF4-FFF2-40B4-BE49-F238E27FC236}">
                <a16:creationId xmlns:a16="http://schemas.microsoft.com/office/drawing/2014/main" id="{48239C47-C2B5-486F-A45B-F15C81FC6AAB}"/>
              </a:ext>
            </a:extLst>
          </p:cNvPr>
          <p:cNvGraphicFramePr>
            <a:graphicFrameLocks noGrp="1"/>
          </p:cNvGraphicFramePr>
          <p:nvPr>
            <p:extLst>
              <p:ext uri="{D42A27DB-BD31-4B8C-83A1-F6EECF244321}">
                <p14:modId xmlns:p14="http://schemas.microsoft.com/office/powerpoint/2010/main" val="1138470955"/>
              </p:ext>
            </p:extLst>
          </p:nvPr>
        </p:nvGraphicFramePr>
        <p:xfrm>
          <a:off x="3210358" y="4280611"/>
          <a:ext cx="3258000" cy="900000"/>
        </p:xfrm>
        <a:graphic>
          <a:graphicData uri="http://schemas.openxmlformats.org/drawingml/2006/table">
            <a:tbl>
              <a:tblPr firstRow="1" bandRow="1"/>
              <a:tblGrid>
                <a:gridCol w="651600">
                  <a:extLst>
                    <a:ext uri="{9D8B030D-6E8A-4147-A177-3AD203B41FA5}">
                      <a16:colId xmlns:a16="http://schemas.microsoft.com/office/drawing/2014/main" val="3921172095"/>
                    </a:ext>
                  </a:extLst>
                </a:gridCol>
                <a:gridCol w="651600">
                  <a:extLst>
                    <a:ext uri="{9D8B030D-6E8A-4147-A177-3AD203B41FA5}">
                      <a16:colId xmlns:a16="http://schemas.microsoft.com/office/drawing/2014/main" val="20000"/>
                    </a:ext>
                  </a:extLst>
                </a:gridCol>
                <a:gridCol w="651600">
                  <a:extLst>
                    <a:ext uri="{9D8B030D-6E8A-4147-A177-3AD203B41FA5}">
                      <a16:colId xmlns:a16="http://schemas.microsoft.com/office/drawing/2014/main" val="950567031"/>
                    </a:ext>
                  </a:extLst>
                </a:gridCol>
                <a:gridCol w="651600">
                  <a:extLst>
                    <a:ext uri="{9D8B030D-6E8A-4147-A177-3AD203B41FA5}">
                      <a16:colId xmlns:a16="http://schemas.microsoft.com/office/drawing/2014/main" val="20002"/>
                    </a:ext>
                  </a:extLst>
                </a:gridCol>
                <a:gridCol w="651600">
                  <a:extLst>
                    <a:ext uri="{9D8B030D-6E8A-4147-A177-3AD203B41FA5}">
                      <a16:colId xmlns:a16="http://schemas.microsoft.com/office/drawing/2014/main" val="281617597"/>
                    </a:ext>
                  </a:extLst>
                </a:gridCol>
              </a:tblGrid>
              <a:tr h="28300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391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369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10.5</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14.1</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0.11</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4397">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260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372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394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13.2</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11.7</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3170573"/>
                  </a:ext>
                </a:extLst>
              </a:tr>
            </a:tbl>
          </a:graphicData>
        </a:graphic>
      </p:graphicFrame>
      <p:graphicFrame>
        <p:nvGraphicFramePr>
          <p:cNvPr id="64" name="Table 63">
            <a:extLst>
              <a:ext uri="{FF2B5EF4-FFF2-40B4-BE49-F238E27FC236}">
                <a16:creationId xmlns:a16="http://schemas.microsoft.com/office/drawing/2014/main" id="{E10D98BF-2E47-4A7F-806B-CD9421B21CCC}"/>
              </a:ext>
            </a:extLst>
          </p:cNvPr>
          <p:cNvGraphicFramePr>
            <a:graphicFrameLocks noGrp="1"/>
          </p:cNvGraphicFramePr>
          <p:nvPr>
            <p:extLst>
              <p:ext uri="{D42A27DB-BD31-4B8C-83A1-F6EECF244321}">
                <p14:modId xmlns:p14="http://schemas.microsoft.com/office/powerpoint/2010/main" val="3684293414"/>
              </p:ext>
            </p:extLst>
          </p:nvPr>
        </p:nvGraphicFramePr>
        <p:xfrm>
          <a:off x="8427099" y="4280611"/>
          <a:ext cx="3258000" cy="900000"/>
        </p:xfrm>
        <a:graphic>
          <a:graphicData uri="http://schemas.openxmlformats.org/drawingml/2006/table">
            <a:tbl>
              <a:tblPr firstRow="1" bandRow="1"/>
              <a:tblGrid>
                <a:gridCol w="651600">
                  <a:extLst>
                    <a:ext uri="{9D8B030D-6E8A-4147-A177-3AD203B41FA5}">
                      <a16:colId xmlns:a16="http://schemas.microsoft.com/office/drawing/2014/main" val="3921172095"/>
                    </a:ext>
                  </a:extLst>
                </a:gridCol>
                <a:gridCol w="651600">
                  <a:extLst>
                    <a:ext uri="{9D8B030D-6E8A-4147-A177-3AD203B41FA5}">
                      <a16:colId xmlns:a16="http://schemas.microsoft.com/office/drawing/2014/main" val="20000"/>
                    </a:ext>
                  </a:extLst>
                </a:gridCol>
                <a:gridCol w="651600">
                  <a:extLst>
                    <a:ext uri="{9D8B030D-6E8A-4147-A177-3AD203B41FA5}">
                      <a16:colId xmlns:a16="http://schemas.microsoft.com/office/drawing/2014/main" val="950567031"/>
                    </a:ext>
                  </a:extLst>
                </a:gridCol>
                <a:gridCol w="651600">
                  <a:extLst>
                    <a:ext uri="{9D8B030D-6E8A-4147-A177-3AD203B41FA5}">
                      <a16:colId xmlns:a16="http://schemas.microsoft.com/office/drawing/2014/main" val="20002"/>
                    </a:ext>
                  </a:extLst>
                </a:gridCol>
                <a:gridCol w="651600">
                  <a:extLst>
                    <a:ext uri="{9D8B030D-6E8A-4147-A177-3AD203B41FA5}">
                      <a16:colId xmlns:a16="http://schemas.microsoft.com/office/drawing/2014/main" val="281617597"/>
                    </a:ext>
                  </a:extLst>
                </a:gridCol>
              </a:tblGrid>
              <a:tr h="28300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algn="ctr" defTabSz="457200" rtl="0" eaLnBrk="1" latinLnBrk="0" hangingPunct="1">
                        <a:lnSpc>
                          <a:spcPct val="98000"/>
                        </a:lnSpc>
                      </a:pPr>
                      <a:r>
                        <a:rPr lang="en-US" sz="1200" b="0" kern="1200" dirty="0">
                          <a:solidFill>
                            <a:schemeClr val="tx1"/>
                          </a:solidFill>
                          <a:latin typeface="+mn-lt"/>
                          <a:ea typeface="+mn-ea"/>
                          <a:cs typeface="+mn-cs"/>
                        </a:rPr>
                        <a:t>509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algn="ctr" defTabSz="457200" rtl="0" eaLnBrk="1" latinLnBrk="0" hangingPunct="1">
                        <a:lnSpc>
                          <a:spcPct val="98000"/>
                        </a:lnSpc>
                      </a:pPr>
                      <a:r>
                        <a:rPr lang="en-US" sz="1200" b="0" kern="1200" dirty="0">
                          <a:solidFill>
                            <a:schemeClr val="tx1"/>
                          </a:solidFill>
                          <a:latin typeface="+mn-lt"/>
                          <a:ea typeface="+mn-ea"/>
                          <a:cs typeface="+mn-cs"/>
                        </a:rPr>
                        <a:t>475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18.1</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14.7</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0.38</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4397">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260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472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505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12.1</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12.1</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3170573"/>
                  </a:ext>
                </a:extLst>
              </a:tr>
            </a:tbl>
          </a:graphicData>
        </a:graphic>
      </p:graphicFrame>
      <p:sp>
        <p:nvSpPr>
          <p:cNvPr id="65" name="Rectangle 64">
            <a:extLst>
              <a:ext uri="{FF2B5EF4-FFF2-40B4-BE49-F238E27FC236}">
                <a16:creationId xmlns:a16="http://schemas.microsoft.com/office/drawing/2014/main" id="{5CC4E40E-552E-4087-87BE-E8AF310559F0}"/>
              </a:ext>
            </a:extLst>
          </p:cNvPr>
          <p:cNvSpPr/>
          <p:nvPr/>
        </p:nvSpPr>
        <p:spPr>
          <a:xfrm>
            <a:off x="791464" y="4298489"/>
            <a:ext cx="508473" cy="273280"/>
          </a:xfrm>
          <a:prstGeom prst="rect">
            <a:avLst/>
          </a:prstGeom>
        </p:spPr>
        <p:txBody>
          <a:bodyPr wrap="none">
            <a:spAutoFit/>
          </a:bodyPr>
          <a:lstStyle/>
          <a:p>
            <a:pPr marL="0" marR="0" lvl="0" indent="0" defTabSz="342858" eaLnBrk="1" fontAlgn="auto" latinLnBrk="0" hangingPunct="1">
              <a:lnSpc>
                <a:spcPct val="98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251A0"/>
                </a:solidFill>
                <a:effectLst/>
                <a:uLnTx/>
                <a:uFillTx/>
              </a:rPr>
              <a:t>ACS</a:t>
            </a:r>
          </a:p>
        </p:txBody>
      </p:sp>
      <p:sp>
        <p:nvSpPr>
          <p:cNvPr id="66" name="Rectangle 65">
            <a:extLst>
              <a:ext uri="{FF2B5EF4-FFF2-40B4-BE49-F238E27FC236}">
                <a16:creationId xmlns:a16="http://schemas.microsoft.com/office/drawing/2014/main" id="{5C9AA579-AC0A-423D-87E5-E8662D3C1748}"/>
              </a:ext>
            </a:extLst>
          </p:cNvPr>
          <p:cNvSpPr/>
          <p:nvPr/>
        </p:nvSpPr>
        <p:spPr>
          <a:xfrm>
            <a:off x="440406" y="4901813"/>
            <a:ext cx="859531" cy="273280"/>
          </a:xfrm>
          <a:prstGeom prst="rect">
            <a:avLst/>
          </a:prstGeom>
        </p:spPr>
        <p:txBody>
          <a:bodyPr wrap="none">
            <a:spAutoFit/>
          </a:bodyPr>
          <a:lstStyle/>
          <a:p>
            <a:pPr marL="0" marR="0" lvl="0" indent="0" defTabSz="342858" eaLnBrk="1" fontAlgn="auto" latinLnBrk="0" hangingPunct="1">
              <a:lnSpc>
                <a:spcPct val="98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251A0"/>
                </a:solidFill>
                <a:effectLst/>
                <a:uLnTx/>
                <a:uFillTx/>
              </a:rPr>
              <a:t>Non-ACS</a:t>
            </a:r>
          </a:p>
        </p:txBody>
      </p:sp>
      <p:sp>
        <p:nvSpPr>
          <p:cNvPr id="67" name="Rectangle 66">
            <a:extLst>
              <a:ext uri="{FF2B5EF4-FFF2-40B4-BE49-F238E27FC236}">
                <a16:creationId xmlns:a16="http://schemas.microsoft.com/office/drawing/2014/main" id="{F2F3BFAA-B06C-4685-9EC9-4E5548ADBEAD}"/>
              </a:ext>
            </a:extLst>
          </p:cNvPr>
          <p:cNvSpPr/>
          <p:nvPr/>
        </p:nvSpPr>
        <p:spPr>
          <a:xfrm>
            <a:off x="2424774" y="5710858"/>
            <a:ext cx="1116646" cy="307775"/>
          </a:xfrm>
          <a:prstGeom prst="rect">
            <a:avLst/>
          </a:prstGeom>
        </p:spPr>
        <p:txBody>
          <a:bodyPr wrap="none" lIns="121917" tIns="60959" rIns="121917" bIns="60959">
            <a:spAutoFit/>
          </a:bodyPr>
          <a:lstStyle/>
          <a:p>
            <a:pPr marL="0" marR="0" lvl="0" indent="0" defTabSz="45715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251A0"/>
                </a:solidFill>
                <a:effectLst/>
                <a:uLnTx/>
                <a:uFillTx/>
              </a:rPr>
              <a:t>HR (95% CI)</a:t>
            </a:r>
          </a:p>
        </p:txBody>
      </p:sp>
      <p:sp>
        <p:nvSpPr>
          <p:cNvPr id="68" name="Rectangle 67">
            <a:extLst>
              <a:ext uri="{FF2B5EF4-FFF2-40B4-BE49-F238E27FC236}">
                <a16:creationId xmlns:a16="http://schemas.microsoft.com/office/drawing/2014/main" id="{1A278AA0-D2C8-4DA0-97BB-8F9794C70071}"/>
              </a:ext>
            </a:extLst>
          </p:cNvPr>
          <p:cNvSpPr/>
          <p:nvPr/>
        </p:nvSpPr>
        <p:spPr>
          <a:xfrm>
            <a:off x="7620392" y="5710858"/>
            <a:ext cx="1116646" cy="307775"/>
          </a:xfrm>
          <a:prstGeom prst="rect">
            <a:avLst/>
          </a:prstGeom>
        </p:spPr>
        <p:txBody>
          <a:bodyPr wrap="none" lIns="121917" tIns="60959" rIns="121917" bIns="60959">
            <a:spAutoFit/>
          </a:bodyPr>
          <a:lstStyle/>
          <a:p>
            <a:pPr marL="0" marR="0" lvl="0" indent="0" defTabSz="45715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251A0"/>
                </a:solidFill>
                <a:effectLst/>
                <a:uLnTx/>
                <a:uFillTx/>
              </a:rPr>
              <a:t>HR (95% CI)</a:t>
            </a:r>
          </a:p>
        </p:txBody>
      </p:sp>
      <p:cxnSp>
        <p:nvCxnSpPr>
          <p:cNvPr id="69" name="Straight Connector 68">
            <a:extLst>
              <a:ext uri="{FF2B5EF4-FFF2-40B4-BE49-F238E27FC236}">
                <a16:creationId xmlns:a16="http://schemas.microsoft.com/office/drawing/2014/main" id="{B015348C-5253-4584-98C7-3AFD13360761}"/>
              </a:ext>
            </a:extLst>
          </p:cNvPr>
          <p:cNvCxnSpPr>
            <a:cxnSpLocks/>
          </p:cNvCxnSpPr>
          <p:nvPr/>
        </p:nvCxnSpPr>
        <p:spPr>
          <a:xfrm>
            <a:off x="2948491" y="4280611"/>
            <a:ext cx="0" cy="1240982"/>
          </a:xfrm>
          <a:prstGeom prst="line">
            <a:avLst/>
          </a:prstGeom>
          <a:noFill/>
          <a:ln w="12700" cap="flat" cmpd="sng" algn="ctr">
            <a:solidFill>
              <a:srgbClr val="0251A0"/>
            </a:solidFill>
            <a:prstDash val="dash"/>
          </a:ln>
          <a:effectLst/>
        </p:spPr>
      </p:cxnSp>
      <p:sp>
        <p:nvSpPr>
          <p:cNvPr id="70" name="Rectangle 69">
            <a:extLst>
              <a:ext uri="{FF2B5EF4-FFF2-40B4-BE49-F238E27FC236}">
                <a16:creationId xmlns:a16="http://schemas.microsoft.com/office/drawing/2014/main" id="{6639EBB2-2ECD-4158-A276-856D6656C6B6}"/>
              </a:ext>
            </a:extLst>
          </p:cNvPr>
          <p:cNvSpPr/>
          <p:nvPr/>
        </p:nvSpPr>
        <p:spPr>
          <a:xfrm>
            <a:off x="1314450" y="2629868"/>
            <a:ext cx="1607372" cy="876146"/>
          </a:xfrm>
          <a:prstGeom prst="rect">
            <a:avLst/>
          </a:prstGeom>
          <a:solidFill>
            <a:srgbClr val="ECF5FE"/>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71" name="Straight Connector 70">
            <a:extLst>
              <a:ext uri="{FF2B5EF4-FFF2-40B4-BE49-F238E27FC236}">
                <a16:creationId xmlns:a16="http://schemas.microsoft.com/office/drawing/2014/main" id="{5A6E0B03-E264-425D-A20D-F423E68E876F}"/>
              </a:ext>
            </a:extLst>
          </p:cNvPr>
          <p:cNvCxnSpPr>
            <a:cxnSpLocks/>
          </p:cNvCxnSpPr>
          <p:nvPr/>
        </p:nvCxnSpPr>
        <p:spPr>
          <a:xfrm>
            <a:off x="2929441" y="2647168"/>
            <a:ext cx="0" cy="858846"/>
          </a:xfrm>
          <a:prstGeom prst="line">
            <a:avLst/>
          </a:prstGeom>
          <a:noFill/>
          <a:ln w="12700" cap="flat" cmpd="sng" algn="ctr">
            <a:solidFill>
              <a:srgbClr val="0251A0"/>
            </a:solidFill>
            <a:prstDash val="dash"/>
          </a:ln>
          <a:effectLst/>
        </p:spPr>
      </p:cxnSp>
      <p:sp>
        <p:nvSpPr>
          <p:cNvPr id="72" name="Rectangle 71">
            <a:extLst>
              <a:ext uri="{FF2B5EF4-FFF2-40B4-BE49-F238E27FC236}">
                <a16:creationId xmlns:a16="http://schemas.microsoft.com/office/drawing/2014/main" id="{1D075293-60C6-4F4A-93E3-13218DC52B7F}"/>
              </a:ext>
            </a:extLst>
          </p:cNvPr>
          <p:cNvSpPr/>
          <p:nvPr/>
        </p:nvSpPr>
        <p:spPr>
          <a:xfrm>
            <a:off x="6460442" y="2629868"/>
            <a:ext cx="1661990" cy="876146"/>
          </a:xfrm>
          <a:prstGeom prst="rect">
            <a:avLst/>
          </a:prstGeom>
          <a:solidFill>
            <a:srgbClr val="ECF5FE"/>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73" name="Straight Connector 72">
            <a:extLst>
              <a:ext uri="{FF2B5EF4-FFF2-40B4-BE49-F238E27FC236}">
                <a16:creationId xmlns:a16="http://schemas.microsoft.com/office/drawing/2014/main" id="{BD7502BF-0A92-42B3-BB6A-2DB04D0E5802}"/>
              </a:ext>
            </a:extLst>
          </p:cNvPr>
          <p:cNvCxnSpPr>
            <a:cxnSpLocks/>
          </p:cNvCxnSpPr>
          <p:nvPr/>
        </p:nvCxnSpPr>
        <p:spPr>
          <a:xfrm>
            <a:off x="8131246" y="2647901"/>
            <a:ext cx="0" cy="858846"/>
          </a:xfrm>
          <a:prstGeom prst="line">
            <a:avLst/>
          </a:prstGeom>
          <a:noFill/>
          <a:ln w="12700" cap="flat" cmpd="sng" algn="ctr">
            <a:solidFill>
              <a:srgbClr val="0251A0"/>
            </a:solidFill>
            <a:prstDash val="dash"/>
          </a:ln>
          <a:effectLst/>
        </p:spPr>
      </p:cxnSp>
      <p:graphicFrame>
        <p:nvGraphicFramePr>
          <p:cNvPr id="74" name="Content Placeholder 3">
            <a:extLst>
              <a:ext uri="{FF2B5EF4-FFF2-40B4-BE49-F238E27FC236}">
                <a16:creationId xmlns:a16="http://schemas.microsoft.com/office/drawing/2014/main" id="{E3C8501C-BDB0-4830-A4D7-E93F205C8061}"/>
              </a:ext>
            </a:extLst>
          </p:cNvPr>
          <p:cNvGraphicFramePr>
            <a:graphicFrameLocks/>
          </p:cNvGraphicFramePr>
          <p:nvPr>
            <p:extLst>
              <p:ext uri="{D42A27DB-BD31-4B8C-83A1-F6EECF244321}">
                <p14:modId xmlns:p14="http://schemas.microsoft.com/office/powerpoint/2010/main" val="698181337"/>
              </p:ext>
            </p:extLst>
          </p:nvPr>
        </p:nvGraphicFramePr>
        <p:xfrm>
          <a:off x="848221" y="2273280"/>
          <a:ext cx="4147200" cy="19448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5" name="Content Placeholder 3">
            <a:extLst>
              <a:ext uri="{FF2B5EF4-FFF2-40B4-BE49-F238E27FC236}">
                <a16:creationId xmlns:a16="http://schemas.microsoft.com/office/drawing/2014/main" id="{8FB3D33B-329D-498E-B5C8-38DF84189026}"/>
              </a:ext>
            </a:extLst>
          </p:cNvPr>
          <p:cNvGraphicFramePr>
            <a:graphicFrameLocks/>
          </p:cNvGraphicFramePr>
          <p:nvPr>
            <p:extLst>
              <p:ext uri="{D42A27DB-BD31-4B8C-83A1-F6EECF244321}">
                <p14:modId xmlns:p14="http://schemas.microsoft.com/office/powerpoint/2010/main" val="2113126969"/>
              </p:ext>
            </p:extLst>
          </p:nvPr>
        </p:nvGraphicFramePr>
        <p:xfrm>
          <a:off x="5982948" y="2326760"/>
          <a:ext cx="4147200" cy="2849762"/>
        </p:xfrm>
        <a:graphic>
          <a:graphicData uri="http://schemas.openxmlformats.org/drawingml/2006/chart">
            <c:chart xmlns:c="http://schemas.openxmlformats.org/drawingml/2006/chart" xmlns:r="http://schemas.openxmlformats.org/officeDocument/2006/relationships" r:id="rId6"/>
          </a:graphicData>
        </a:graphic>
      </p:graphicFrame>
      <p:sp>
        <p:nvSpPr>
          <p:cNvPr id="38" name="Round Same Side Corner Rectangle 24">
            <a:hlinkClick r:id="rId7" action="ppaction://hlinksldjump"/>
            <a:extLst>
              <a:ext uri="{FF2B5EF4-FFF2-40B4-BE49-F238E27FC236}">
                <a16:creationId xmlns:a16="http://schemas.microsoft.com/office/drawing/2014/main" id="{2ACA6C79-BDDD-48D1-9A62-8E3E41D555A2}"/>
              </a:ext>
            </a:extLst>
          </p:cNvPr>
          <p:cNvSpPr/>
          <p:nvPr/>
        </p:nvSpPr>
        <p:spPr>
          <a:xfrm flipH="1">
            <a:off x="11543800" y="5892996"/>
            <a:ext cx="648200" cy="478214"/>
          </a:xfrm>
          <a:custGeom>
            <a:avLst/>
            <a:gdLst>
              <a:gd name="connsiteX0" fmla="*/ 4840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48400 w 387009"/>
              <a:gd name="connsiteY8" fmla="*/ 0 h 290393"/>
              <a:gd name="connsiteX0" fmla="*/ 12617 w 396946"/>
              <a:gd name="connsiteY0" fmla="*/ 0 h 290393"/>
              <a:gd name="connsiteX1" fmla="*/ 348546 w 396946"/>
              <a:gd name="connsiteY1" fmla="*/ 0 h 290393"/>
              <a:gd name="connsiteX2" fmla="*/ 396946 w 396946"/>
              <a:gd name="connsiteY2" fmla="*/ 48400 h 290393"/>
              <a:gd name="connsiteX3" fmla="*/ 396946 w 396946"/>
              <a:gd name="connsiteY3" fmla="*/ 290393 h 290393"/>
              <a:gd name="connsiteX4" fmla="*/ 396946 w 396946"/>
              <a:gd name="connsiteY4" fmla="*/ 290393 h 290393"/>
              <a:gd name="connsiteX5" fmla="*/ 9937 w 396946"/>
              <a:gd name="connsiteY5" fmla="*/ 290393 h 290393"/>
              <a:gd name="connsiteX6" fmla="*/ 9937 w 396946"/>
              <a:gd name="connsiteY6" fmla="*/ 290393 h 290393"/>
              <a:gd name="connsiteX7" fmla="*/ 9937 w 396946"/>
              <a:gd name="connsiteY7" fmla="*/ 48400 h 290393"/>
              <a:gd name="connsiteX8" fmla="*/ 12617 w 396946"/>
              <a:gd name="connsiteY8" fmla="*/ 0 h 290393"/>
              <a:gd name="connsiteX0" fmla="*/ 268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2680 w 387009"/>
              <a:gd name="connsiteY8" fmla="*/ 0 h 290393"/>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153 w 387010"/>
              <a:gd name="connsiteY0" fmla="*/ 0 h 291451"/>
              <a:gd name="connsiteX1" fmla="*/ 338610 w 387010"/>
              <a:gd name="connsiteY1" fmla="*/ 1058 h 291451"/>
              <a:gd name="connsiteX2" fmla="*/ 387010 w 387010"/>
              <a:gd name="connsiteY2" fmla="*/ 49458 h 291451"/>
              <a:gd name="connsiteX3" fmla="*/ 387010 w 387010"/>
              <a:gd name="connsiteY3" fmla="*/ 291451 h 291451"/>
              <a:gd name="connsiteX4" fmla="*/ 387010 w 387010"/>
              <a:gd name="connsiteY4" fmla="*/ 291451 h 291451"/>
              <a:gd name="connsiteX5" fmla="*/ 1 w 387010"/>
              <a:gd name="connsiteY5" fmla="*/ 291451 h 291451"/>
              <a:gd name="connsiteX6" fmla="*/ 1 w 387010"/>
              <a:gd name="connsiteY6" fmla="*/ 291451 h 291451"/>
              <a:gd name="connsiteX7" fmla="*/ 1 w 387010"/>
              <a:gd name="connsiteY7" fmla="*/ 49458 h 291451"/>
              <a:gd name="connsiteX8" fmla="*/ 153 w 387010"/>
              <a:gd name="connsiteY8" fmla="*/ 0 h 291451"/>
              <a:gd name="connsiteX0" fmla="*/ 25 w 387528"/>
              <a:gd name="connsiteY0" fmla="*/ 0 h 290910"/>
              <a:gd name="connsiteX1" fmla="*/ 339128 w 387528"/>
              <a:gd name="connsiteY1" fmla="*/ 517 h 290910"/>
              <a:gd name="connsiteX2" fmla="*/ 387528 w 387528"/>
              <a:gd name="connsiteY2" fmla="*/ 48917 h 290910"/>
              <a:gd name="connsiteX3" fmla="*/ 387528 w 387528"/>
              <a:gd name="connsiteY3" fmla="*/ 290910 h 290910"/>
              <a:gd name="connsiteX4" fmla="*/ 387528 w 387528"/>
              <a:gd name="connsiteY4" fmla="*/ 290910 h 290910"/>
              <a:gd name="connsiteX5" fmla="*/ 519 w 387528"/>
              <a:gd name="connsiteY5" fmla="*/ 290910 h 290910"/>
              <a:gd name="connsiteX6" fmla="*/ 519 w 387528"/>
              <a:gd name="connsiteY6" fmla="*/ 290910 h 290910"/>
              <a:gd name="connsiteX7" fmla="*/ 519 w 387528"/>
              <a:gd name="connsiteY7" fmla="*/ 48917 h 290910"/>
              <a:gd name="connsiteX8" fmla="*/ 25 w 387528"/>
              <a:gd name="connsiteY8" fmla="*/ 0 h 290910"/>
              <a:gd name="connsiteX0" fmla="*/ 0 w 387503"/>
              <a:gd name="connsiteY0" fmla="*/ 0 h 290910"/>
              <a:gd name="connsiteX1" fmla="*/ 339103 w 387503"/>
              <a:gd name="connsiteY1" fmla="*/ 517 h 290910"/>
              <a:gd name="connsiteX2" fmla="*/ 387503 w 387503"/>
              <a:gd name="connsiteY2" fmla="*/ 48917 h 290910"/>
              <a:gd name="connsiteX3" fmla="*/ 387503 w 387503"/>
              <a:gd name="connsiteY3" fmla="*/ 290910 h 290910"/>
              <a:gd name="connsiteX4" fmla="*/ 387503 w 387503"/>
              <a:gd name="connsiteY4" fmla="*/ 290910 h 290910"/>
              <a:gd name="connsiteX5" fmla="*/ 494 w 387503"/>
              <a:gd name="connsiteY5" fmla="*/ 290910 h 290910"/>
              <a:gd name="connsiteX6" fmla="*/ 494 w 387503"/>
              <a:gd name="connsiteY6" fmla="*/ 290910 h 290910"/>
              <a:gd name="connsiteX7" fmla="*/ 494 w 387503"/>
              <a:gd name="connsiteY7" fmla="*/ 48917 h 290910"/>
              <a:gd name="connsiteX8" fmla="*/ 0 w 387503"/>
              <a:gd name="connsiteY8" fmla="*/ 0 h 29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03" h="290910">
                <a:moveTo>
                  <a:pt x="0" y="0"/>
                </a:moveTo>
                <a:lnTo>
                  <a:pt x="339103" y="517"/>
                </a:lnTo>
                <a:cubicBezTo>
                  <a:pt x="365834" y="517"/>
                  <a:pt x="387503" y="22186"/>
                  <a:pt x="387503" y="48917"/>
                </a:cubicBezTo>
                <a:lnTo>
                  <a:pt x="387503" y="290910"/>
                </a:lnTo>
                <a:lnTo>
                  <a:pt x="387503" y="290910"/>
                </a:lnTo>
                <a:lnTo>
                  <a:pt x="494" y="290910"/>
                </a:lnTo>
                <a:lnTo>
                  <a:pt x="494" y="290910"/>
                </a:lnTo>
                <a:lnTo>
                  <a:pt x="494" y="48917"/>
                </a:lnTo>
                <a:cubicBezTo>
                  <a:pt x="494" y="22186"/>
                  <a:pt x="484" y="67493"/>
                  <a:pt x="0" y="0"/>
                </a:cubicBezTo>
                <a:close/>
              </a:path>
            </a:pathLst>
          </a:custGeom>
          <a:solidFill>
            <a:schemeClr val="accent6"/>
          </a:solid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Wingdings 3" panose="05040102010807070707" pitchFamily="18" charset="2"/>
              </a:rPr>
              <a:t> </a:t>
            </a:r>
            <a:endParaRPr kumimoji="0" lang="en-GB"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4" name="Slide Number Placeholder 3">
            <a:extLst>
              <a:ext uri="{FF2B5EF4-FFF2-40B4-BE49-F238E27FC236}">
                <a16:creationId xmlns:a16="http://schemas.microsoft.com/office/drawing/2014/main" id="{87347050-B0EB-4E94-9010-F1ED7FD3B78D}"/>
              </a:ext>
            </a:extLst>
          </p:cNvPr>
          <p:cNvSpPr>
            <a:spLocks noGrp="1"/>
          </p:cNvSpPr>
          <p:nvPr>
            <p:ph type="sldNum" sz="quarter" idx="12"/>
          </p:nvPr>
        </p:nvSpPr>
        <p:spPr/>
        <p:txBody>
          <a:bodyPr/>
          <a:lstStyle/>
          <a:p>
            <a:fld id="{2066355A-084C-D24E-9AD2-7E4FC41EA627}" type="slidenum">
              <a:rPr lang="en-GB" noProof="0" smtClean="0"/>
              <a:pPr/>
              <a:t>33</a:t>
            </a:fld>
            <a:endParaRPr lang="en-GB" noProof="0" dirty="0"/>
          </a:p>
        </p:txBody>
      </p:sp>
    </p:spTree>
    <p:extLst>
      <p:ext uri="{BB962C8B-B14F-4D97-AF65-F5344CB8AC3E}">
        <p14:creationId xmlns:p14="http://schemas.microsoft.com/office/powerpoint/2010/main" val="6854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Autofit/>
          </a:bodyPr>
          <a:lstStyle/>
          <a:p>
            <a:r>
              <a:rPr lang="en-GB" sz="2400" dirty="0"/>
              <a:t>RE-DUAL PCI: similar or better ISTH major/CRNM bleeding with </a:t>
            </a:r>
            <a:br>
              <a:rPr lang="en-GB" sz="2400" dirty="0"/>
            </a:br>
            <a:r>
              <a:rPr lang="en-GB" sz="2400" dirty="0"/>
              <a:t>dabigatran-DT vs warfarin-TT, regardless of HAS-BLED score</a:t>
            </a:r>
          </a:p>
        </p:txBody>
      </p:sp>
      <p:sp>
        <p:nvSpPr>
          <p:cNvPr id="6" name="Slide Number Placeholder 5">
            <a:extLst>
              <a:ext uri="{FF2B5EF4-FFF2-40B4-BE49-F238E27FC236}">
                <a16:creationId xmlns:a16="http://schemas.microsoft.com/office/drawing/2014/main" id="{F4B886D9-56CD-4401-8A3E-DB3676AFFA5A}"/>
              </a:ext>
            </a:extLst>
          </p:cNvPr>
          <p:cNvSpPr>
            <a:spLocks noGrp="1"/>
          </p:cNvSpPr>
          <p:nvPr>
            <p:ph type="sldNum" sz="quarter" idx="12"/>
          </p:nvPr>
        </p:nvSpPr>
        <p:spPr/>
        <p:txBody>
          <a:bodyPr/>
          <a:lstStyle/>
          <a:p>
            <a:fld id="{2066355A-084C-D24E-9AD2-7E4FC41EA627}" type="slidenum">
              <a:rPr lang="en-GB" noProof="0" smtClean="0"/>
              <a:pPr/>
              <a:t>34</a:t>
            </a:fld>
            <a:endParaRPr lang="en-GB" noProof="0" dirty="0"/>
          </a:p>
        </p:txBody>
      </p:sp>
      <p:sp>
        <p:nvSpPr>
          <p:cNvPr id="5" name="Text Placeholder 4"/>
          <p:cNvSpPr>
            <a:spLocks noGrp="1"/>
          </p:cNvSpPr>
          <p:nvPr>
            <p:ph type="body" sz="quarter" idx="13"/>
          </p:nvPr>
        </p:nvSpPr>
        <p:spPr>
          <a:xfrm>
            <a:off x="480483" y="6038212"/>
            <a:ext cx="11101916" cy="683264"/>
          </a:xfrm>
        </p:spPr>
        <p:txBody>
          <a:bodyPr/>
          <a:lstStyle/>
          <a:p>
            <a:r>
              <a:rPr lang="en-GB" dirty="0"/>
              <a:t>CRNM, clinically relevant non-major; D150, dabigatran 150 mg BID; D110, dabigatran 110 mg BID; DT, dual therapy; ISTH, International Society on Thrombosis and Haemostasis; TT, triple therapy; W, warfarin </a:t>
            </a:r>
          </a:p>
          <a:p>
            <a:r>
              <a:rPr lang="en-GB" dirty="0"/>
              <a:t>Lip et al. Am Heart J 2019;212:13</a:t>
            </a:r>
          </a:p>
        </p:txBody>
      </p:sp>
      <p:sp>
        <p:nvSpPr>
          <p:cNvPr id="63" name="Rectangle 62">
            <a:extLst>
              <a:ext uri="{FF2B5EF4-FFF2-40B4-BE49-F238E27FC236}">
                <a16:creationId xmlns:a16="http://schemas.microsoft.com/office/drawing/2014/main" id="{6911BECE-08D0-4983-971B-6D230A8DE0F9}"/>
              </a:ext>
            </a:extLst>
          </p:cNvPr>
          <p:cNvSpPr/>
          <p:nvPr/>
        </p:nvSpPr>
        <p:spPr>
          <a:xfrm>
            <a:off x="371475" y="3996206"/>
            <a:ext cx="11304589" cy="540000"/>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257156"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64" name="Rectangle 63">
            <a:extLst>
              <a:ext uri="{FF2B5EF4-FFF2-40B4-BE49-F238E27FC236}">
                <a16:creationId xmlns:a16="http://schemas.microsoft.com/office/drawing/2014/main" id="{CEBD6A2C-7EDB-4E84-8DC3-5C6396810CF1}"/>
              </a:ext>
            </a:extLst>
          </p:cNvPr>
          <p:cNvSpPr/>
          <p:nvPr/>
        </p:nvSpPr>
        <p:spPr>
          <a:xfrm>
            <a:off x="371476" y="2815024"/>
            <a:ext cx="11304588" cy="540000"/>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257156"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65" name="Rectangle 64">
            <a:extLst>
              <a:ext uri="{FF2B5EF4-FFF2-40B4-BE49-F238E27FC236}">
                <a16:creationId xmlns:a16="http://schemas.microsoft.com/office/drawing/2014/main" id="{F01EA82C-50C8-4F12-9CD0-686A5F8A73D5}"/>
              </a:ext>
            </a:extLst>
          </p:cNvPr>
          <p:cNvSpPr/>
          <p:nvPr/>
        </p:nvSpPr>
        <p:spPr>
          <a:xfrm>
            <a:off x="6217065" y="2815024"/>
            <a:ext cx="1678517" cy="2014423"/>
          </a:xfrm>
          <a:prstGeom prst="rect">
            <a:avLst/>
          </a:prstGeom>
          <a:solidFill>
            <a:srgbClr val="ECF5FE"/>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C06479C8-A69A-47C9-AF2B-FCAF8D7ECC58}"/>
              </a:ext>
            </a:extLst>
          </p:cNvPr>
          <p:cNvSpPr/>
          <p:nvPr/>
        </p:nvSpPr>
        <p:spPr>
          <a:xfrm>
            <a:off x="569684" y="2983301"/>
            <a:ext cx="439544" cy="273280"/>
          </a:xfrm>
          <a:prstGeom prst="rect">
            <a:avLst/>
          </a:prstGeom>
        </p:spPr>
        <p:txBody>
          <a:bodyPr wrap="none">
            <a:spAutoFit/>
          </a:bodyPr>
          <a:lstStyle/>
          <a:p>
            <a:pPr marL="0" marR="0" lvl="0" indent="0" defTabSz="342858" eaLnBrk="1" fontAlgn="auto" latinLnBrk="0" hangingPunct="1">
              <a:lnSpc>
                <a:spcPct val="98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251A0"/>
                </a:solidFill>
                <a:effectLst/>
                <a:uLnTx/>
                <a:uFillTx/>
              </a:rPr>
              <a:t>0–2</a:t>
            </a:r>
          </a:p>
        </p:txBody>
      </p:sp>
      <p:sp>
        <p:nvSpPr>
          <p:cNvPr id="67" name="Rectangle 66">
            <a:extLst>
              <a:ext uri="{FF2B5EF4-FFF2-40B4-BE49-F238E27FC236}">
                <a16:creationId xmlns:a16="http://schemas.microsoft.com/office/drawing/2014/main" id="{EFECCDB6-00C5-4480-86AC-803E40C79878}"/>
              </a:ext>
            </a:extLst>
          </p:cNvPr>
          <p:cNvSpPr/>
          <p:nvPr/>
        </p:nvSpPr>
        <p:spPr>
          <a:xfrm>
            <a:off x="584460" y="4129566"/>
            <a:ext cx="354584" cy="273280"/>
          </a:xfrm>
          <a:prstGeom prst="rect">
            <a:avLst/>
          </a:prstGeom>
        </p:spPr>
        <p:txBody>
          <a:bodyPr wrap="none">
            <a:spAutoFit/>
          </a:bodyPr>
          <a:lstStyle/>
          <a:p>
            <a:pPr marL="0" marR="0" lvl="0" indent="0" defTabSz="342858" eaLnBrk="1" fontAlgn="auto" latinLnBrk="0" hangingPunct="1">
              <a:lnSpc>
                <a:spcPct val="98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251A0"/>
                </a:solidFill>
                <a:effectLst/>
                <a:uLnTx/>
                <a:uFillTx/>
              </a:rPr>
              <a:t>≥3</a:t>
            </a:r>
          </a:p>
        </p:txBody>
      </p:sp>
      <p:sp>
        <p:nvSpPr>
          <p:cNvPr id="68" name="Rectangle 67">
            <a:extLst>
              <a:ext uri="{FF2B5EF4-FFF2-40B4-BE49-F238E27FC236}">
                <a16:creationId xmlns:a16="http://schemas.microsoft.com/office/drawing/2014/main" id="{A7505730-6F9B-413E-BDCA-F8B0AA55545C}"/>
              </a:ext>
            </a:extLst>
          </p:cNvPr>
          <p:cNvSpPr/>
          <p:nvPr/>
        </p:nvSpPr>
        <p:spPr>
          <a:xfrm>
            <a:off x="406384" y="2508442"/>
            <a:ext cx="1622946" cy="258212"/>
          </a:xfrm>
          <a:prstGeom prst="rect">
            <a:avLst/>
          </a:prstGeom>
        </p:spPr>
        <p:txBody>
          <a:bodyPr wrap="square">
            <a:spAutoFit/>
          </a:bodyPr>
          <a:lstStyle/>
          <a:p>
            <a:pPr marL="0" marR="0" lvl="0" indent="0" defTabSz="342858" eaLnBrk="1" fontAlgn="auto" latinLnBrk="0" hangingPunct="1">
              <a:lnSpc>
                <a:spcPct val="98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251A0"/>
                </a:solidFill>
                <a:effectLst/>
                <a:uLnTx/>
                <a:uFillTx/>
              </a:rPr>
              <a:t>HAS-BLED score</a:t>
            </a:r>
          </a:p>
        </p:txBody>
      </p:sp>
      <p:graphicFrame>
        <p:nvGraphicFramePr>
          <p:cNvPr id="69" name="Table 68">
            <a:extLst>
              <a:ext uri="{FF2B5EF4-FFF2-40B4-BE49-F238E27FC236}">
                <a16:creationId xmlns:a16="http://schemas.microsoft.com/office/drawing/2014/main" id="{52058539-1B47-4D04-9786-92E3D9C7B85D}"/>
              </a:ext>
            </a:extLst>
          </p:cNvPr>
          <p:cNvGraphicFramePr>
            <a:graphicFrameLocks noGrp="1"/>
          </p:cNvGraphicFramePr>
          <p:nvPr>
            <p:extLst>
              <p:ext uri="{D42A27DB-BD31-4B8C-83A1-F6EECF244321}">
                <p14:modId xmlns:p14="http://schemas.microsoft.com/office/powerpoint/2010/main" val="532913828"/>
              </p:ext>
            </p:extLst>
          </p:nvPr>
        </p:nvGraphicFramePr>
        <p:xfrm>
          <a:off x="2959847" y="2269246"/>
          <a:ext cx="3257220" cy="2160002"/>
        </p:xfrm>
        <a:graphic>
          <a:graphicData uri="http://schemas.openxmlformats.org/drawingml/2006/table">
            <a:tbl>
              <a:tblPr firstRow="1" bandRow="1"/>
              <a:tblGrid>
                <a:gridCol w="651444">
                  <a:extLst>
                    <a:ext uri="{9D8B030D-6E8A-4147-A177-3AD203B41FA5}">
                      <a16:colId xmlns:a16="http://schemas.microsoft.com/office/drawing/2014/main" val="2615769827"/>
                    </a:ext>
                  </a:extLst>
                </a:gridCol>
                <a:gridCol w="651444">
                  <a:extLst>
                    <a:ext uri="{9D8B030D-6E8A-4147-A177-3AD203B41FA5}">
                      <a16:colId xmlns:a16="http://schemas.microsoft.com/office/drawing/2014/main" val="20000"/>
                    </a:ext>
                  </a:extLst>
                </a:gridCol>
                <a:gridCol w="651444">
                  <a:extLst>
                    <a:ext uri="{9D8B030D-6E8A-4147-A177-3AD203B41FA5}">
                      <a16:colId xmlns:a16="http://schemas.microsoft.com/office/drawing/2014/main" val="950567031"/>
                    </a:ext>
                  </a:extLst>
                </a:gridCol>
                <a:gridCol w="651444">
                  <a:extLst>
                    <a:ext uri="{9D8B030D-6E8A-4147-A177-3AD203B41FA5}">
                      <a16:colId xmlns:a16="http://schemas.microsoft.com/office/drawing/2014/main" val="20002"/>
                    </a:ext>
                  </a:extLst>
                </a:gridCol>
                <a:gridCol w="651444">
                  <a:extLst>
                    <a:ext uri="{9D8B030D-6E8A-4147-A177-3AD203B41FA5}">
                      <a16:colId xmlns:a16="http://schemas.microsoft.com/office/drawing/2014/main" val="281617597"/>
                    </a:ext>
                  </a:extLst>
                </a:gridCol>
              </a:tblGrid>
              <a:tr h="57934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98000"/>
                        </a:lnSpc>
                        <a:spcBef>
                          <a:spcPts val="0"/>
                        </a:spcBef>
                        <a:spcAft>
                          <a:spcPts val="0"/>
                        </a:spcAft>
                        <a:buClrTx/>
                        <a:buSzTx/>
                        <a:buFontTx/>
                        <a:buNone/>
                        <a:tabLst/>
                        <a:defRPr/>
                      </a:pPr>
                      <a:r>
                        <a:rPr lang="en-US" sz="1100" b="0" dirty="0">
                          <a:solidFill>
                            <a:schemeClr val="tx1"/>
                          </a:solidFill>
                          <a:latin typeface="+mn-lt"/>
                        </a:rPr>
                        <a:t>D150,</a:t>
                      </a:r>
                    </a:p>
                    <a:p>
                      <a:pPr marL="0" marR="0" lvl="0" indent="0" algn="ctr" defTabSz="457200" rtl="0" eaLnBrk="1" fontAlgn="auto" latinLnBrk="0" hangingPunct="1">
                        <a:lnSpc>
                          <a:spcPct val="98000"/>
                        </a:lnSpc>
                        <a:spcBef>
                          <a:spcPts val="0"/>
                        </a:spcBef>
                        <a:spcAft>
                          <a:spcPts val="0"/>
                        </a:spcAft>
                        <a:buClrTx/>
                        <a:buSzTx/>
                        <a:buFontTx/>
                        <a:buNone/>
                        <a:tabLst/>
                        <a:defRPr/>
                      </a:pPr>
                      <a:r>
                        <a:rPr lang="en-US" sz="1100" b="0" dirty="0">
                          <a:solidFill>
                            <a:schemeClr val="tx1"/>
                          </a:solidFill>
                          <a:latin typeface="+mn-lt"/>
                        </a:rPr>
                        <a:t>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98000"/>
                        </a:lnSpc>
                        <a:spcBef>
                          <a:spcPts val="0"/>
                        </a:spcBef>
                        <a:spcAft>
                          <a:spcPts val="0"/>
                        </a:spcAft>
                        <a:buClrTx/>
                        <a:buSzTx/>
                        <a:buFontTx/>
                        <a:buNone/>
                        <a:tabLst/>
                        <a:defRPr/>
                      </a:pPr>
                      <a:r>
                        <a:rPr lang="en-GB" sz="1100" b="0" dirty="0">
                          <a:solidFill>
                            <a:schemeClr val="tx1"/>
                          </a:solidFill>
                          <a:latin typeface="+mn-lt"/>
                        </a:rPr>
                        <a:t>W,</a:t>
                      </a:r>
                      <a:br>
                        <a:rPr lang="en-GB" sz="1100" b="0" dirty="0">
                          <a:solidFill>
                            <a:schemeClr val="tx1"/>
                          </a:solidFill>
                          <a:latin typeface="+mn-lt"/>
                        </a:rPr>
                      </a:br>
                      <a:r>
                        <a:rPr lang="en-GB" sz="1100" b="0" dirty="0">
                          <a:solidFill>
                            <a:schemeClr val="tx1"/>
                          </a:solidFill>
                          <a:latin typeface="+mn-lt"/>
                        </a:rPr>
                        <a:t>n</a:t>
                      </a: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100" b="1" dirty="0">
                          <a:solidFill>
                            <a:schemeClr val="tx1"/>
                          </a:solidFill>
                        </a:rPr>
                        <a:t>D150, </a:t>
                      </a:r>
                    </a:p>
                    <a:p>
                      <a:pPr algn="ctr">
                        <a:lnSpc>
                          <a:spcPct val="98000"/>
                        </a:lnSpc>
                      </a:pPr>
                      <a:r>
                        <a:rPr lang="en-GB" sz="1100" b="1" dirty="0">
                          <a:solidFill>
                            <a:schemeClr val="tx1"/>
                          </a:solidFill>
                        </a:rPr>
                        <a:t>%</a:t>
                      </a:r>
                      <a:endParaRPr lang="en-US" sz="11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GB" sz="1100" b="1" dirty="0">
                          <a:solidFill>
                            <a:schemeClr val="tx1"/>
                          </a:solidFill>
                        </a:rPr>
                        <a:t>W, </a:t>
                      </a:r>
                      <a:br>
                        <a:rPr lang="en-GB" sz="1100" b="1" dirty="0">
                          <a:solidFill>
                            <a:schemeClr val="tx1"/>
                          </a:solidFill>
                        </a:rPr>
                      </a:br>
                      <a:r>
                        <a:rPr lang="en-GB" sz="1100" b="1" baseline="0" dirty="0">
                          <a:solidFill>
                            <a:schemeClr val="tx1"/>
                          </a:solidFill>
                        </a:rPr>
                        <a:t>%</a:t>
                      </a:r>
                      <a:endParaRPr lang="en-US" sz="11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100" b="1" dirty="0">
                          <a:solidFill>
                            <a:schemeClr val="tx1"/>
                          </a:solidFill>
                          <a:latin typeface="+mn-lt"/>
                        </a:rPr>
                        <a:t>P inter-action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263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316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260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14.6</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21.9</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0.27</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038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038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7169694"/>
                  </a:ext>
                </a:extLst>
              </a:tr>
              <a:tr h="18038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698091"/>
                  </a:ext>
                </a:extLst>
              </a:tr>
              <a:tr h="18038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333779"/>
                  </a:ext>
                </a:extLst>
              </a:tr>
              <a:tr h="18038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8000608"/>
                  </a:ext>
                </a:extLst>
              </a:tr>
              <a:tr h="28612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447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504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24.2</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27.6</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70" name="Table 69">
            <a:extLst>
              <a:ext uri="{FF2B5EF4-FFF2-40B4-BE49-F238E27FC236}">
                <a16:creationId xmlns:a16="http://schemas.microsoft.com/office/drawing/2014/main" id="{1DD048E9-7E75-4D9B-AD12-1F974BA300D9}"/>
              </a:ext>
            </a:extLst>
          </p:cNvPr>
          <p:cNvGraphicFramePr>
            <a:graphicFrameLocks noGrp="1"/>
          </p:cNvGraphicFramePr>
          <p:nvPr>
            <p:extLst>
              <p:ext uri="{D42A27DB-BD31-4B8C-83A1-F6EECF244321}">
                <p14:modId xmlns:p14="http://schemas.microsoft.com/office/powerpoint/2010/main" val="1113783939"/>
              </p:ext>
            </p:extLst>
          </p:nvPr>
        </p:nvGraphicFramePr>
        <p:xfrm>
          <a:off x="8210878" y="2269246"/>
          <a:ext cx="3257220" cy="2160000"/>
        </p:xfrm>
        <a:graphic>
          <a:graphicData uri="http://schemas.openxmlformats.org/drawingml/2006/table">
            <a:tbl>
              <a:tblPr firstRow="1" bandRow="1"/>
              <a:tblGrid>
                <a:gridCol w="651444">
                  <a:extLst>
                    <a:ext uri="{9D8B030D-6E8A-4147-A177-3AD203B41FA5}">
                      <a16:colId xmlns:a16="http://schemas.microsoft.com/office/drawing/2014/main" val="3921172095"/>
                    </a:ext>
                  </a:extLst>
                </a:gridCol>
                <a:gridCol w="651444">
                  <a:extLst>
                    <a:ext uri="{9D8B030D-6E8A-4147-A177-3AD203B41FA5}">
                      <a16:colId xmlns:a16="http://schemas.microsoft.com/office/drawing/2014/main" val="20000"/>
                    </a:ext>
                  </a:extLst>
                </a:gridCol>
                <a:gridCol w="651444">
                  <a:extLst>
                    <a:ext uri="{9D8B030D-6E8A-4147-A177-3AD203B41FA5}">
                      <a16:colId xmlns:a16="http://schemas.microsoft.com/office/drawing/2014/main" val="950567031"/>
                    </a:ext>
                  </a:extLst>
                </a:gridCol>
                <a:gridCol w="651444">
                  <a:extLst>
                    <a:ext uri="{9D8B030D-6E8A-4147-A177-3AD203B41FA5}">
                      <a16:colId xmlns:a16="http://schemas.microsoft.com/office/drawing/2014/main" val="20002"/>
                    </a:ext>
                  </a:extLst>
                </a:gridCol>
                <a:gridCol w="651444">
                  <a:extLst>
                    <a:ext uri="{9D8B030D-6E8A-4147-A177-3AD203B41FA5}">
                      <a16:colId xmlns:a16="http://schemas.microsoft.com/office/drawing/2014/main" val="281617597"/>
                    </a:ext>
                  </a:extLst>
                </a:gridCol>
              </a:tblGrid>
              <a:tr h="58574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98000"/>
                        </a:lnSpc>
                        <a:spcBef>
                          <a:spcPts val="0"/>
                        </a:spcBef>
                        <a:spcAft>
                          <a:spcPts val="0"/>
                        </a:spcAft>
                        <a:buClrTx/>
                        <a:buSzTx/>
                        <a:buFontTx/>
                        <a:buNone/>
                        <a:tabLst/>
                        <a:defRPr/>
                      </a:pPr>
                      <a:r>
                        <a:rPr lang="en-US" sz="1100" b="0" dirty="0">
                          <a:solidFill>
                            <a:schemeClr val="tx1"/>
                          </a:solidFill>
                          <a:latin typeface="+mn-lt"/>
                        </a:rPr>
                        <a:t>D110,</a:t>
                      </a:r>
                      <a:br>
                        <a:rPr lang="en-US" sz="1100" b="0" dirty="0">
                          <a:solidFill>
                            <a:schemeClr val="tx1"/>
                          </a:solidFill>
                          <a:latin typeface="+mn-lt"/>
                        </a:rPr>
                      </a:br>
                      <a:r>
                        <a:rPr lang="en-US" sz="1100" b="0" dirty="0">
                          <a:solidFill>
                            <a:schemeClr val="tx1"/>
                          </a:solidFill>
                          <a:latin typeface="+mn-lt"/>
                        </a:rPr>
                        <a:t>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98000"/>
                        </a:lnSpc>
                        <a:spcBef>
                          <a:spcPts val="0"/>
                        </a:spcBef>
                        <a:spcAft>
                          <a:spcPts val="0"/>
                        </a:spcAft>
                        <a:buClrTx/>
                        <a:buSzTx/>
                        <a:buFontTx/>
                        <a:buNone/>
                        <a:tabLst/>
                        <a:defRPr/>
                      </a:pPr>
                      <a:r>
                        <a:rPr lang="en-GB" sz="1100" b="0" dirty="0">
                          <a:solidFill>
                            <a:schemeClr val="tx1"/>
                          </a:solidFill>
                          <a:latin typeface="+mn-lt"/>
                        </a:rPr>
                        <a:t>W,</a:t>
                      </a:r>
                      <a:br>
                        <a:rPr lang="en-GB" sz="1100" b="0" dirty="0">
                          <a:solidFill>
                            <a:schemeClr val="tx1"/>
                          </a:solidFill>
                          <a:latin typeface="+mn-lt"/>
                        </a:rPr>
                      </a:br>
                      <a:r>
                        <a:rPr lang="en-GB" sz="1100" b="0" dirty="0">
                          <a:solidFill>
                            <a:schemeClr val="tx1"/>
                          </a:solidFill>
                          <a:latin typeface="+mn-lt"/>
                        </a:rPr>
                        <a:t>n</a:t>
                      </a: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100" b="1" dirty="0">
                          <a:solidFill>
                            <a:schemeClr val="tx1"/>
                          </a:solidFill>
                        </a:rPr>
                        <a:t>D110, </a:t>
                      </a:r>
                    </a:p>
                    <a:p>
                      <a:pPr algn="ctr">
                        <a:lnSpc>
                          <a:spcPct val="98000"/>
                        </a:lnSpc>
                      </a:pPr>
                      <a:r>
                        <a:rPr lang="en-GB" sz="1100" b="1" dirty="0">
                          <a:solidFill>
                            <a:schemeClr val="tx1"/>
                          </a:solidFill>
                        </a:rPr>
                        <a:t>%</a:t>
                      </a:r>
                      <a:endParaRPr lang="en-US" sz="11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GB" sz="1100" b="1" dirty="0">
                          <a:solidFill>
                            <a:schemeClr val="tx1"/>
                          </a:solidFill>
                        </a:rPr>
                        <a:t>W, </a:t>
                      </a:r>
                      <a:br>
                        <a:rPr lang="en-GB" sz="1100" b="1" dirty="0">
                          <a:solidFill>
                            <a:schemeClr val="tx1"/>
                          </a:solidFill>
                        </a:rPr>
                      </a:br>
                      <a:r>
                        <a:rPr lang="en-GB" sz="1100" b="1" baseline="0" dirty="0">
                          <a:solidFill>
                            <a:schemeClr val="tx1"/>
                          </a:solidFill>
                        </a:rPr>
                        <a:t>%</a:t>
                      </a:r>
                      <a:endParaRPr lang="en-US" sz="11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100" b="1" dirty="0">
                          <a:solidFill>
                            <a:schemeClr val="tx1"/>
                          </a:solidFill>
                          <a:latin typeface="+mn-lt"/>
                        </a:rPr>
                        <a:t>P inter-action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735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336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291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12.2</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23.0</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0.58</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264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264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659014"/>
                  </a:ext>
                </a:extLst>
              </a:tr>
              <a:tr h="18264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202850"/>
                  </a:ext>
                </a:extLst>
              </a:tr>
              <a:tr h="24849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075999"/>
                  </a:ext>
                </a:extLst>
              </a:tr>
              <a:tr h="36047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645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690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17.1</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28.6</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1" name="Rectangle 70">
            <a:extLst>
              <a:ext uri="{FF2B5EF4-FFF2-40B4-BE49-F238E27FC236}">
                <a16:creationId xmlns:a16="http://schemas.microsoft.com/office/drawing/2014/main" id="{214C1582-6384-40BC-940B-D1C4789B38EE}"/>
              </a:ext>
            </a:extLst>
          </p:cNvPr>
          <p:cNvSpPr/>
          <p:nvPr/>
        </p:nvSpPr>
        <p:spPr>
          <a:xfrm>
            <a:off x="1071143" y="2815024"/>
            <a:ext cx="1651074" cy="2135739"/>
          </a:xfrm>
          <a:prstGeom prst="rect">
            <a:avLst/>
          </a:prstGeom>
          <a:solidFill>
            <a:srgbClr val="ECF5FE"/>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72" name="Content Placeholder 3">
            <a:extLst>
              <a:ext uri="{FF2B5EF4-FFF2-40B4-BE49-F238E27FC236}">
                <a16:creationId xmlns:a16="http://schemas.microsoft.com/office/drawing/2014/main" id="{F7F4284B-B71A-41BF-B81A-9EFB1034976E}"/>
              </a:ext>
            </a:extLst>
          </p:cNvPr>
          <p:cNvGraphicFramePr>
            <a:graphicFrameLocks/>
          </p:cNvGraphicFramePr>
          <p:nvPr>
            <p:extLst>
              <p:ext uri="{D42A27DB-BD31-4B8C-83A1-F6EECF244321}">
                <p14:modId xmlns:p14="http://schemas.microsoft.com/office/powerpoint/2010/main" val="513630225"/>
              </p:ext>
            </p:extLst>
          </p:nvPr>
        </p:nvGraphicFramePr>
        <p:xfrm>
          <a:off x="645944" y="2379615"/>
          <a:ext cx="4147025" cy="3474903"/>
        </p:xfrm>
        <a:graphic>
          <a:graphicData uri="http://schemas.openxmlformats.org/drawingml/2006/chart">
            <c:chart xmlns:c="http://schemas.openxmlformats.org/drawingml/2006/chart" xmlns:r="http://schemas.openxmlformats.org/officeDocument/2006/relationships" r:id="rId3"/>
          </a:graphicData>
        </a:graphic>
      </p:graphicFrame>
      <p:cxnSp>
        <p:nvCxnSpPr>
          <p:cNvPr id="73" name="Straight Connector 72">
            <a:extLst>
              <a:ext uri="{FF2B5EF4-FFF2-40B4-BE49-F238E27FC236}">
                <a16:creationId xmlns:a16="http://schemas.microsoft.com/office/drawing/2014/main" id="{7591F1C5-4A18-4726-9D7E-A731A830A85D}"/>
              </a:ext>
            </a:extLst>
          </p:cNvPr>
          <p:cNvCxnSpPr>
            <a:cxnSpLocks/>
          </p:cNvCxnSpPr>
          <p:nvPr/>
        </p:nvCxnSpPr>
        <p:spPr>
          <a:xfrm flipH="1">
            <a:off x="2735893" y="2814270"/>
            <a:ext cx="8794" cy="2209678"/>
          </a:xfrm>
          <a:prstGeom prst="line">
            <a:avLst/>
          </a:prstGeom>
          <a:noFill/>
          <a:ln w="12700" cap="flat" cmpd="sng" algn="ctr">
            <a:solidFill>
              <a:srgbClr val="0251A0"/>
            </a:solidFill>
            <a:prstDash val="dash"/>
          </a:ln>
          <a:effectLst/>
        </p:spPr>
      </p:cxnSp>
      <p:graphicFrame>
        <p:nvGraphicFramePr>
          <p:cNvPr id="74" name="Content Placeholder 3">
            <a:extLst>
              <a:ext uri="{FF2B5EF4-FFF2-40B4-BE49-F238E27FC236}">
                <a16:creationId xmlns:a16="http://schemas.microsoft.com/office/drawing/2014/main" id="{4BB2ACBB-2A1C-41D2-99FC-8DD4D11C10CC}"/>
              </a:ext>
            </a:extLst>
          </p:cNvPr>
          <p:cNvGraphicFramePr>
            <a:graphicFrameLocks/>
          </p:cNvGraphicFramePr>
          <p:nvPr>
            <p:extLst>
              <p:ext uri="{D42A27DB-BD31-4B8C-83A1-F6EECF244321}">
                <p14:modId xmlns:p14="http://schemas.microsoft.com/office/powerpoint/2010/main" val="2757637416"/>
              </p:ext>
            </p:extLst>
          </p:nvPr>
        </p:nvGraphicFramePr>
        <p:xfrm>
          <a:off x="5759241" y="2379615"/>
          <a:ext cx="4147200" cy="3286800"/>
        </p:xfrm>
        <a:graphic>
          <a:graphicData uri="http://schemas.openxmlformats.org/drawingml/2006/chart">
            <c:chart xmlns:c="http://schemas.openxmlformats.org/drawingml/2006/chart" xmlns:r="http://schemas.openxmlformats.org/officeDocument/2006/relationships" r:id="rId4"/>
          </a:graphicData>
        </a:graphic>
      </p:graphicFrame>
      <p:cxnSp>
        <p:nvCxnSpPr>
          <p:cNvPr id="75" name="Straight Connector 74">
            <a:extLst>
              <a:ext uri="{FF2B5EF4-FFF2-40B4-BE49-F238E27FC236}">
                <a16:creationId xmlns:a16="http://schemas.microsoft.com/office/drawing/2014/main" id="{BCB279E2-F215-4E21-A537-8FAD0A66E1E9}"/>
              </a:ext>
            </a:extLst>
          </p:cNvPr>
          <p:cNvCxnSpPr>
            <a:cxnSpLocks/>
          </p:cNvCxnSpPr>
          <p:nvPr/>
        </p:nvCxnSpPr>
        <p:spPr>
          <a:xfrm flipH="1">
            <a:off x="7895582" y="2846318"/>
            <a:ext cx="0" cy="1989373"/>
          </a:xfrm>
          <a:prstGeom prst="line">
            <a:avLst/>
          </a:prstGeom>
          <a:noFill/>
          <a:ln w="12700" cap="flat" cmpd="sng" algn="ctr">
            <a:solidFill>
              <a:srgbClr val="0251A0"/>
            </a:solidFill>
            <a:prstDash val="dash"/>
          </a:ln>
          <a:effectLst/>
        </p:spPr>
      </p:cxnSp>
      <p:sp>
        <p:nvSpPr>
          <p:cNvPr id="76" name="Rectangle 75">
            <a:extLst>
              <a:ext uri="{FF2B5EF4-FFF2-40B4-BE49-F238E27FC236}">
                <a16:creationId xmlns:a16="http://schemas.microsoft.com/office/drawing/2014/main" id="{3777B783-0D22-45BA-B880-8095AAF0C5B7}"/>
              </a:ext>
            </a:extLst>
          </p:cNvPr>
          <p:cNvSpPr/>
          <p:nvPr/>
        </p:nvSpPr>
        <p:spPr>
          <a:xfrm>
            <a:off x="1076324" y="4841484"/>
            <a:ext cx="1659569" cy="307777"/>
          </a:xfrm>
          <a:prstGeom prst="rect">
            <a:avLst/>
          </a:prstGeom>
          <a:solidFill>
            <a:srgbClr val="1E4784"/>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rPr>
              <a:t>Favours D150-DT</a:t>
            </a:r>
          </a:p>
        </p:txBody>
      </p:sp>
      <p:sp>
        <p:nvSpPr>
          <p:cNvPr id="77" name="Rectangle 76">
            <a:extLst>
              <a:ext uri="{FF2B5EF4-FFF2-40B4-BE49-F238E27FC236}">
                <a16:creationId xmlns:a16="http://schemas.microsoft.com/office/drawing/2014/main" id="{C8FA6BE7-5B75-4034-AA19-19F98BDAD8C2}"/>
              </a:ext>
            </a:extLst>
          </p:cNvPr>
          <p:cNvSpPr/>
          <p:nvPr/>
        </p:nvSpPr>
        <p:spPr>
          <a:xfrm>
            <a:off x="2737543" y="4841525"/>
            <a:ext cx="1634432" cy="307777"/>
          </a:xfrm>
          <a:prstGeom prst="rect">
            <a:avLst/>
          </a:prstGeom>
          <a:solidFill>
            <a:srgbClr val="7F7F7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rPr>
              <a:t>Favours warfarin-TT</a:t>
            </a:r>
          </a:p>
        </p:txBody>
      </p:sp>
      <p:sp>
        <p:nvSpPr>
          <p:cNvPr id="78" name="Rectangle 77">
            <a:extLst>
              <a:ext uri="{FF2B5EF4-FFF2-40B4-BE49-F238E27FC236}">
                <a16:creationId xmlns:a16="http://schemas.microsoft.com/office/drawing/2014/main" id="{7CF4BE0E-D85F-4358-BF01-D9C30F4E0C63}"/>
              </a:ext>
            </a:extLst>
          </p:cNvPr>
          <p:cNvSpPr/>
          <p:nvPr/>
        </p:nvSpPr>
        <p:spPr>
          <a:xfrm>
            <a:off x="6210300" y="4835691"/>
            <a:ext cx="1705693" cy="342981"/>
          </a:xfrm>
          <a:prstGeom prst="rect">
            <a:avLst/>
          </a:prstGeom>
          <a:solidFill>
            <a:srgbClr val="0084CB"/>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rPr>
              <a:t>Favours D110-DT</a:t>
            </a:r>
          </a:p>
        </p:txBody>
      </p:sp>
      <p:sp>
        <p:nvSpPr>
          <p:cNvPr id="79" name="Rectangle 78">
            <a:extLst>
              <a:ext uri="{FF2B5EF4-FFF2-40B4-BE49-F238E27FC236}">
                <a16:creationId xmlns:a16="http://schemas.microsoft.com/office/drawing/2014/main" id="{9CD679C2-62F0-49E1-9DAD-0EE8736BE43E}"/>
              </a:ext>
            </a:extLst>
          </p:cNvPr>
          <p:cNvSpPr/>
          <p:nvPr/>
        </p:nvSpPr>
        <p:spPr>
          <a:xfrm>
            <a:off x="7916054" y="4829447"/>
            <a:ext cx="1694671" cy="349235"/>
          </a:xfrm>
          <a:prstGeom prst="rect">
            <a:avLst/>
          </a:prstGeom>
          <a:solidFill>
            <a:srgbClr val="7F7F7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rPr>
              <a:t>Favours warfarin-TT</a:t>
            </a:r>
          </a:p>
        </p:txBody>
      </p:sp>
      <p:sp>
        <p:nvSpPr>
          <p:cNvPr id="80" name="Rectangle 79">
            <a:extLst>
              <a:ext uri="{FF2B5EF4-FFF2-40B4-BE49-F238E27FC236}">
                <a16:creationId xmlns:a16="http://schemas.microsoft.com/office/drawing/2014/main" id="{A480E5CF-5CB3-4EDE-9508-AD48B616CC38}"/>
              </a:ext>
            </a:extLst>
          </p:cNvPr>
          <p:cNvSpPr/>
          <p:nvPr/>
        </p:nvSpPr>
        <p:spPr>
          <a:xfrm>
            <a:off x="2294192" y="5418801"/>
            <a:ext cx="1116646" cy="307775"/>
          </a:xfrm>
          <a:prstGeom prst="rect">
            <a:avLst/>
          </a:prstGeom>
        </p:spPr>
        <p:txBody>
          <a:bodyPr wrap="none" lIns="121917" tIns="60959" rIns="121917" bIns="60959">
            <a:spAutoFit/>
          </a:bodyPr>
          <a:lstStyle/>
          <a:p>
            <a:pPr marL="0" marR="0" lvl="0" indent="0" defTabSz="45715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251A0"/>
                </a:solidFill>
                <a:effectLst/>
                <a:uLnTx/>
                <a:uFillTx/>
              </a:rPr>
              <a:t>HR (95% CI)</a:t>
            </a:r>
          </a:p>
        </p:txBody>
      </p:sp>
      <p:sp>
        <p:nvSpPr>
          <p:cNvPr id="81" name="Rectangle 80">
            <a:extLst>
              <a:ext uri="{FF2B5EF4-FFF2-40B4-BE49-F238E27FC236}">
                <a16:creationId xmlns:a16="http://schemas.microsoft.com/office/drawing/2014/main" id="{D062A990-B163-4955-9063-354A597C39D6}"/>
              </a:ext>
            </a:extLst>
          </p:cNvPr>
          <p:cNvSpPr/>
          <p:nvPr/>
        </p:nvSpPr>
        <p:spPr>
          <a:xfrm>
            <a:off x="7389507" y="5408864"/>
            <a:ext cx="1116646" cy="307775"/>
          </a:xfrm>
          <a:prstGeom prst="rect">
            <a:avLst/>
          </a:prstGeom>
        </p:spPr>
        <p:txBody>
          <a:bodyPr wrap="none" lIns="121917" tIns="60959" rIns="121917" bIns="60959">
            <a:spAutoFit/>
          </a:bodyPr>
          <a:lstStyle/>
          <a:p>
            <a:pPr marL="0" marR="0" lvl="0" indent="0" defTabSz="45715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251A0"/>
                </a:solidFill>
                <a:effectLst/>
                <a:uLnTx/>
                <a:uFillTx/>
              </a:rPr>
              <a:t>HR (95% CI)</a:t>
            </a:r>
          </a:p>
        </p:txBody>
      </p:sp>
      <p:sp>
        <p:nvSpPr>
          <p:cNvPr id="26" name="TextBox 25">
            <a:extLst>
              <a:ext uri="{FF2B5EF4-FFF2-40B4-BE49-F238E27FC236}">
                <a16:creationId xmlns:a16="http://schemas.microsoft.com/office/drawing/2014/main" id="{5B83C9CA-C2A2-4055-93A9-FA1C209D20E4}"/>
              </a:ext>
            </a:extLst>
          </p:cNvPr>
          <p:cNvSpPr txBox="1"/>
          <p:nvPr/>
        </p:nvSpPr>
        <p:spPr>
          <a:xfrm>
            <a:off x="275348" y="1504684"/>
            <a:ext cx="2840842" cy="338554"/>
          </a:xfrm>
          <a:prstGeom prst="rect">
            <a:avLst/>
          </a:prstGeom>
          <a:noFill/>
        </p:spPr>
        <p:txBody>
          <a:bodyPr wrap="none" rtlCol="0">
            <a:spAutoFit/>
          </a:bodyPr>
          <a:lstStyle/>
          <a:p>
            <a:r>
              <a:rPr lang="en-GB" sz="1600" b="1" dirty="0"/>
              <a:t>ISTH major/CRNM bleeding</a:t>
            </a:r>
          </a:p>
        </p:txBody>
      </p:sp>
    </p:spTree>
    <p:extLst>
      <p:ext uri="{BB962C8B-B14F-4D97-AF65-F5344CB8AC3E}">
        <p14:creationId xmlns:p14="http://schemas.microsoft.com/office/powerpoint/2010/main" val="16978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Autofit/>
          </a:bodyPr>
          <a:lstStyle/>
          <a:p>
            <a:r>
              <a:rPr lang="en-GB" sz="2400" dirty="0"/>
              <a:t>RE-DUAL PCI: similar or better efficacy with dabigatran-DT vs </a:t>
            </a:r>
            <a:br>
              <a:rPr lang="en-GB" sz="2400" dirty="0"/>
            </a:br>
            <a:r>
              <a:rPr lang="en-GB" sz="2400" dirty="0"/>
              <a:t>warfarin-TT, regardless of </a:t>
            </a:r>
            <a:r>
              <a:rPr lang="en-US" sz="2400" dirty="0"/>
              <a:t>CHA</a:t>
            </a:r>
            <a:r>
              <a:rPr lang="en-US" sz="2400" baseline="-25000" dirty="0"/>
              <a:t>2</a:t>
            </a:r>
            <a:r>
              <a:rPr lang="en-US" sz="2400" dirty="0"/>
              <a:t>DS</a:t>
            </a:r>
            <a:r>
              <a:rPr lang="en-US" sz="2400" baseline="-25000" dirty="0"/>
              <a:t>2</a:t>
            </a:r>
            <a:r>
              <a:rPr lang="en-US" sz="2400" dirty="0"/>
              <a:t>-VASc</a:t>
            </a:r>
            <a:r>
              <a:rPr lang="en-GB" sz="2400" dirty="0"/>
              <a:t> score</a:t>
            </a:r>
          </a:p>
        </p:txBody>
      </p:sp>
      <p:sp>
        <p:nvSpPr>
          <p:cNvPr id="6" name="Slide Number Placeholder 5">
            <a:extLst>
              <a:ext uri="{FF2B5EF4-FFF2-40B4-BE49-F238E27FC236}">
                <a16:creationId xmlns:a16="http://schemas.microsoft.com/office/drawing/2014/main" id="{557807D3-35A3-4110-A6E4-D91D64B0760B}"/>
              </a:ext>
            </a:extLst>
          </p:cNvPr>
          <p:cNvSpPr>
            <a:spLocks noGrp="1"/>
          </p:cNvSpPr>
          <p:nvPr>
            <p:ph type="sldNum" sz="quarter" idx="12"/>
          </p:nvPr>
        </p:nvSpPr>
        <p:spPr/>
        <p:txBody>
          <a:bodyPr/>
          <a:lstStyle/>
          <a:p>
            <a:fld id="{2066355A-084C-D24E-9AD2-7E4FC41EA627}" type="slidenum">
              <a:rPr lang="en-GB" noProof="0" smtClean="0"/>
              <a:pPr/>
              <a:t>35</a:t>
            </a:fld>
            <a:endParaRPr lang="en-GB" noProof="0" dirty="0"/>
          </a:p>
        </p:txBody>
      </p:sp>
      <p:sp>
        <p:nvSpPr>
          <p:cNvPr id="5" name="Text Placeholder 4"/>
          <p:cNvSpPr>
            <a:spLocks noGrp="1"/>
          </p:cNvSpPr>
          <p:nvPr>
            <p:ph type="body" sz="quarter" idx="13"/>
          </p:nvPr>
        </p:nvSpPr>
        <p:spPr>
          <a:xfrm>
            <a:off x="480483" y="6222878"/>
            <a:ext cx="11101916" cy="498598"/>
          </a:xfrm>
        </p:spPr>
        <p:txBody>
          <a:bodyPr/>
          <a:lstStyle/>
          <a:p>
            <a:r>
              <a:rPr lang="en-GB" dirty="0"/>
              <a:t>D150, dabigatran 150 mg BID; D110, dabigatran 110 mg BID; DT, dual therapy; TT, triple therapy; W, warfarin</a:t>
            </a:r>
          </a:p>
          <a:p>
            <a:r>
              <a:rPr lang="en-GB" dirty="0"/>
              <a:t>Lip et al. Am Heart J 2019;212:13</a:t>
            </a:r>
          </a:p>
        </p:txBody>
      </p:sp>
      <p:sp>
        <p:nvSpPr>
          <p:cNvPr id="74" name="Rectangle 73">
            <a:extLst>
              <a:ext uri="{FF2B5EF4-FFF2-40B4-BE49-F238E27FC236}">
                <a16:creationId xmlns:a16="http://schemas.microsoft.com/office/drawing/2014/main" id="{840A73CB-7C6E-4068-8753-0965AE574949}"/>
              </a:ext>
            </a:extLst>
          </p:cNvPr>
          <p:cNvSpPr/>
          <p:nvPr/>
        </p:nvSpPr>
        <p:spPr>
          <a:xfrm>
            <a:off x="371475" y="3649233"/>
            <a:ext cx="11304588" cy="564397"/>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257156"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75" name="Rectangle 74">
            <a:extLst>
              <a:ext uri="{FF2B5EF4-FFF2-40B4-BE49-F238E27FC236}">
                <a16:creationId xmlns:a16="http://schemas.microsoft.com/office/drawing/2014/main" id="{03B98530-B4C5-4B99-94B5-7D769BC4B647}"/>
              </a:ext>
            </a:extLst>
          </p:cNvPr>
          <p:cNvSpPr/>
          <p:nvPr/>
        </p:nvSpPr>
        <p:spPr>
          <a:xfrm>
            <a:off x="371476" y="4612468"/>
            <a:ext cx="11304587" cy="564397"/>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257156"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76" name="Rectangle 75">
            <a:extLst>
              <a:ext uri="{FF2B5EF4-FFF2-40B4-BE49-F238E27FC236}">
                <a16:creationId xmlns:a16="http://schemas.microsoft.com/office/drawing/2014/main" id="{12E2C421-263A-4EA1-BA1F-809400EBE532}"/>
              </a:ext>
            </a:extLst>
          </p:cNvPr>
          <p:cNvSpPr/>
          <p:nvPr/>
        </p:nvSpPr>
        <p:spPr>
          <a:xfrm>
            <a:off x="371475" y="2710819"/>
            <a:ext cx="11304587" cy="564397"/>
          </a:xfrm>
          <a:prstGeom prst="rect">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257156"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77" name="Rectangle 76">
            <a:extLst>
              <a:ext uri="{FF2B5EF4-FFF2-40B4-BE49-F238E27FC236}">
                <a16:creationId xmlns:a16="http://schemas.microsoft.com/office/drawing/2014/main" id="{167E62D5-3AE6-4AD4-87E7-938384314B65}"/>
              </a:ext>
            </a:extLst>
          </p:cNvPr>
          <p:cNvSpPr/>
          <p:nvPr/>
        </p:nvSpPr>
        <p:spPr>
          <a:xfrm>
            <a:off x="6278033" y="2710819"/>
            <a:ext cx="1692885" cy="2572052"/>
          </a:xfrm>
          <a:prstGeom prst="rect">
            <a:avLst/>
          </a:prstGeom>
          <a:solidFill>
            <a:srgbClr val="ECF5FE"/>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id="{BCB31E3B-C749-4D16-95CD-1C3212E4AA63}"/>
              </a:ext>
            </a:extLst>
          </p:cNvPr>
          <p:cNvSpPr/>
          <p:nvPr/>
        </p:nvSpPr>
        <p:spPr>
          <a:xfrm>
            <a:off x="1095374" y="2710819"/>
            <a:ext cx="1639606" cy="2812176"/>
          </a:xfrm>
          <a:prstGeom prst="rect">
            <a:avLst/>
          </a:prstGeom>
          <a:solidFill>
            <a:srgbClr val="ECF5FE"/>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0F559ACF-E66D-4F33-8C2D-D3C83A948D7F}"/>
              </a:ext>
            </a:extLst>
          </p:cNvPr>
          <p:cNvSpPr/>
          <p:nvPr/>
        </p:nvSpPr>
        <p:spPr>
          <a:xfrm>
            <a:off x="2209558" y="5728542"/>
            <a:ext cx="1116646" cy="307775"/>
          </a:xfrm>
          <a:prstGeom prst="rect">
            <a:avLst/>
          </a:prstGeom>
        </p:spPr>
        <p:txBody>
          <a:bodyPr wrap="none" lIns="121917" tIns="60959" rIns="121917" bIns="60959">
            <a:spAutoFit/>
          </a:bodyPr>
          <a:lstStyle/>
          <a:p>
            <a:pPr marL="0" marR="0" lvl="0" indent="0" defTabSz="45715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251A0"/>
                </a:solidFill>
                <a:effectLst/>
                <a:uLnTx/>
                <a:uFillTx/>
              </a:rPr>
              <a:t>HR (95% CI)</a:t>
            </a:r>
          </a:p>
        </p:txBody>
      </p:sp>
      <p:sp>
        <p:nvSpPr>
          <p:cNvPr id="81" name="Rectangle 80">
            <a:extLst>
              <a:ext uri="{FF2B5EF4-FFF2-40B4-BE49-F238E27FC236}">
                <a16:creationId xmlns:a16="http://schemas.microsoft.com/office/drawing/2014/main" id="{5A3858A1-92D9-4AD8-9AF6-2D9E02EF3FAB}"/>
              </a:ext>
            </a:extLst>
          </p:cNvPr>
          <p:cNvSpPr/>
          <p:nvPr/>
        </p:nvSpPr>
        <p:spPr>
          <a:xfrm>
            <a:off x="7438223" y="5718605"/>
            <a:ext cx="1116646" cy="307775"/>
          </a:xfrm>
          <a:prstGeom prst="rect">
            <a:avLst/>
          </a:prstGeom>
        </p:spPr>
        <p:txBody>
          <a:bodyPr wrap="none" lIns="121917" tIns="60959" rIns="121917" bIns="60959">
            <a:spAutoFit/>
          </a:bodyPr>
          <a:lstStyle/>
          <a:p>
            <a:pPr marL="0" marR="0" lvl="0" indent="0" defTabSz="45715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251A0"/>
                </a:solidFill>
                <a:effectLst/>
                <a:uLnTx/>
                <a:uFillTx/>
              </a:rPr>
              <a:t>HR (95% CI)</a:t>
            </a:r>
          </a:p>
        </p:txBody>
      </p:sp>
      <p:sp>
        <p:nvSpPr>
          <p:cNvPr id="82" name="Rectangle 81">
            <a:extLst>
              <a:ext uri="{FF2B5EF4-FFF2-40B4-BE49-F238E27FC236}">
                <a16:creationId xmlns:a16="http://schemas.microsoft.com/office/drawing/2014/main" id="{B3522F8A-41A4-484A-8919-56E545EC382C}"/>
              </a:ext>
            </a:extLst>
          </p:cNvPr>
          <p:cNvSpPr/>
          <p:nvPr/>
        </p:nvSpPr>
        <p:spPr>
          <a:xfrm>
            <a:off x="567770" y="2841138"/>
            <a:ext cx="439544" cy="273280"/>
          </a:xfrm>
          <a:prstGeom prst="rect">
            <a:avLst/>
          </a:prstGeom>
        </p:spPr>
        <p:txBody>
          <a:bodyPr wrap="none">
            <a:spAutoFit/>
          </a:bodyPr>
          <a:lstStyle/>
          <a:p>
            <a:pPr marL="0" marR="0" lvl="0" indent="0" defTabSz="342858" eaLnBrk="1" fontAlgn="auto" latinLnBrk="0" hangingPunct="1">
              <a:lnSpc>
                <a:spcPct val="98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251A0"/>
                </a:solidFill>
                <a:effectLst/>
                <a:uLnTx/>
                <a:uFillTx/>
              </a:rPr>
              <a:t>0–1</a:t>
            </a:r>
          </a:p>
        </p:txBody>
      </p:sp>
      <p:sp>
        <p:nvSpPr>
          <p:cNvPr id="83" name="Rectangle 82">
            <a:extLst>
              <a:ext uri="{FF2B5EF4-FFF2-40B4-BE49-F238E27FC236}">
                <a16:creationId xmlns:a16="http://schemas.microsoft.com/office/drawing/2014/main" id="{10094C38-2C55-4CF1-A21A-A44D48EE22C2}"/>
              </a:ext>
            </a:extLst>
          </p:cNvPr>
          <p:cNvSpPr/>
          <p:nvPr/>
        </p:nvSpPr>
        <p:spPr>
          <a:xfrm>
            <a:off x="720463" y="3801574"/>
            <a:ext cx="269626" cy="273280"/>
          </a:xfrm>
          <a:prstGeom prst="rect">
            <a:avLst/>
          </a:prstGeom>
        </p:spPr>
        <p:txBody>
          <a:bodyPr wrap="none">
            <a:spAutoFit/>
          </a:bodyPr>
          <a:lstStyle/>
          <a:p>
            <a:pPr marL="0" marR="0" lvl="0" indent="0" defTabSz="342858" eaLnBrk="1" fontAlgn="auto" latinLnBrk="0" hangingPunct="1">
              <a:lnSpc>
                <a:spcPct val="98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251A0"/>
                </a:solidFill>
                <a:effectLst/>
                <a:uLnTx/>
                <a:uFillTx/>
              </a:rPr>
              <a:t>2</a:t>
            </a:r>
          </a:p>
        </p:txBody>
      </p:sp>
      <p:sp>
        <p:nvSpPr>
          <p:cNvPr id="84" name="Rectangle 83">
            <a:extLst>
              <a:ext uri="{FF2B5EF4-FFF2-40B4-BE49-F238E27FC236}">
                <a16:creationId xmlns:a16="http://schemas.microsoft.com/office/drawing/2014/main" id="{994D73FA-9D9B-491A-8A01-6A65A5E89FC0}"/>
              </a:ext>
            </a:extLst>
          </p:cNvPr>
          <p:cNvSpPr/>
          <p:nvPr/>
        </p:nvSpPr>
        <p:spPr>
          <a:xfrm>
            <a:off x="675579" y="4758026"/>
            <a:ext cx="354584" cy="273280"/>
          </a:xfrm>
          <a:prstGeom prst="rect">
            <a:avLst/>
          </a:prstGeom>
        </p:spPr>
        <p:txBody>
          <a:bodyPr wrap="none">
            <a:spAutoFit/>
          </a:bodyPr>
          <a:lstStyle/>
          <a:p>
            <a:pPr marL="0" marR="0" lvl="0" indent="0" defTabSz="342858" eaLnBrk="1" fontAlgn="auto" latinLnBrk="0" hangingPunct="1">
              <a:lnSpc>
                <a:spcPct val="98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251A0"/>
                </a:solidFill>
                <a:effectLst/>
                <a:uLnTx/>
                <a:uFillTx/>
              </a:rPr>
              <a:t>≥3</a:t>
            </a:r>
          </a:p>
        </p:txBody>
      </p:sp>
      <p:sp>
        <p:nvSpPr>
          <p:cNvPr id="85" name="Rectangle 84">
            <a:extLst>
              <a:ext uri="{FF2B5EF4-FFF2-40B4-BE49-F238E27FC236}">
                <a16:creationId xmlns:a16="http://schemas.microsoft.com/office/drawing/2014/main" id="{C2F0C60E-43C9-49CA-BD82-0E1DBA5B6B4D}"/>
              </a:ext>
            </a:extLst>
          </p:cNvPr>
          <p:cNvSpPr/>
          <p:nvPr/>
        </p:nvSpPr>
        <p:spPr>
          <a:xfrm>
            <a:off x="426525" y="2340509"/>
            <a:ext cx="1622946" cy="258212"/>
          </a:xfrm>
          <a:prstGeom prst="rect">
            <a:avLst/>
          </a:prstGeom>
        </p:spPr>
        <p:txBody>
          <a:bodyPr wrap="square">
            <a:spAutoFit/>
          </a:bodyPr>
          <a:lstStyle/>
          <a:p>
            <a:pPr marL="0" marR="0" lvl="0" indent="0" defTabSz="342858" eaLnBrk="1" fontAlgn="auto" latinLnBrk="0" hangingPunct="1">
              <a:lnSpc>
                <a:spcPct val="98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251A0"/>
                </a:solidFill>
                <a:effectLst/>
                <a:uLnTx/>
                <a:uFillTx/>
              </a:rPr>
              <a:t>CHA</a:t>
            </a:r>
            <a:r>
              <a:rPr kumimoji="0" lang="en-GB" sz="1100" b="1" i="0" u="none" strike="noStrike" kern="0" cap="none" spc="0" normalizeH="0" baseline="-25000" noProof="0" dirty="0">
                <a:ln>
                  <a:noFill/>
                </a:ln>
                <a:solidFill>
                  <a:srgbClr val="0251A0"/>
                </a:solidFill>
                <a:effectLst/>
                <a:uLnTx/>
                <a:uFillTx/>
              </a:rPr>
              <a:t>2</a:t>
            </a:r>
            <a:r>
              <a:rPr kumimoji="0" lang="en-GB" sz="1100" b="1" i="0" u="none" strike="noStrike" kern="0" cap="none" spc="0" normalizeH="0" baseline="0" noProof="0" dirty="0">
                <a:ln>
                  <a:noFill/>
                </a:ln>
                <a:solidFill>
                  <a:srgbClr val="0251A0"/>
                </a:solidFill>
                <a:effectLst/>
                <a:uLnTx/>
                <a:uFillTx/>
              </a:rPr>
              <a:t>DS</a:t>
            </a:r>
            <a:r>
              <a:rPr kumimoji="0" lang="en-GB" sz="1100" b="1" i="0" u="none" strike="noStrike" kern="0" cap="none" spc="0" normalizeH="0" baseline="-25000" noProof="0" dirty="0">
                <a:ln>
                  <a:noFill/>
                </a:ln>
                <a:solidFill>
                  <a:srgbClr val="0251A0"/>
                </a:solidFill>
                <a:effectLst/>
                <a:uLnTx/>
                <a:uFillTx/>
              </a:rPr>
              <a:t>2</a:t>
            </a:r>
            <a:r>
              <a:rPr kumimoji="0" lang="en-GB" sz="1100" b="1" i="0" u="none" strike="noStrike" kern="0" cap="none" spc="0" normalizeH="0" baseline="0" noProof="0" dirty="0">
                <a:ln>
                  <a:noFill/>
                </a:ln>
                <a:solidFill>
                  <a:srgbClr val="0251A0"/>
                </a:solidFill>
                <a:effectLst/>
                <a:uLnTx/>
                <a:uFillTx/>
              </a:rPr>
              <a:t>-VASc score</a:t>
            </a:r>
            <a:endParaRPr kumimoji="0" lang="en-US" sz="1100" b="1" i="0" u="none" strike="noStrike" kern="0" cap="none" spc="0" normalizeH="0" baseline="0" noProof="0" dirty="0">
              <a:ln>
                <a:noFill/>
              </a:ln>
              <a:solidFill>
                <a:srgbClr val="0251A0"/>
              </a:solidFill>
              <a:effectLst/>
              <a:uLnTx/>
              <a:uFillTx/>
            </a:endParaRPr>
          </a:p>
        </p:txBody>
      </p:sp>
      <p:graphicFrame>
        <p:nvGraphicFramePr>
          <p:cNvPr id="86" name="Table 85">
            <a:extLst>
              <a:ext uri="{FF2B5EF4-FFF2-40B4-BE49-F238E27FC236}">
                <a16:creationId xmlns:a16="http://schemas.microsoft.com/office/drawing/2014/main" id="{07F8BD4E-E541-46E5-978D-1A198A1A4F24}"/>
              </a:ext>
            </a:extLst>
          </p:cNvPr>
          <p:cNvGraphicFramePr>
            <a:graphicFrameLocks noGrp="1"/>
          </p:cNvGraphicFramePr>
          <p:nvPr>
            <p:extLst>
              <p:ext uri="{D42A27DB-BD31-4B8C-83A1-F6EECF244321}">
                <p14:modId xmlns:p14="http://schemas.microsoft.com/office/powerpoint/2010/main" val="3215830856"/>
              </p:ext>
            </p:extLst>
          </p:nvPr>
        </p:nvGraphicFramePr>
        <p:xfrm>
          <a:off x="3032888" y="2127993"/>
          <a:ext cx="3060000" cy="3046608"/>
        </p:xfrm>
        <a:graphic>
          <a:graphicData uri="http://schemas.openxmlformats.org/drawingml/2006/table">
            <a:tbl>
              <a:tblPr firstRow="1" bandRow="1"/>
              <a:tblGrid>
                <a:gridCol w="612000">
                  <a:extLst>
                    <a:ext uri="{9D8B030D-6E8A-4147-A177-3AD203B41FA5}">
                      <a16:colId xmlns:a16="http://schemas.microsoft.com/office/drawing/2014/main" val="2615769827"/>
                    </a:ext>
                  </a:extLst>
                </a:gridCol>
                <a:gridCol w="612000">
                  <a:extLst>
                    <a:ext uri="{9D8B030D-6E8A-4147-A177-3AD203B41FA5}">
                      <a16:colId xmlns:a16="http://schemas.microsoft.com/office/drawing/2014/main" val="20000"/>
                    </a:ext>
                  </a:extLst>
                </a:gridCol>
                <a:gridCol w="612000">
                  <a:extLst>
                    <a:ext uri="{9D8B030D-6E8A-4147-A177-3AD203B41FA5}">
                      <a16:colId xmlns:a16="http://schemas.microsoft.com/office/drawing/2014/main" val="950567031"/>
                    </a:ext>
                  </a:extLst>
                </a:gridCol>
                <a:gridCol w="612000">
                  <a:extLst>
                    <a:ext uri="{9D8B030D-6E8A-4147-A177-3AD203B41FA5}">
                      <a16:colId xmlns:a16="http://schemas.microsoft.com/office/drawing/2014/main" val="20002"/>
                    </a:ext>
                  </a:extLst>
                </a:gridCol>
                <a:gridCol w="612000">
                  <a:extLst>
                    <a:ext uri="{9D8B030D-6E8A-4147-A177-3AD203B41FA5}">
                      <a16:colId xmlns:a16="http://schemas.microsoft.com/office/drawing/2014/main" val="281617597"/>
                    </a:ext>
                  </a:extLst>
                </a:gridCol>
              </a:tblGrid>
              <a:tr h="62495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98000"/>
                        </a:lnSpc>
                        <a:spcBef>
                          <a:spcPts val="0"/>
                        </a:spcBef>
                        <a:spcAft>
                          <a:spcPts val="0"/>
                        </a:spcAft>
                        <a:buClrTx/>
                        <a:buSzTx/>
                        <a:buFontTx/>
                        <a:buNone/>
                        <a:tabLst/>
                        <a:defRPr/>
                      </a:pPr>
                      <a:r>
                        <a:rPr lang="en-US" sz="1100" b="0" dirty="0">
                          <a:solidFill>
                            <a:schemeClr val="tx1"/>
                          </a:solidFill>
                          <a:latin typeface="+mn-lt"/>
                        </a:rPr>
                        <a:t>D150,</a:t>
                      </a:r>
                    </a:p>
                    <a:p>
                      <a:pPr marL="0" marR="0" lvl="0" indent="0" algn="ctr" defTabSz="457200" rtl="0" eaLnBrk="1" fontAlgn="auto" latinLnBrk="0" hangingPunct="1">
                        <a:lnSpc>
                          <a:spcPct val="98000"/>
                        </a:lnSpc>
                        <a:spcBef>
                          <a:spcPts val="0"/>
                        </a:spcBef>
                        <a:spcAft>
                          <a:spcPts val="0"/>
                        </a:spcAft>
                        <a:buClrTx/>
                        <a:buSzTx/>
                        <a:buFontTx/>
                        <a:buNone/>
                        <a:tabLst/>
                        <a:defRPr/>
                      </a:pPr>
                      <a:r>
                        <a:rPr lang="en-US" sz="1100" b="0" dirty="0">
                          <a:solidFill>
                            <a:schemeClr val="tx1"/>
                          </a:solidFill>
                          <a:latin typeface="+mn-lt"/>
                        </a:rPr>
                        <a:t>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98000"/>
                        </a:lnSpc>
                        <a:spcBef>
                          <a:spcPts val="0"/>
                        </a:spcBef>
                        <a:spcAft>
                          <a:spcPts val="0"/>
                        </a:spcAft>
                        <a:buClrTx/>
                        <a:buSzTx/>
                        <a:buFontTx/>
                        <a:buNone/>
                        <a:tabLst/>
                        <a:defRPr/>
                      </a:pPr>
                      <a:r>
                        <a:rPr lang="en-GB" sz="1100" b="0" dirty="0">
                          <a:solidFill>
                            <a:schemeClr val="tx1"/>
                          </a:solidFill>
                          <a:latin typeface="+mn-lt"/>
                        </a:rPr>
                        <a:t>W,</a:t>
                      </a:r>
                      <a:br>
                        <a:rPr lang="en-GB" sz="1100" b="0" dirty="0">
                          <a:solidFill>
                            <a:schemeClr val="tx1"/>
                          </a:solidFill>
                          <a:latin typeface="+mn-lt"/>
                        </a:rPr>
                      </a:br>
                      <a:r>
                        <a:rPr lang="en-GB" sz="1100" b="0" dirty="0">
                          <a:solidFill>
                            <a:schemeClr val="tx1"/>
                          </a:solidFill>
                          <a:latin typeface="+mn-lt"/>
                        </a:rPr>
                        <a:t>n</a:t>
                      </a: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100" b="1" dirty="0">
                          <a:solidFill>
                            <a:schemeClr val="tx1"/>
                          </a:solidFill>
                        </a:rPr>
                        <a:t>D150,</a:t>
                      </a:r>
                    </a:p>
                    <a:p>
                      <a:pPr algn="ctr">
                        <a:lnSpc>
                          <a:spcPct val="98000"/>
                        </a:lnSpc>
                      </a:pPr>
                      <a:r>
                        <a:rPr lang="en-GB" sz="1100" b="1" dirty="0">
                          <a:solidFill>
                            <a:schemeClr val="tx1"/>
                          </a:solidFill>
                        </a:rPr>
                        <a:t>%</a:t>
                      </a:r>
                      <a:endParaRPr lang="en-US" sz="11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GB" sz="1100" b="1" dirty="0">
                          <a:solidFill>
                            <a:schemeClr val="tx1"/>
                          </a:solidFill>
                        </a:rPr>
                        <a:t>W,</a:t>
                      </a:r>
                    </a:p>
                    <a:p>
                      <a:pPr algn="ctr">
                        <a:lnSpc>
                          <a:spcPct val="98000"/>
                        </a:lnSpc>
                      </a:pPr>
                      <a:r>
                        <a:rPr lang="en-GB" sz="1100" b="1" baseline="0" dirty="0">
                          <a:solidFill>
                            <a:schemeClr val="tx1"/>
                          </a:solidFill>
                        </a:rPr>
                        <a:t>%</a:t>
                      </a:r>
                      <a:endParaRPr lang="en-US" sz="11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100" b="1" dirty="0">
                          <a:solidFill>
                            <a:schemeClr val="tx1"/>
                          </a:solidFill>
                          <a:latin typeface="+mn-lt"/>
                        </a:rPr>
                        <a:t>P inter-action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214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5.1</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18.2</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0.08</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784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456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168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129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8.9</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8.5</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3170573"/>
                  </a:ext>
                </a:extLst>
              </a:tr>
              <a:tr h="42420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289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516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580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13.8</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13.3</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87" name="Table 86">
            <a:extLst>
              <a:ext uri="{FF2B5EF4-FFF2-40B4-BE49-F238E27FC236}">
                <a16:creationId xmlns:a16="http://schemas.microsoft.com/office/drawing/2014/main" id="{6B1E0E2E-8E02-4575-9958-E92A4FD857A9}"/>
              </a:ext>
            </a:extLst>
          </p:cNvPr>
          <p:cNvGraphicFramePr>
            <a:graphicFrameLocks noGrp="1"/>
          </p:cNvGraphicFramePr>
          <p:nvPr>
            <p:extLst>
              <p:ext uri="{D42A27DB-BD31-4B8C-83A1-F6EECF244321}">
                <p14:modId xmlns:p14="http://schemas.microsoft.com/office/powerpoint/2010/main" val="1753525117"/>
              </p:ext>
            </p:extLst>
          </p:nvPr>
        </p:nvGraphicFramePr>
        <p:xfrm>
          <a:off x="8517418" y="2127993"/>
          <a:ext cx="3060000" cy="3046608"/>
        </p:xfrm>
        <a:graphic>
          <a:graphicData uri="http://schemas.openxmlformats.org/drawingml/2006/table">
            <a:tbl>
              <a:tblPr firstRow="1" bandRow="1"/>
              <a:tblGrid>
                <a:gridCol w="612000">
                  <a:extLst>
                    <a:ext uri="{9D8B030D-6E8A-4147-A177-3AD203B41FA5}">
                      <a16:colId xmlns:a16="http://schemas.microsoft.com/office/drawing/2014/main" val="2615769827"/>
                    </a:ext>
                  </a:extLst>
                </a:gridCol>
                <a:gridCol w="612000">
                  <a:extLst>
                    <a:ext uri="{9D8B030D-6E8A-4147-A177-3AD203B41FA5}">
                      <a16:colId xmlns:a16="http://schemas.microsoft.com/office/drawing/2014/main" val="20000"/>
                    </a:ext>
                  </a:extLst>
                </a:gridCol>
                <a:gridCol w="612000">
                  <a:extLst>
                    <a:ext uri="{9D8B030D-6E8A-4147-A177-3AD203B41FA5}">
                      <a16:colId xmlns:a16="http://schemas.microsoft.com/office/drawing/2014/main" val="950567031"/>
                    </a:ext>
                  </a:extLst>
                </a:gridCol>
                <a:gridCol w="612000">
                  <a:extLst>
                    <a:ext uri="{9D8B030D-6E8A-4147-A177-3AD203B41FA5}">
                      <a16:colId xmlns:a16="http://schemas.microsoft.com/office/drawing/2014/main" val="20002"/>
                    </a:ext>
                  </a:extLst>
                </a:gridCol>
                <a:gridCol w="612000">
                  <a:extLst>
                    <a:ext uri="{9D8B030D-6E8A-4147-A177-3AD203B41FA5}">
                      <a16:colId xmlns:a16="http://schemas.microsoft.com/office/drawing/2014/main" val="281617597"/>
                    </a:ext>
                  </a:extLst>
                </a:gridCol>
              </a:tblGrid>
              <a:tr h="62884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98000"/>
                        </a:lnSpc>
                        <a:spcBef>
                          <a:spcPts val="0"/>
                        </a:spcBef>
                        <a:spcAft>
                          <a:spcPts val="0"/>
                        </a:spcAft>
                        <a:buClrTx/>
                        <a:buSzTx/>
                        <a:buFontTx/>
                        <a:buNone/>
                        <a:tabLst/>
                        <a:defRPr/>
                      </a:pPr>
                      <a:r>
                        <a:rPr lang="en-US" sz="1100" b="0" dirty="0">
                          <a:solidFill>
                            <a:schemeClr val="tx1"/>
                          </a:solidFill>
                          <a:latin typeface="+mn-lt"/>
                        </a:rPr>
                        <a:t>D110,</a:t>
                      </a:r>
                    </a:p>
                    <a:p>
                      <a:pPr marL="0" marR="0" lvl="0" indent="0" algn="ctr" defTabSz="457200" rtl="0" eaLnBrk="1" fontAlgn="auto" latinLnBrk="0" hangingPunct="1">
                        <a:lnSpc>
                          <a:spcPct val="98000"/>
                        </a:lnSpc>
                        <a:spcBef>
                          <a:spcPts val="0"/>
                        </a:spcBef>
                        <a:spcAft>
                          <a:spcPts val="0"/>
                        </a:spcAft>
                        <a:buClrTx/>
                        <a:buSzTx/>
                        <a:buFontTx/>
                        <a:buNone/>
                        <a:tabLst/>
                        <a:defRPr/>
                      </a:pPr>
                      <a:r>
                        <a:rPr lang="en-US" sz="1100" b="0" dirty="0">
                          <a:solidFill>
                            <a:schemeClr val="tx1"/>
                          </a:solidFill>
                          <a:latin typeface="+mn-lt"/>
                        </a:rPr>
                        <a:t>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457200" rtl="0" eaLnBrk="1" fontAlgn="auto" latinLnBrk="0" hangingPunct="1">
                        <a:lnSpc>
                          <a:spcPct val="98000"/>
                        </a:lnSpc>
                        <a:spcBef>
                          <a:spcPts val="0"/>
                        </a:spcBef>
                        <a:spcAft>
                          <a:spcPts val="0"/>
                        </a:spcAft>
                        <a:buClrTx/>
                        <a:buSzTx/>
                        <a:buFontTx/>
                        <a:buNone/>
                        <a:tabLst/>
                        <a:defRPr/>
                      </a:pPr>
                      <a:r>
                        <a:rPr lang="en-GB" sz="1100" b="0" dirty="0">
                          <a:solidFill>
                            <a:schemeClr val="tx1"/>
                          </a:solidFill>
                          <a:latin typeface="+mn-lt"/>
                        </a:rPr>
                        <a:t>W,</a:t>
                      </a:r>
                      <a:br>
                        <a:rPr lang="en-GB" sz="1100" b="0" dirty="0">
                          <a:solidFill>
                            <a:schemeClr val="tx1"/>
                          </a:solidFill>
                          <a:latin typeface="+mn-lt"/>
                        </a:rPr>
                      </a:br>
                      <a:r>
                        <a:rPr lang="en-GB" sz="1100" b="0" dirty="0">
                          <a:solidFill>
                            <a:schemeClr val="tx1"/>
                          </a:solidFill>
                          <a:latin typeface="+mn-lt"/>
                        </a:rPr>
                        <a:t>n</a:t>
                      </a:r>
                      <a:endParaRPr lang="en-US" sz="1100" b="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100" b="1" dirty="0">
                          <a:solidFill>
                            <a:schemeClr val="tx1"/>
                          </a:solidFill>
                        </a:rPr>
                        <a:t>D110,</a:t>
                      </a:r>
                    </a:p>
                    <a:p>
                      <a:pPr algn="ctr">
                        <a:lnSpc>
                          <a:spcPct val="98000"/>
                        </a:lnSpc>
                      </a:pPr>
                      <a:r>
                        <a:rPr lang="en-GB" sz="1100" b="1" dirty="0">
                          <a:solidFill>
                            <a:schemeClr val="tx1"/>
                          </a:solidFill>
                        </a:rPr>
                        <a:t>%</a:t>
                      </a:r>
                      <a:endParaRPr lang="en-US" sz="11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GB" sz="1100" b="1" dirty="0">
                          <a:solidFill>
                            <a:schemeClr val="tx1"/>
                          </a:solidFill>
                        </a:rPr>
                        <a:t>W</a:t>
                      </a:r>
                      <a:r>
                        <a:rPr lang="en-GB" sz="1100" b="1" baseline="0" dirty="0">
                          <a:solidFill>
                            <a:schemeClr val="tx1"/>
                          </a:solidFill>
                        </a:rPr>
                        <a:t>,</a:t>
                      </a:r>
                      <a:endParaRPr lang="en-GB" sz="1100" b="1" dirty="0">
                        <a:solidFill>
                          <a:schemeClr val="tx1"/>
                        </a:solidFill>
                      </a:endParaRPr>
                    </a:p>
                    <a:p>
                      <a:pPr algn="ctr">
                        <a:lnSpc>
                          <a:spcPct val="98000"/>
                        </a:lnSpc>
                      </a:pPr>
                      <a:r>
                        <a:rPr lang="en-GB" sz="1100" b="1" baseline="0" dirty="0">
                          <a:solidFill>
                            <a:schemeClr val="tx1"/>
                          </a:solidFill>
                        </a:rPr>
                        <a:t>%</a:t>
                      </a:r>
                      <a:endParaRPr lang="en-US" sz="1100" b="1"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100" b="1" dirty="0">
                          <a:solidFill>
                            <a:schemeClr val="tx1"/>
                          </a:solidFill>
                          <a:latin typeface="+mn-lt"/>
                        </a:rPr>
                        <a:t>P inter-action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508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15.9</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18.2</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0.74</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778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8616">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161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138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13.0</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8.7</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3170573"/>
                  </a:ext>
                </a:extLst>
              </a:tr>
              <a:tr h="36993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0" dirty="0">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6342">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751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0" dirty="0">
                          <a:latin typeface="+mn-lt"/>
                        </a:rPr>
                        <a:t>788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15.6</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r>
                        <a:rPr lang="en-US" sz="1200" b="1" dirty="0">
                          <a:latin typeface="+mn-lt"/>
                        </a:rPr>
                        <a:t>13.8</a:t>
                      </a: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lnSpc>
                          <a:spcPct val="98000"/>
                        </a:lnSpc>
                      </a:pPr>
                      <a:endParaRPr lang="en-US" sz="1200" b="1" dirty="0">
                        <a:latin typeface="+mn-lt"/>
                      </a:endParaRPr>
                    </a:p>
                  </a:txBody>
                  <a:tcPr marL="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cxnSp>
        <p:nvCxnSpPr>
          <p:cNvPr id="88" name="Straight Connector 87">
            <a:extLst>
              <a:ext uri="{FF2B5EF4-FFF2-40B4-BE49-F238E27FC236}">
                <a16:creationId xmlns:a16="http://schemas.microsoft.com/office/drawing/2014/main" id="{1DFFB321-685E-4F31-B3B0-C39F23BC4584}"/>
              </a:ext>
            </a:extLst>
          </p:cNvPr>
          <p:cNvCxnSpPr/>
          <p:nvPr/>
        </p:nvCxnSpPr>
        <p:spPr>
          <a:xfrm>
            <a:off x="2744348" y="2710817"/>
            <a:ext cx="0" cy="2828460"/>
          </a:xfrm>
          <a:prstGeom prst="line">
            <a:avLst/>
          </a:prstGeom>
          <a:noFill/>
          <a:ln w="12700" cap="flat" cmpd="sng" algn="ctr">
            <a:solidFill>
              <a:srgbClr val="0251A0"/>
            </a:solidFill>
            <a:prstDash val="dash"/>
          </a:ln>
          <a:effectLst/>
        </p:spPr>
      </p:cxnSp>
      <p:cxnSp>
        <p:nvCxnSpPr>
          <p:cNvPr id="89" name="Straight Connector 88">
            <a:extLst>
              <a:ext uri="{FF2B5EF4-FFF2-40B4-BE49-F238E27FC236}">
                <a16:creationId xmlns:a16="http://schemas.microsoft.com/office/drawing/2014/main" id="{6D7DE21A-9251-477F-ABA0-6BECA804FD26}"/>
              </a:ext>
            </a:extLst>
          </p:cNvPr>
          <p:cNvCxnSpPr/>
          <p:nvPr/>
        </p:nvCxnSpPr>
        <p:spPr>
          <a:xfrm>
            <a:off x="7970560" y="2710817"/>
            <a:ext cx="0" cy="2828460"/>
          </a:xfrm>
          <a:prstGeom prst="line">
            <a:avLst/>
          </a:prstGeom>
          <a:noFill/>
          <a:ln w="12700" cap="flat" cmpd="sng" algn="ctr">
            <a:solidFill>
              <a:srgbClr val="0251A0"/>
            </a:solidFill>
            <a:prstDash val="dash"/>
          </a:ln>
          <a:effectLst/>
        </p:spPr>
      </p:cxnSp>
      <p:sp>
        <p:nvSpPr>
          <p:cNvPr id="90" name="Rectangle 89">
            <a:extLst>
              <a:ext uri="{FF2B5EF4-FFF2-40B4-BE49-F238E27FC236}">
                <a16:creationId xmlns:a16="http://schemas.microsoft.com/office/drawing/2014/main" id="{F5BDB307-35AF-448C-B2C9-636CA1607A3E}"/>
              </a:ext>
            </a:extLst>
          </p:cNvPr>
          <p:cNvSpPr/>
          <p:nvPr/>
        </p:nvSpPr>
        <p:spPr>
          <a:xfrm>
            <a:off x="1095374" y="5223552"/>
            <a:ext cx="1645200" cy="324000"/>
          </a:xfrm>
          <a:prstGeom prst="rect">
            <a:avLst/>
          </a:prstGeom>
          <a:solidFill>
            <a:srgbClr val="1E4784"/>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rPr>
              <a:t>Favours D150-DT</a:t>
            </a:r>
          </a:p>
        </p:txBody>
      </p:sp>
      <p:sp>
        <p:nvSpPr>
          <p:cNvPr id="91" name="Rectangle 90">
            <a:extLst>
              <a:ext uri="{FF2B5EF4-FFF2-40B4-BE49-F238E27FC236}">
                <a16:creationId xmlns:a16="http://schemas.microsoft.com/office/drawing/2014/main" id="{B0489943-EFD7-4DDA-B953-449EA3AA3B99}"/>
              </a:ext>
            </a:extLst>
          </p:cNvPr>
          <p:cNvSpPr/>
          <p:nvPr/>
        </p:nvSpPr>
        <p:spPr>
          <a:xfrm>
            <a:off x="2742599" y="5223562"/>
            <a:ext cx="1629375" cy="324000"/>
          </a:xfrm>
          <a:prstGeom prst="rect">
            <a:avLst/>
          </a:prstGeom>
          <a:solidFill>
            <a:srgbClr val="7F7F7F"/>
          </a:solidFill>
          <a:ln w="9525" cap="flat" cmpd="sng" algn="ctr">
            <a:noFill/>
            <a:prstDash val="solid"/>
          </a:ln>
          <a:effectLst/>
        </p:spPr>
        <p:txBody>
          <a:bodyPr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rPr>
              <a:t>Favours warfarin-TT</a:t>
            </a:r>
          </a:p>
        </p:txBody>
      </p:sp>
      <p:sp>
        <p:nvSpPr>
          <p:cNvPr id="92" name="Rectangle 91">
            <a:extLst>
              <a:ext uri="{FF2B5EF4-FFF2-40B4-BE49-F238E27FC236}">
                <a16:creationId xmlns:a16="http://schemas.microsoft.com/office/drawing/2014/main" id="{8D62799F-BE92-46C0-8568-999D94DEE183}"/>
              </a:ext>
            </a:extLst>
          </p:cNvPr>
          <p:cNvSpPr/>
          <p:nvPr/>
        </p:nvSpPr>
        <p:spPr>
          <a:xfrm>
            <a:off x="6268508" y="5217523"/>
            <a:ext cx="1692000" cy="307777"/>
          </a:xfrm>
          <a:prstGeom prst="rect">
            <a:avLst/>
          </a:prstGeom>
          <a:solidFill>
            <a:srgbClr val="0084CB"/>
          </a:solidFill>
          <a:ln w="9525"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rPr>
              <a:t>Favours</a:t>
            </a:r>
            <a:r>
              <a:rPr lang="en-GB" sz="1100" kern="0" dirty="0">
                <a:solidFill>
                  <a:srgbClr val="FFFFFF"/>
                </a:solidFill>
                <a:latin typeface="Arial" panose="020B0604020202020204"/>
              </a:rPr>
              <a:t> </a:t>
            </a:r>
            <a:r>
              <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rPr>
              <a:t>D110-DT</a:t>
            </a:r>
          </a:p>
        </p:txBody>
      </p:sp>
      <p:sp>
        <p:nvSpPr>
          <p:cNvPr id="93" name="Rectangle 92">
            <a:extLst>
              <a:ext uri="{FF2B5EF4-FFF2-40B4-BE49-F238E27FC236}">
                <a16:creationId xmlns:a16="http://schemas.microsoft.com/office/drawing/2014/main" id="{537BD630-8C53-42FC-BD67-02D2C64D2C2E}"/>
              </a:ext>
            </a:extLst>
          </p:cNvPr>
          <p:cNvSpPr/>
          <p:nvPr/>
        </p:nvSpPr>
        <p:spPr>
          <a:xfrm>
            <a:off x="7965423" y="5217533"/>
            <a:ext cx="1710000" cy="307777"/>
          </a:xfrm>
          <a:prstGeom prst="rect">
            <a:avLst/>
          </a:prstGeom>
          <a:solidFill>
            <a:srgbClr val="7F7F7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rPr>
              <a:t>Favours warfarin-TT</a:t>
            </a:r>
          </a:p>
        </p:txBody>
      </p:sp>
      <p:graphicFrame>
        <p:nvGraphicFramePr>
          <p:cNvPr id="94" name="Content Placeholder 3">
            <a:extLst>
              <a:ext uri="{FF2B5EF4-FFF2-40B4-BE49-F238E27FC236}">
                <a16:creationId xmlns:a16="http://schemas.microsoft.com/office/drawing/2014/main" id="{94A9D026-0E86-4D42-BD54-9CE03B3201E7}"/>
              </a:ext>
            </a:extLst>
          </p:cNvPr>
          <p:cNvGraphicFramePr>
            <a:graphicFrameLocks/>
          </p:cNvGraphicFramePr>
          <p:nvPr>
            <p:extLst>
              <p:ext uri="{D42A27DB-BD31-4B8C-83A1-F6EECF244321}">
                <p14:modId xmlns:p14="http://schemas.microsoft.com/office/powerpoint/2010/main" val="2874488678"/>
              </p:ext>
            </p:extLst>
          </p:nvPr>
        </p:nvGraphicFramePr>
        <p:xfrm>
          <a:off x="5760000" y="2359409"/>
          <a:ext cx="4147200" cy="34804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5" name="Content Placeholder 3">
            <a:extLst>
              <a:ext uri="{FF2B5EF4-FFF2-40B4-BE49-F238E27FC236}">
                <a16:creationId xmlns:a16="http://schemas.microsoft.com/office/drawing/2014/main" id="{01922753-DD54-463C-81C2-1651D39D852B}"/>
              </a:ext>
            </a:extLst>
          </p:cNvPr>
          <p:cNvGraphicFramePr>
            <a:graphicFrameLocks/>
          </p:cNvGraphicFramePr>
          <p:nvPr>
            <p:extLst>
              <p:ext uri="{D42A27DB-BD31-4B8C-83A1-F6EECF244321}">
                <p14:modId xmlns:p14="http://schemas.microsoft.com/office/powerpoint/2010/main" val="522150447"/>
              </p:ext>
            </p:extLst>
          </p:nvPr>
        </p:nvGraphicFramePr>
        <p:xfrm>
          <a:off x="644400" y="2485776"/>
          <a:ext cx="4147200" cy="3354119"/>
        </p:xfrm>
        <a:graphic>
          <a:graphicData uri="http://schemas.openxmlformats.org/drawingml/2006/chart">
            <c:chart xmlns:c="http://schemas.openxmlformats.org/drawingml/2006/chart" xmlns:r="http://schemas.openxmlformats.org/officeDocument/2006/relationships" r:id="rId4"/>
          </a:graphicData>
        </a:graphic>
      </p:graphicFrame>
      <p:sp>
        <p:nvSpPr>
          <p:cNvPr id="96" name="TextBox 95">
            <a:extLst>
              <a:ext uri="{FF2B5EF4-FFF2-40B4-BE49-F238E27FC236}">
                <a16:creationId xmlns:a16="http://schemas.microsoft.com/office/drawing/2014/main" id="{EB24E5BD-8A9C-416E-A557-9964E936CB07}"/>
              </a:ext>
            </a:extLst>
          </p:cNvPr>
          <p:cNvSpPr txBox="1"/>
          <p:nvPr/>
        </p:nvSpPr>
        <p:spPr>
          <a:xfrm>
            <a:off x="275348" y="1504684"/>
            <a:ext cx="6216766" cy="338554"/>
          </a:xfrm>
          <a:prstGeom prst="rect">
            <a:avLst/>
          </a:prstGeom>
          <a:noFill/>
        </p:spPr>
        <p:txBody>
          <a:bodyPr wrap="none" rtlCol="0">
            <a:spAutoFit/>
          </a:bodyPr>
          <a:lstStyle/>
          <a:p>
            <a:r>
              <a:rPr lang="en-GB" sz="1600" b="1" dirty="0"/>
              <a:t>Death, thromboembolic event, or unplanned revascularization</a:t>
            </a:r>
          </a:p>
        </p:txBody>
      </p:sp>
      <p:sp>
        <p:nvSpPr>
          <p:cNvPr id="27" name="Round Same Side Corner Rectangle 24">
            <a:hlinkClick r:id="rId5" action="ppaction://hlinksldjump"/>
            <a:extLst>
              <a:ext uri="{FF2B5EF4-FFF2-40B4-BE49-F238E27FC236}">
                <a16:creationId xmlns:a16="http://schemas.microsoft.com/office/drawing/2014/main" id="{5207A4CE-103A-45CF-810E-F94C48C6E379}"/>
              </a:ext>
            </a:extLst>
          </p:cNvPr>
          <p:cNvSpPr/>
          <p:nvPr/>
        </p:nvSpPr>
        <p:spPr>
          <a:xfrm flipH="1">
            <a:off x="11543800" y="5892996"/>
            <a:ext cx="648200" cy="478214"/>
          </a:xfrm>
          <a:custGeom>
            <a:avLst/>
            <a:gdLst>
              <a:gd name="connsiteX0" fmla="*/ 4840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48400 w 387009"/>
              <a:gd name="connsiteY8" fmla="*/ 0 h 290393"/>
              <a:gd name="connsiteX0" fmla="*/ 12617 w 396946"/>
              <a:gd name="connsiteY0" fmla="*/ 0 h 290393"/>
              <a:gd name="connsiteX1" fmla="*/ 348546 w 396946"/>
              <a:gd name="connsiteY1" fmla="*/ 0 h 290393"/>
              <a:gd name="connsiteX2" fmla="*/ 396946 w 396946"/>
              <a:gd name="connsiteY2" fmla="*/ 48400 h 290393"/>
              <a:gd name="connsiteX3" fmla="*/ 396946 w 396946"/>
              <a:gd name="connsiteY3" fmla="*/ 290393 h 290393"/>
              <a:gd name="connsiteX4" fmla="*/ 396946 w 396946"/>
              <a:gd name="connsiteY4" fmla="*/ 290393 h 290393"/>
              <a:gd name="connsiteX5" fmla="*/ 9937 w 396946"/>
              <a:gd name="connsiteY5" fmla="*/ 290393 h 290393"/>
              <a:gd name="connsiteX6" fmla="*/ 9937 w 396946"/>
              <a:gd name="connsiteY6" fmla="*/ 290393 h 290393"/>
              <a:gd name="connsiteX7" fmla="*/ 9937 w 396946"/>
              <a:gd name="connsiteY7" fmla="*/ 48400 h 290393"/>
              <a:gd name="connsiteX8" fmla="*/ 12617 w 396946"/>
              <a:gd name="connsiteY8" fmla="*/ 0 h 290393"/>
              <a:gd name="connsiteX0" fmla="*/ 268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2680 w 387009"/>
              <a:gd name="connsiteY8" fmla="*/ 0 h 290393"/>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153 w 387010"/>
              <a:gd name="connsiteY0" fmla="*/ 0 h 291451"/>
              <a:gd name="connsiteX1" fmla="*/ 338610 w 387010"/>
              <a:gd name="connsiteY1" fmla="*/ 1058 h 291451"/>
              <a:gd name="connsiteX2" fmla="*/ 387010 w 387010"/>
              <a:gd name="connsiteY2" fmla="*/ 49458 h 291451"/>
              <a:gd name="connsiteX3" fmla="*/ 387010 w 387010"/>
              <a:gd name="connsiteY3" fmla="*/ 291451 h 291451"/>
              <a:gd name="connsiteX4" fmla="*/ 387010 w 387010"/>
              <a:gd name="connsiteY4" fmla="*/ 291451 h 291451"/>
              <a:gd name="connsiteX5" fmla="*/ 1 w 387010"/>
              <a:gd name="connsiteY5" fmla="*/ 291451 h 291451"/>
              <a:gd name="connsiteX6" fmla="*/ 1 w 387010"/>
              <a:gd name="connsiteY6" fmla="*/ 291451 h 291451"/>
              <a:gd name="connsiteX7" fmla="*/ 1 w 387010"/>
              <a:gd name="connsiteY7" fmla="*/ 49458 h 291451"/>
              <a:gd name="connsiteX8" fmla="*/ 153 w 387010"/>
              <a:gd name="connsiteY8" fmla="*/ 0 h 291451"/>
              <a:gd name="connsiteX0" fmla="*/ 25 w 387528"/>
              <a:gd name="connsiteY0" fmla="*/ 0 h 290910"/>
              <a:gd name="connsiteX1" fmla="*/ 339128 w 387528"/>
              <a:gd name="connsiteY1" fmla="*/ 517 h 290910"/>
              <a:gd name="connsiteX2" fmla="*/ 387528 w 387528"/>
              <a:gd name="connsiteY2" fmla="*/ 48917 h 290910"/>
              <a:gd name="connsiteX3" fmla="*/ 387528 w 387528"/>
              <a:gd name="connsiteY3" fmla="*/ 290910 h 290910"/>
              <a:gd name="connsiteX4" fmla="*/ 387528 w 387528"/>
              <a:gd name="connsiteY4" fmla="*/ 290910 h 290910"/>
              <a:gd name="connsiteX5" fmla="*/ 519 w 387528"/>
              <a:gd name="connsiteY5" fmla="*/ 290910 h 290910"/>
              <a:gd name="connsiteX6" fmla="*/ 519 w 387528"/>
              <a:gd name="connsiteY6" fmla="*/ 290910 h 290910"/>
              <a:gd name="connsiteX7" fmla="*/ 519 w 387528"/>
              <a:gd name="connsiteY7" fmla="*/ 48917 h 290910"/>
              <a:gd name="connsiteX8" fmla="*/ 25 w 387528"/>
              <a:gd name="connsiteY8" fmla="*/ 0 h 290910"/>
              <a:gd name="connsiteX0" fmla="*/ 0 w 387503"/>
              <a:gd name="connsiteY0" fmla="*/ 0 h 290910"/>
              <a:gd name="connsiteX1" fmla="*/ 339103 w 387503"/>
              <a:gd name="connsiteY1" fmla="*/ 517 h 290910"/>
              <a:gd name="connsiteX2" fmla="*/ 387503 w 387503"/>
              <a:gd name="connsiteY2" fmla="*/ 48917 h 290910"/>
              <a:gd name="connsiteX3" fmla="*/ 387503 w 387503"/>
              <a:gd name="connsiteY3" fmla="*/ 290910 h 290910"/>
              <a:gd name="connsiteX4" fmla="*/ 387503 w 387503"/>
              <a:gd name="connsiteY4" fmla="*/ 290910 h 290910"/>
              <a:gd name="connsiteX5" fmla="*/ 494 w 387503"/>
              <a:gd name="connsiteY5" fmla="*/ 290910 h 290910"/>
              <a:gd name="connsiteX6" fmla="*/ 494 w 387503"/>
              <a:gd name="connsiteY6" fmla="*/ 290910 h 290910"/>
              <a:gd name="connsiteX7" fmla="*/ 494 w 387503"/>
              <a:gd name="connsiteY7" fmla="*/ 48917 h 290910"/>
              <a:gd name="connsiteX8" fmla="*/ 0 w 387503"/>
              <a:gd name="connsiteY8" fmla="*/ 0 h 29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03" h="290910">
                <a:moveTo>
                  <a:pt x="0" y="0"/>
                </a:moveTo>
                <a:lnTo>
                  <a:pt x="339103" y="517"/>
                </a:lnTo>
                <a:cubicBezTo>
                  <a:pt x="365834" y="517"/>
                  <a:pt x="387503" y="22186"/>
                  <a:pt x="387503" y="48917"/>
                </a:cubicBezTo>
                <a:lnTo>
                  <a:pt x="387503" y="290910"/>
                </a:lnTo>
                <a:lnTo>
                  <a:pt x="387503" y="290910"/>
                </a:lnTo>
                <a:lnTo>
                  <a:pt x="494" y="290910"/>
                </a:lnTo>
                <a:lnTo>
                  <a:pt x="494" y="290910"/>
                </a:lnTo>
                <a:lnTo>
                  <a:pt x="494" y="48917"/>
                </a:lnTo>
                <a:cubicBezTo>
                  <a:pt x="494" y="22186"/>
                  <a:pt x="484" y="67493"/>
                  <a:pt x="0" y="0"/>
                </a:cubicBezTo>
                <a:close/>
              </a:path>
            </a:pathLst>
          </a:custGeom>
          <a:solidFill>
            <a:schemeClr val="accent6"/>
          </a:solid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Wingdings 3" panose="05040102010807070707" pitchFamily="18" charset="2"/>
              </a:rPr>
              <a:t> </a:t>
            </a:r>
            <a:endParaRPr kumimoji="0" lang="en-GB"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01955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8BCF-E151-4E93-9A78-095EF8594528}"/>
              </a:ext>
            </a:extLst>
          </p:cNvPr>
          <p:cNvSpPr>
            <a:spLocks noGrp="1"/>
          </p:cNvSpPr>
          <p:nvPr>
            <p:ph type="title"/>
          </p:nvPr>
        </p:nvSpPr>
        <p:spPr/>
        <p:txBody>
          <a:bodyPr>
            <a:normAutofit/>
          </a:bodyPr>
          <a:lstStyle/>
          <a:p>
            <a:r>
              <a:rPr lang="en-GB" sz="2400" dirty="0"/>
              <a:t>A rapidly acting, specific reversal agent for anticoagulation can help </a:t>
            </a:r>
            <a:br>
              <a:rPr lang="en-GB" sz="2400" dirty="0"/>
            </a:br>
            <a:r>
              <a:rPr lang="en-GB" sz="2400" dirty="0"/>
              <a:t>the clinical management of major life-threatening events</a:t>
            </a:r>
          </a:p>
        </p:txBody>
      </p:sp>
      <p:sp>
        <p:nvSpPr>
          <p:cNvPr id="5" name="Slide Number Placeholder 4">
            <a:extLst>
              <a:ext uri="{FF2B5EF4-FFF2-40B4-BE49-F238E27FC236}">
                <a16:creationId xmlns:a16="http://schemas.microsoft.com/office/drawing/2014/main" id="{88652FAF-4FB7-4649-BCE8-3E5380320AE7}"/>
              </a:ext>
            </a:extLst>
          </p:cNvPr>
          <p:cNvSpPr>
            <a:spLocks noGrp="1"/>
          </p:cNvSpPr>
          <p:nvPr>
            <p:ph type="sldNum" sz="quarter" idx="12"/>
          </p:nvPr>
        </p:nvSpPr>
        <p:spPr/>
        <p:txBody>
          <a:bodyPr/>
          <a:lstStyle/>
          <a:p>
            <a:fld id="{2066355A-084C-D24E-9AD2-7E4FC41EA627}" type="slidenum">
              <a:rPr lang="en-GB" noProof="0" smtClean="0"/>
              <a:pPr/>
              <a:t>36</a:t>
            </a:fld>
            <a:endParaRPr lang="en-GB" noProof="0" dirty="0"/>
          </a:p>
        </p:txBody>
      </p:sp>
      <p:sp>
        <p:nvSpPr>
          <p:cNvPr id="3" name="Text Placeholder 2">
            <a:extLst>
              <a:ext uri="{FF2B5EF4-FFF2-40B4-BE49-F238E27FC236}">
                <a16:creationId xmlns:a16="http://schemas.microsoft.com/office/drawing/2014/main" id="{D1FA1C85-2568-4C84-9DBE-496743FE86C1}"/>
              </a:ext>
            </a:extLst>
          </p:cNvPr>
          <p:cNvSpPr>
            <a:spLocks noGrp="1"/>
          </p:cNvSpPr>
          <p:nvPr>
            <p:ph type="body" sz="quarter" idx="13"/>
          </p:nvPr>
        </p:nvSpPr>
        <p:spPr>
          <a:xfrm>
            <a:off x="480483" y="6444477"/>
            <a:ext cx="11101916" cy="276999"/>
          </a:xfrm>
        </p:spPr>
        <p:txBody>
          <a:bodyPr/>
          <a:lstStyle/>
          <a:p>
            <a:r>
              <a:rPr lang="en-GB" dirty="0"/>
              <a:t>Pollack et al. NEJM 2017;377:431; </a:t>
            </a:r>
            <a:r>
              <a:rPr lang="en-US" dirty="0"/>
              <a:t>Freeman et al. Circulation 2017;135:1227 </a:t>
            </a:r>
            <a:endParaRPr lang="en-GB" dirty="0"/>
          </a:p>
        </p:txBody>
      </p:sp>
      <p:sp>
        <p:nvSpPr>
          <p:cNvPr id="34" name="Rectangle 33">
            <a:extLst>
              <a:ext uri="{FF2B5EF4-FFF2-40B4-BE49-F238E27FC236}">
                <a16:creationId xmlns:a16="http://schemas.microsoft.com/office/drawing/2014/main" id="{8046F039-2B5D-4059-BE9B-BC1F13345C36}"/>
              </a:ext>
            </a:extLst>
          </p:cNvPr>
          <p:cNvSpPr>
            <a:spLocks noChangeAspect="1"/>
          </p:cNvSpPr>
          <p:nvPr/>
        </p:nvSpPr>
        <p:spPr>
          <a:xfrm>
            <a:off x="1034715" y="1371600"/>
            <a:ext cx="3854935" cy="4715454"/>
          </a:xfrm>
          <a:prstGeom prst="rect">
            <a:avLst/>
          </a:prstGeom>
          <a:blipFill dpi="0" rotWithShape="1">
            <a:blip r:embed="rId3" cstate="hqprint">
              <a:alphaModFix amt="52000"/>
              <a:extLst>
                <a:ext uri="{28A0092B-C50C-407E-A947-70E740481C1C}">
                  <a14:useLocalDpi xmlns:a14="http://schemas.microsoft.com/office/drawing/2010/main"/>
                </a:ext>
              </a:extLst>
            </a:blip>
            <a:srcRect/>
            <a:stretch>
              <a:fillRect/>
            </a:stretch>
          </a:blip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35" name="Title 1">
            <a:extLst>
              <a:ext uri="{FF2B5EF4-FFF2-40B4-BE49-F238E27FC236}">
                <a16:creationId xmlns:a16="http://schemas.microsoft.com/office/drawing/2014/main" id="{010560AC-07AC-467D-9532-4F6128297CB9}"/>
              </a:ext>
            </a:extLst>
          </p:cNvPr>
          <p:cNvSpPr txBox="1">
            <a:spLocks/>
          </p:cNvSpPr>
          <p:nvPr/>
        </p:nvSpPr>
        <p:spPr>
          <a:xfrm>
            <a:off x="5817483" y="5173539"/>
            <a:ext cx="5566932" cy="756204"/>
          </a:xfrm>
          <a:prstGeom prst="rect">
            <a:avLst/>
          </a:prstGeom>
          <a:solidFill>
            <a:srgbClr val="1E4784"/>
          </a:solidFill>
          <a:ln w="25400" cap="flat" cmpd="sng" algn="ctr">
            <a:solidFill>
              <a:srgbClr val="8D9DB1">
                <a:lumMod val="20000"/>
                <a:lumOff val="80000"/>
              </a:srgbClr>
            </a:solidFill>
            <a:prstDash val="solid"/>
          </a:ln>
          <a:effectLst/>
        </p:spPr>
        <p:txBody>
          <a:bodyPr rtlCol="0" anchor="ctr" anchorCtr="0">
            <a:noAutofit/>
          </a:bodyPr>
          <a:lstStyle>
            <a:defPPr>
              <a:defRPr lang="en-US"/>
            </a:defPPr>
            <a:lvl1pPr algn="ctr">
              <a:spcBef>
                <a:spcPts val="600"/>
              </a:spcBef>
              <a:spcAft>
                <a:spcPts val="600"/>
              </a:spcAft>
              <a:defRPr sz="1200">
                <a:solidFill>
                  <a:prstClr val="white"/>
                </a:solidFill>
                <a:cs typeface="Tahom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9388" marR="0" lvl="0" indent="0" algn="ctr" defTabSz="457200" rtl="0" eaLnBrk="1" fontAlgn="auto" latinLnBrk="0" hangingPunct="1">
              <a:lnSpc>
                <a:spcPct val="100000"/>
              </a:lnSpc>
              <a:spcBef>
                <a:spcPts val="600"/>
              </a:spcBef>
              <a:spcAft>
                <a:spcPts val="6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Tahoma" panose="020B0604030504040204" pitchFamily="34" charset="0"/>
              </a:rPr>
              <a:t>Patients with AF are often elderly, with multiple comorbidities, and at higher risk of these events</a:t>
            </a:r>
          </a:p>
        </p:txBody>
      </p:sp>
      <p:sp>
        <p:nvSpPr>
          <p:cNvPr id="36" name="Rectangle 35">
            <a:extLst>
              <a:ext uri="{FF2B5EF4-FFF2-40B4-BE49-F238E27FC236}">
                <a16:creationId xmlns:a16="http://schemas.microsoft.com/office/drawing/2014/main" id="{31A6BD76-0774-4440-B1E1-2E6E7523D4A9}"/>
              </a:ext>
            </a:extLst>
          </p:cNvPr>
          <p:cNvSpPr/>
          <p:nvPr/>
        </p:nvSpPr>
        <p:spPr>
          <a:xfrm>
            <a:off x="6833972" y="1906225"/>
            <a:ext cx="4493150" cy="2775098"/>
          </a:xfrm>
          <a:prstGeom prst="rect">
            <a:avLst/>
          </a:prstGeom>
          <a:noFill/>
          <a:ln w="19050" cap="flat" cmpd="sng" algn="ctr">
            <a:noFill/>
            <a:prstDash val="solid"/>
          </a:ln>
          <a:effectLst>
            <a:outerShdw dist="20000" sx="1000" sy="1000" rotWithShape="0">
              <a:srgbClr val="000000"/>
            </a:outerShdw>
          </a:effectLst>
        </p:spPr>
        <p:txBody>
          <a:bodyPr spcFirstLastPara="0" vert="horz" wrap="square" lIns="27861" tIns="42584" rIns="56515" bIns="42584" numCol="1" spcCol="1270" anchor="ctr" anchorCtr="0">
            <a:noAutofit/>
          </a:bodyPr>
          <a:lstStyle/>
          <a:p>
            <a:pPr marL="87313" marR="0" lvl="0" indent="0" algn="l" defTabSz="3429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E4784"/>
                </a:solidFill>
                <a:effectLst/>
                <a:uLnTx/>
                <a:uFillTx/>
                <a:latin typeface="Arial"/>
                <a:ea typeface="+mn-ea"/>
                <a:cs typeface="+mn-cs"/>
              </a:rPr>
              <a:t>Emergency interventions </a:t>
            </a:r>
            <a:br>
              <a:rPr kumimoji="0" lang="en-GB" sz="1800" b="1" i="0" u="none" strike="noStrike" kern="0" cap="none" spc="0" normalizeH="0" baseline="0" noProof="0" dirty="0">
                <a:ln>
                  <a:noFill/>
                </a:ln>
                <a:solidFill>
                  <a:srgbClr val="1E4784"/>
                </a:solidFill>
                <a:effectLst/>
                <a:uLnTx/>
                <a:uFillTx/>
                <a:latin typeface="Arial"/>
                <a:ea typeface="+mn-ea"/>
                <a:cs typeface="+mn-cs"/>
              </a:rPr>
            </a:br>
            <a:r>
              <a:rPr kumimoji="0" lang="en-GB" sz="1800" b="0" i="0" u="none" strike="noStrike" kern="0" cap="none" spc="0" normalizeH="0" baseline="0" noProof="0" dirty="0">
                <a:ln>
                  <a:noFill/>
                </a:ln>
                <a:solidFill>
                  <a:srgbClr val="1E4784"/>
                </a:solidFill>
                <a:effectLst/>
                <a:uLnTx/>
                <a:uFillTx/>
                <a:latin typeface="Arial"/>
                <a:ea typeface="+mn-ea"/>
                <a:cs typeface="+mn-cs"/>
              </a:rPr>
              <a:t>(e.g. emergency lumbar puncture, thrombolysis for acute ischaemic stroke)</a:t>
            </a:r>
          </a:p>
          <a:p>
            <a:pPr marL="87313" marR="0" lvl="0" indent="0" algn="l" defTabSz="3429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4784"/>
              </a:solidFill>
              <a:effectLst/>
              <a:uLnTx/>
              <a:uFillTx/>
              <a:latin typeface="Arial"/>
              <a:ea typeface="+mn-ea"/>
              <a:cs typeface="+mn-cs"/>
            </a:endParaRPr>
          </a:p>
          <a:p>
            <a:pPr marL="87313" marR="0" lvl="0" indent="0" algn="l" defTabSz="3429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4784"/>
              </a:solidFill>
              <a:effectLst/>
              <a:uLnTx/>
              <a:uFillTx/>
              <a:latin typeface="Arial"/>
              <a:ea typeface="+mn-ea"/>
              <a:cs typeface="+mn-cs"/>
            </a:endParaRPr>
          </a:p>
          <a:p>
            <a:pPr marL="87313" marR="0" lvl="0" indent="0" algn="l" defTabSz="3429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E4784"/>
                </a:solidFill>
                <a:effectLst/>
                <a:uLnTx/>
                <a:uFillTx/>
                <a:latin typeface="Arial"/>
                <a:ea typeface="+mn-ea"/>
                <a:cs typeface="+mn-cs"/>
              </a:rPr>
              <a:t>Urgent surgery </a:t>
            </a:r>
            <a:br>
              <a:rPr kumimoji="0" lang="en-GB" sz="1800" b="1" i="0" u="none" strike="noStrike" kern="0" cap="none" spc="0" normalizeH="0" baseline="0" noProof="0" dirty="0">
                <a:ln>
                  <a:noFill/>
                </a:ln>
                <a:solidFill>
                  <a:srgbClr val="1E4784"/>
                </a:solidFill>
                <a:effectLst/>
                <a:uLnTx/>
                <a:uFillTx/>
                <a:latin typeface="Arial"/>
                <a:ea typeface="+mn-ea"/>
                <a:cs typeface="+mn-cs"/>
              </a:rPr>
            </a:br>
            <a:r>
              <a:rPr kumimoji="0" lang="en-GB" sz="1800" b="0" i="0" u="none" strike="noStrike" kern="0" cap="none" spc="0" normalizeH="0" baseline="0" noProof="0" dirty="0">
                <a:ln>
                  <a:noFill/>
                </a:ln>
                <a:solidFill>
                  <a:srgbClr val="1E4784"/>
                </a:solidFill>
                <a:effectLst/>
                <a:uLnTx/>
                <a:uFillTx/>
                <a:latin typeface="Arial"/>
                <a:ea typeface="+mn-ea"/>
                <a:cs typeface="+mn-cs"/>
              </a:rPr>
              <a:t>(e.g. due to an aneurysm)</a:t>
            </a:r>
          </a:p>
          <a:p>
            <a:pPr marL="87313" marR="0" lvl="0" indent="0" algn="l" defTabSz="3429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4784"/>
              </a:solidFill>
              <a:effectLst/>
              <a:uLnTx/>
              <a:uFillTx/>
              <a:latin typeface="Arial"/>
              <a:ea typeface="+mn-ea"/>
              <a:cs typeface="+mn-cs"/>
            </a:endParaRPr>
          </a:p>
          <a:p>
            <a:pPr marL="87313" marR="0" lvl="0" indent="0" algn="l" defTabSz="3429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4784"/>
              </a:solidFill>
              <a:effectLst/>
              <a:uLnTx/>
              <a:uFillTx/>
              <a:latin typeface="Arial"/>
              <a:ea typeface="+mn-ea"/>
              <a:cs typeface="+mn-cs"/>
            </a:endParaRPr>
          </a:p>
          <a:p>
            <a:pPr marL="87313" marR="0" lvl="0" indent="0" algn="l" defTabSz="3429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E4784"/>
                </a:solidFill>
                <a:effectLst/>
                <a:uLnTx/>
                <a:uFillTx/>
                <a:latin typeface="Arial"/>
                <a:ea typeface="+mn-ea"/>
                <a:cs typeface="+mn-cs"/>
              </a:rPr>
              <a:t>Life-threatening bleeding </a:t>
            </a:r>
            <a:br>
              <a:rPr kumimoji="0" lang="en-GB" sz="1800" b="1" i="0" u="none" strike="noStrike" kern="0" cap="none" spc="0" normalizeH="0" baseline="0" noProof="0" dirty="0">
                <a:ln>
                  <a:noFill/>
                </a:ln>
                <a:solidFill>
                  <a:srgbClr val="1E4784"/>
                </a:solidFill>
                <a:effectLst/>
                <a:uLnTx/>
                <a:uFillTx/>
                <a:latin typeface="Arial"/>
                <a:ea typeface="+mn-ea"/>
                <a:cs typeface="+mn-cs"/>
              </a:rPr>
            </a:br>
            <a:r>
              <a:rPr kumimoji="0" lang="en-GB" sz="1800" b="0" i="0" u="none" strike="noStrike" kern="0" cap="none" spc="0" normalizeH="0" baseline="0" noProof="0" dirty="0">
                <a:ln>
                  <a:noFill/>
                </a:ln>
                <a:solidFill>
                  <a:srgbClr val="1E4784"/>
                </a:solidFill>
                <a:effectLst/>
                <a:uLnTx/>
                <a:uFillTx/>
                <a:latin typeface="Arial"/>
                <a:ea typeface="+mn-ea"/>
                <a:cs typeface="+mn-cs"/>
              </a:rPr>
              <a:t>(e.g. subdural haematoma after a fall)</a:t>
            </a:r>
          </a:p>
          <a:p>
            <a:pPr marL="87313" marR="0" lvl="0" indent="0" algn="l" defTabSz="3429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4784"/>
              </a:solidFill>
              <a:effectLst/>
              <a:uLnTx/>
              <a:uFillTx/>
              <a:latin typeface="Arial"/>
              <a:ea typeface="+mn-ea"/>
              <a:cs typeface="+mn-cs"/>
            </a:endParaRPr>
          </a:p>
        </p:txBody>
      </p:sp>
      <p:grpSp>
        <p:nvGrpSpPr>
          <p:cNvPr id="37" name="Group 36">
            <a:extLst>
              <a:ext uri="{FF2B5EF4-FFF2-40B4-BE49-F238E27FC236}">
                <a16:creationId xmlns:a16="http://schemas.microsoft.com/office/drawing/2014/main" id="{39CEC13F-AE96-4A62-B949-1AB64FF323EC}"/>
              </a:ext>
            </a:extLst>
          </p:cNvPr>
          <p:cNvGrpSpPr/>
          <p:nvPr/>
        </p:nvGrpSpPr>
        <p:grpSpPr>
          <a:xfrm>
            <a:off x="6119927" y="1783548"/>
            <a:ext cx="590293" cy="590293"/>
            <a:chOff x="3544938" y="1600342"/>
            <a:chExt cx="545836" cy="545836"/>
          </a:xfrm>
          <a:solidFill>
            <a:srgbClr val="FFFFFF">
              <a:alpha val="50196"/>
            </a:srgbClr>
          </a:solidFill>
        </p:grpSpPr>
        <p:sp>
          <p:nvSpPr>
            <p:cNvPr id="38" name="Oval 37">
              <a:extLst>
                <a:ext uri="{FF2B5EF4-FFF2-40B4-BE49-F238E27FC236}">
                  <a16:creationId xmlns:a16="http://schemas.microsoft.com/office/drawing/2014/main" id="{45DF5179-0698-49FA-9917-FC3A9E363AD3}"/>
                </a:ext>
              </a:extLst>
            </p:cNvPr>
            <p:cNvSpPr/>
            <p:nvPr/>
          </p:nvSpPr>
          <p:spPr>
            <a:xfrm>
              <a:off x="3544938" y="1600342"/>
              <a:ext cx="545836" cy="545836"/>
            </a:xfrm>
            <a:prstGeom prst="ellipse">
              <a:avLst/>
            </a:prstGeom>
            <a:grpFill/>
            <a:ln w="22225" cap="flat" cmpd="sng" algn="ctr">
              <a:solidFill>
                <a:srgbClr val="1E4784"/>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Arial"/>
                <a:ea typeface="+mn-ea"/>
                <a:cs typeface="+mn-cs"/>
              </a:endParaRPr>
            </a:p>
          </p:txBody>
        </p:sp>
        <p:grpSp>
          <p:nvGrpSpPr>
            <p:cNvPr id="40" name="Group 39">
              <a:extLst>
                <a:ext uri="{FF2B5EF4-FFF2-40B4-BE49-F238E27FC236}">
                  <a16:creationId xmlns:a16="http://schemas.microsoft.com/office/drawing/2014/main" id="{9986980F-D394-4CFC-BB97-B79F0859C43C}"/>
                </a:ext>
              </a:extLst>
            </p:cNvPr>
            <p:cNvGrpSpPr/>
            <p:nvPr/>
          </p:nvGrpSpPr>
          <p:grpSpPr>
            <a:xfrm>
              <a:off x="3659371" y="1714775"/>
              <a:ext cx="316969" cy="316969"/>
              <a:chOff x="3773805" y="2727960"/>
              <a:chExt cx="316969" cy="316969"/>
            </a:xfrm>
            <a:grpFill/>
          </p:grpSpPr>
          <p:sp>
            <p:nvSpPr>
              <p:cNvPr id="41" name="Arc 40">
                <a:extLst>
                  <a:ext uri="{FF2B5EF4-FFF2-40B4-BE49-F238E27FC236}">
                    <a16:creationId xmlns:a16="http://schemas.microsoft.com/office/drawing/2014/main" id="{1097B100-D7E0-487C-8ACA-F204D0F0E7D6}"/>
                  </a:ext>
                </a:extLst>
              </p:cNvPr>
              <p:cNvSpPr/>
              <p:nvPr/>
            </p:nvSpPr>
            <p:spPr>
              <a:xfrm>
                <a:off x="3773805" y="2727960"/>
                <a:ext cx="316969" cy="316969"/>
              </a:xfrm>
              <a:prstGeom prst="arc">
                <a:avLst>
                  <a:gd name="adj1" fmla="val 14721026"/>
                  <a:gd name="adj2" fmla="val 2791800"/>
                </a:avLst>
              </a:prstGeom>
              <a:grpFill/>
              <a:ln w="22225" cap="flat" cmpd="sng" algn="ctr">
                <a:solidFill>
                  <a:srgbClr val="1E4784"/>
                </a:solidFill>
                <a:prstDash val="soli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4784"/>
                  </a:solidFill>
                  <a:effectLst/>
                  <a:uLnTx/>
                  <a:uFillTx/>
                  <a:latin typeface="Arial"/>
                  <a:ea typeface="+mn-ea"/>
                  <a:cs typeface="+mn-cs"/>
                </a:endParaRPr>
              </a:p>
            </p:txBody>
          </p:sp>
          <p:sp>
            <p:nvSpPr>
              <p:cNvPr id="42" name="Arc 41">
                <a:extLst>
                  <a:ext uri="{FF2B5EF4-FFF2-40B4-BE49-F238E27FC236}">
                    <a16:creationId xmlns:a16="http://schemas.microsoft.com/office/drawing/2014/main" id="{C65FFA6F-CA96-4F7F-B453-9B461C02E24D}"/>
                  </a:ext>
                </a:extLst>
              </p:cNvPr>
              <p:cNvSpPr/>
              <p:nvPr/>
            </p:nvSpPr>
            <p:spPr>
              <a:xfrm rot="10800000">
                <a:off x="3773805" y="2727960"/>
                <a:ext cx="316969" cy="316969"/>
              </a:xfrm>
              <a:prstGeom prst="arc">
                <a:avLst>
                  <a:gd name="adj1" fmla="val 14721026"/>
                  <a:gd name="adj2" fmla="val 2791800"/>
                </a:avLst>
              </a:prstGeom>
              <a:grpFill/>
              <a:ln w="22225" cap="flat" cmpd="sng" algn="ctr">
                <a:solidFill>
                  <a:srgbClr val="1E4784"/>
                </a:solidFill>
                <a:prstDash val="soli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4784"/>
                  </a:solidFill>
                  <a:effectLst/>
                  <a:uLnTx/>
                  <a:uFillTx/>
                  <a:latin typeface="Arial"/>
                  <a:ea typeface="+mn-ea"/>
                  <a:cs typeface="+mn-cs"/>
                </a:endParaRPr>
              </a:p>
            </p:txBody>
          </p:sp>
        </p:grpSp>
      </p:grpSp>
      <p:grpSp>
        <p:nvGrpSpPr>
          <p:cNvPr id="43" name="Group 42">
            <a:extLst>
              <a:ext uri="{FF2B5EF4-FFF2-40B4-BE49-F238E27FC236}">
                <a16:creationId xmlns:a16="http://schemas.microsoft.com/office/drawing/2014/main" id="{5181107D-D05F-45BF-A595-1B6E43976510}"/>
              </a:ext>
            </a:extLst>
          </p:cNvPr>
          <p:cNvGrpSpPr/>
          <p:nvPr/>
        </p:nvGrpSpPr>
        <p:grpSpPr>
          <a:xfrm>
            <a:off x="6119927" y="2976594"/>
            <a:ext cx="590293" cy="590293"/>
            <a:chOff x="3544938" y="1600342"/>
            <a:chExt cx="545836" cy="545836"/>
          </a:xfrm>
          <a:solidFill>
            <a:srgbClr val="FFFFFF">
              <a:alpha val="50196"/>
            </a:srgbClr>
          </a:solidFill>
        </p:grpSpPr>
        <p:sp>
          <p:nvSpPr>
            <p:cNvPr id="44" name="Oval 43">
              <a:extLst>
                <a:ext uri="{FF2B5EF4-FFF2-40B4-BE49-F238E27FC236}">
                  <a16:creationId xmlns:a16="http://schemas.microsoft.com/office/drawing/2014/main" id="{0B767F9F-C3AA-494C-B99A-E21C47CC5877}"/>
                </a:ext>
              </a:extLst>
            </p:cNvPr>
            <p:cNvSpPr/>
            <p:nvPr/>
          </p:nvSpPr>
          <p:spPr>
            <a:xfrm>
              <a:off x="3544938" y="1600342"/>
              <a:ext cx="545836" cy="545836"/>
            </a:xfrm>
            <a:prstGeom prst="ellipse">
              <a:avLst/>
            </a:prstGeom>
            <a:grpFill/>
            <a:ln w="22225" cap="flat" cmpd="sng" algn="ctr">
              <a:solidFill>
                <a:srgbClr val="1E4784"/>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Arial"/>
                <a:ea typeface="+mn-ea"/>
                <a:cs typeface="+mn-cs"/>
              </a:endParaRPr>
            </a:p>
          </p:txBody>
        </p:sp>
        <p:grpSp>
          <p:nvGrpSpPr>
            <p:cNvPr id="45" name="Group 44">
              <a:extLst>
                <a:ext uri="{FF2B5EF4-FFF2-40B4-BE49-F238E27FC236}">
                  <a16:creationId xmlns:a16="http://schemas.microsoft.com/office/drawing/2014/main" id="{9B0E1A0A-6FDB-4877-9213-23F12DF2A63B}"/>
                </a:ext>
              </a:extLst>
            </p:cNvPr>
            <p:cNvGrpSpPr/>
            <p:nvPr/>
          </p:nvGrpSpPr>
          <p:grpSpPr>
            <a:xfrm>
              <a:off x="3659371" y="1714775"/>
              <a:ext cx="316969" cy="316969"/>
              <a:chOff x="3773805" y="2727960"/>
              <a:chExt cx="316969" cy="316969"/>
            </a:xfrm>
            <a:grpFill/>
          </p:grpSpPr>
          <p:sp>
            <p:nvSpPr>
              <p:cNvPr id="47" name="Arc 46">
                <a:extLst>
                  <a:ext uri="{FF2B5EF4-FFF2-40B4-BE49-F238E27FC236}">
                    <a16:creationId xmlns:a16="http://schemas.microsoft.com/office/drawing/2014/main" id="{A4C48A9E-5465-4BC3-A622-DA75EC0C2477}"/>
                  </a:ext>
                </a:extLst>
              </p:cNvPr>
              <p:cNvSpPr/>
              <p:nvPr/>
            </p:nvSpPr>
            <p:spPr>
              <a:xfrm>
                <a:off x="3773805" y="2727960"/>
                <a:ext cx="316969" cy="316969"/>
              </a:xfrm>
              <a:prstGeom prst="arc">
                <a:avLst>
                  <a:gd name="adj1" fmla="val 14721026"/>
                  <a:gd name="adj2" fmla="val 2791800"/>
                </a:avLst>
              </a:prstGeom>
              <a:grpFill/>
              <a:ln w="22225" cap="flat" cmpd="sng" algn="ctr">
                <a:solidFill>
                  <a:srgbClr val="1E4784"/>
                </a:solidFill>
                <a:prstDash val="soli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4784"/>
                  </a:solidFill>
                  <a:effectLst/>
                  <a:uLnTx/>
                  <a:uFillTx/>
                  <a:latin typeface="Arial"/>
                  <a:ea typeface="+mn-ea"/>
                  <a:cs typeface="+mn-cs"/>
                </a:endParaRPr>
              </a:p>
            </p:txBody>
          </p:sp>
          <p:sp>
            <p:nvSpPr>
              <p:cNvPr id="48" name="Arc 47">
                <a:extLst>
                  <a:ext uri="{FF2B5EF4-FFF2-40B4-BE49-F238E27FC236}">
                    <a16:creationId xmlns:a16="http://schemas.microsoft.com/office/drawing/2014/main" id="{E3097257-5D25-41DC-B3EF-038BBB2CBBE3}"/>
                  </a:ext>
                </a:extLst>
              </p:cNvPr>
              <p:cNvSpPr/>
              <p:nvPr/>
            </p:nvSpPr>
            <p:spPr>
              <a:xfrm rot="10800000">
                <a:off x="3773805" y="2727960"/>
                <a:ext cx="316969" cy="316969"/>
              </a:xfrm>
              <a:prstGeom prst="arc">
                <a:avLst>
                  <a:gd name="adj1" fmla="val 14721026"/>
                  <a:gd name="adj2" fmla="val 2791800"/>
                </a:avLst>
              </a:prstGeom>
              <a:grpFill/>
              <a:ln w="22225" cap="flat" cmpd="sng" algn="ctr">
                <a:solidFill>
                  <a:srgbClr val="1E4784"/>
                </a:solidFill>
                <a:prstDash val="soli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4784"/>
                  </a:solidFill>
                  <a:effectLst/>
                  <a:uLnTx/>
                  <a:uFillTx/>
                  <a:latin typeface="Arial"/>
                  <a:ea typeface="+mn-ea"/>
                  <a:cs typeface="+mn-cs"/>
                </a:endParaRPr>
              </a:p>
            </p:txBody>
          </p:sp>
        </p:grpSp>
      </p:grpSp>
      <p:grpSp>
        <p:nvGrpSpPr>
          <p:cNvPr id="49" name="Group 48">
            <a:extLst>
              <a:ext uri="{FF2B5EF4-FFF2-40B4-BE49-F238E27FC236}">
                <a16:creationId xmlns:a16="http://schemas.microsoft.com/office/drawing/2014/main" id="{C934FAC7-AEB5-40ED-A47D-C153D937ECAD}"/>
              </a:ext>
            </a:extLst>
          </p:cNvPr>
          <p:cNvGrpSpPr/>
          <p:nvPr/>
        </p:nvGrpSpPr>
        <p:grpSpPr>
          <a:xfrm>
            <a:off x="6119927" y="4169641"/>
            <a:ext cx="590293" cy="590293"/>
            <a:chOff x="3544938" y="1600342"/>
            <a:chExt cx="545836" cy="545836"/>
          </a:xfrm>
          <a:solidFill>
            <a:srgbClr val="FFFFFF">
              <a:alpha val="50196"/>
            </a:srgbClr>
          </a:solidFill>
        </p:grpSpPr>
        <p:sp>
          <p:nvSpPr>
            <p:cNvPr id="50" name="Oval 49">
              <a:extLst>
                <a:ext uri="{FF2B5EF4-FFF2-40B4-BE49-F238E27FC236}">
                  <a16:creationId xmlns:a16="http://schemas.microsoft.com/office/drawing/2014/main" id="{BECA0868-B9B7-435D-AA43-1B956D1845C0}"/>
                </a:ext>
              </a:extLst>
            </p:cNvPr>
            <p:cNvSpPr/>
            <p:nvPr/>
          </p:nvSpPr>
          <p:spPr>
            <a:xfrm>
              <a:off x="3544938" y="1600342"/>
              <a:ext cx="545836" cy="545836"/>
            </a:xfrm>
            <a:prstGeom prst="ellipse">
              <a:avLst/>
            </a:prstGeom>
            <a:grpFill/>
            <a:ln w="22225" cap="flat" cmpd="sng" algn="ctr">
              <a:solidFill>
                <a:srgbClr val="1E4784"/>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Arial"/>
                <a:ea typeface="+mn-ea"/>
                <a:cs typeface="+mn-cs"/>
              </a:endParaRPr>
            </a:p>
          </p:txBody>
        </p:sp>
        <p:grpSp>
          <p:nvGrpSpPr>
            <p:cNvPr id="51" name="Group 50">
              <a:extLst>
                <a:ext uri="{FF2B5EF4-FFF2-40B4-BE49-F238E27FC236}">
                  <a16:creationId xmlns:a16="http://schemas.microsoft.com/office/drawing/2014/main" id="{89C3BD7C-7F4F-436D-B922-459D7F98EB9A}"/>
                </a:ext>
              </a:extLst>
            </p:cNvPr>
            <p:cNvGrpSpPr/>
            <p:nvPr/>
          </p:nvGrpSpPr>
          <p:grpSpPr>
            <a:xfrm>
              <a:off x="3659371" y="1714775"/>
              <a:ext cx="316969" cy="316969"/>
              <a:chOff x="3773805" y="2727960"/>
              <a:chExt cx="316969" cy="316969"/>
            </a:xfrm>
            <a:grpFill/>
          </p:grpSpPr>
          <p:sp>
            <p:nvSpPr>
              <p:cNvPr id="52" name="Arc 51">
                <a:extLst>
                  <a:ext uri="{FF2B5EF4-FFF2-40B4-BE49-F238E27FC236}">
                    <a16:creationId xmlns:a16="http://schemas.microsoft.com/office/drawing/2014/main" id="{A6FF7B66-1FFA-4D7B-BE23-FACF15191314}"/>
                  </a:ext>
                </a:extLst>
              </p:cNvPr>
              <p:cNvSpPr/>
              <p:nvPr/>
            </p:nvSpPr>
            <p:spPr>
              <a:xfrm>
                <a:off x="3773805" y="2727960"/>
                <a:ext cx="316969" cy="316969"/>
              </a:xfrm>
              <a:prstGeom prst="arc">
                <a:avLst>
                  <a:gd name="adj1" fmla="val 14721026"/>
                  <a:gd name="adj2" fmla="val 2791800"/>
                </a:avLst>
              </a:prstGeom>
              <a:grpFill/>
              <a:ln w="22225" cap="flat" cmpd="sng" algn="ctr">
                <a:solidFill>
                  <a:srgbClr val="1E4784"/>
                </a:solidFill>
                <a:prstDash val="soli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4784"/>
                  </a:solidFill>
                  <a:effectLst/>
                  <a:uLnTx/>
                  <a:uFillTx/>
                  <a:latin typeface="Arial"/>
                  <a:ea typeface="+mn-ea"/>
                  <a:cs typeface="+mn-cs"/>
                </a:endParaRPr>
              </a:p>
            </p:txBody>
          </p:sp>
          <p:sp>
            <p:nvSpPr>
              <p:cNvPr id="53" name="Arc 52">
                <a:extLst>
                  <a:ext uri="{FF2B5EF4-FFF2-40B4-BE49-F238E27FC236}">
                    <a16:creationId xmlns:a16="http://schemas.microsoft.com/office/drawing/2014/main" id="{B9E0D116-3962-4D5A-8967-734F8F6BB1A8}"/>
                  </a:ext>
                </a:extLst>
              </p:cNvPr>
              <p:cNvSpPr/>
              <p:nvPr/>
            </p:nvSpPr>
            <p:spPr>
              <a:xfrm rot="10800000">
                <a:off x="3773805" y="2727960"/>
                <a:ext cx="316969" cy="316969"/>
              </a:xfrm>
              <a:prstGeom prst="arc">
                <a:avLst>
                  <a:gd name="adj1" fmla="val 14721026"/>
                  <a:gd name="adj2" fmla="val 2791800"/>
                </a:avLst>
              </a:prstGeom>
              <a:grpFill/>
              <a:ln w="22225" cap="flat" cmpd="sng" algn="ctr">
                <a:solidFill>
                  <a:srgbClr val="1E4784"/>
                </a:solidFill>
                <a:prstDash val="soli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E4784"/>
                  </a:solidFill>
                  <a:effectLst/>
                  <a:uLnTx/>
                  <a:uFillTx/>
                  <a:latin typeface="Arial"/>
                  <a:ea typeface="+mn-ea"/>
                  <a:cs typeface="+mn-cs"/>
                </a:endParaRPr>
              </a:p>
            </p:txBody>
          </p:sp>
        </p:grpSp>
      </p:grpSp>
      <p:grpSp>
        <p:nvGrpSpPr>
          <p:cNvPr id="25" name="Group 24">
            <a:extLst>
              <a:ext uri="{FF2B5EF4-FFF2-40B4-BE49-F238E27FC236}">
                <a16:creationId xmlns:a16="http://schemas.microsoft.com/office/drawing/2014/main" id="{E6A6A9FE-948E-47FA-9F7A-370EB3CD3DB0}"/>
              </a:ext>
            </a:extLst>
          </p:cNvPr>
          <p:cNvGrpSpPr>
            <a:grpSpLocks noChangeAspect="1"/>
          </p:cNvGrpSpPr>
          <p:nvPr/>
        </p:nvGrpSpPr>
        <p:grpSpPr>
          <a:xfrm>
            <a:off x="11095571" y="6413840"/>
            <a:ext cx="288000" cy="250148"/>
            <a:chOff x="3628927" y="5524745"/>
            <a:chExt cx="528545" cy="459078"/>
          </a:xfrm>
        </p:grpSpPr>
        <p:sp>
          <p:nvSpPr>
            <p:cNvPr id="26" name="Rectangle 25">
              <a:extLst>
                <a:ext uri="{FF2B5EF4-FFF2-40B4-BE49-F238E27FC236}">
                  <a16:creationId xmlns:a16="http://schemas.microsoft.com/office/drawing/2014/main" id="{EFB38600-BA8B-480F-B559-FAED721FB23D}"/>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27" name="Straight Connector 26">
              <a:extLst>
                <a:ext uri="{FF2B5EF4-FFF2-40B4-BE49-F238E27FC236}">
                  <a16:creationId xmlns:a16="http://schemas.microsoft.com/office/drawing/2014/main" id="{7AB1571E-F8CF-4222-9842-0711C421A8E9}"/>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28" name="Straight Connector 27">
              <a:extLst>
                <a:ext uri="{FF2B5EF4-FFF2-40B4-BE49-F238E27FC236}">
                  <a16:creationId xmlns:a16="http://schemas.microsoft.com/office/drawing/2014/main" id="{8F09B09F-84EB-4B5D-A774-62DADB2F8405}"/>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29" name="Straight Connector 28">
              <a:extLst>
                <a:ext uri="{FF2B5EF4-FFF2-40B4-BE49-F238E27FC236}">
                  <a16:creationId xmlns:a16="http://schemas.microsoft.com/office/drawing/2014/main" id="{333720F6-BD00-4805-85F0-9F0C62852FD7}"/>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spTree>
    <p:extLst>
      <p:ext uri="{BB962C8B-B14F-4D97-AF65-F5344CB8AC3E}">
        <p14:creationId xmlns:p14="http://schemas.microsoft.com/office/powerpoint/2010/main" val="38485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dirty="0"/>
              <a:t>Idarucizumab was designed as a specific reversal agent for the anticoagulant activity of dabigatran</a:t>
            </a:r>
          </a:p>
        </p:txBody>
      </p:sp>
      <p:sp>
        <p:nvSpPr>
          <p:cNvPr id="32" name="Slide Number Placeholder 2"/>
          <p:cNvSpPr>
            <a:spLocks noGrp="1"/>
          </p:cNvSpPr>
          <p:nvPr>
            <p:ph type="sldNum" sz="quarter" idx="12"/>
          </p:nvPr>
        </p:nvSpPr>
        <p:spPr/>
        <p:txBody>
          <a:bodyPr/>
          <a:lstStyle/>
          <a:p>
            <a:fld id="{91AF2B4D-6B12-4EDF-87BB-2B55CECB6611}" type="slidenum">
              <a:rPr lang="en-US" smtClean="0"/>
              <a:pPr/>
              <a:t>37</a:t>
            </a:fld>
            <a:endParaRPr lang="en-US" dirty="0"/>
          </a:p>
        </p:txBody>
      </p:sp>
      <p:sp>
        <p:nvSpPr>
          <p:cNvPr id="5" name="Text Placeholder 4"/>
          <p:cNvSpPr>
            <a:spLocks noGrp="1"/>
          </p:cNvSpPr>
          <p:nvPr>
            <p:ph type="body" sz="quarter" idx="13"/>
          </p:nvPr>
        </p:nvSpPr>
        <p:spPr>
          <a:xfrm>
            <a:off x="480483" y="6259811"/>
            <a:ext cx="11101916" cy="461665"/>
          </a:xfrm>
        </p:spPr>
        <p:txBody>
          <a:bodyPr/>
          <a:lstStyle/>
          <a:p>
            <a:br>
              <a:rPr lang="en-GB" dirty="0"/>
            </a:br>
            <a:r>
              <a:rPr lang="en-GB" dirty="0"/>
              <a:t>Fab, antigen-binding fragment. </a:t>
            </a:r>
            <a:r>
              <a:rPr lang="da-DK" dirty="0"/>
              <a:t>Schiele et al. Blood 2013;121:3554; Schmohl et al. Thromb Haemost 2017;117:269; Praxbind SPC, 2020</a:t>
            </a:r>
            <a:endParaRPr lang="en-GB" b="1" dirty="0"/>
          </a:p>
        </p:txBody>
      </p:sp>
      <p:grpSp>
        <p:nvGrpSpPr>
          <p:cNvPr id="2" name="Group 1">
            <a:extLst>
              <a:ext uri="{FF2B5EF4-FFF2-40B4-BE49-F238E27FC236}">
                <a16:creationId xmlns:a16="http://schemas.microsoft.com/office/drawing/2014/main" id="{3CD57125-7646-4C03-8E31-3F044B454CDC}"/>
              </a:ext>
            </a:extLst>
          </p:cNvPr>
          <p:cNvGrpSpPr/>
          <p:nvPr/>
        </p:nvGrpSpPr>
        <p:grpSpPr>
          <a:xfrm>
            <a:off x="1176140" y="1378382"/>
            <a:ext cx="9839720" cy="4813119"/>
            <a:chOff x="526440" y="1378382"/>
            <a:chExt cx="9839720" cy="4813119"/>
          </a:xfrm>
        </p:grpSpPr>
        <p:sp>
          <p:nvSpPr>
            <p:cNvPr id="33" name="Rectangle 59">
              <a:extLst>
                <a:ext uri="{FF2B5EF4-FFF2-40B4-BE49-F238E27FC236}">
                  <a16:creationId xmlns:a16="http://schemas.microsoft.com/office/drawing/2014/main" id="{73324BEA-6924-4B71-B516-147B5540ECC1}"/>
                </a:ext>
              </a:extLst>
            </p:cNvPr>
            <p:cNvSpPr/>
            <p:nvPr/>
          </p:nvSpPr>
          <p:spPr>
            <a:xfrm>
              <a:off x="3839281" y="1448161"/>
              <a:ext cx="6526879" cy="502936"/>
            </a:xfrm>
            <a:prstGeom prst="rect">
              <a:avLst/>
            </a:prstGeom>
            <a:solidFill>
              <a:schemeClr val="bg1"/>
            </a:solidFill>
            <a:ln w="15875">
              <a:solidFill>
                <a:srgbClr val="0C7F39"/>
              </a:solidFill>
            </a:ln>
          </p:spPr>
          <p:txBody>
            <a:bodyPr wrap="square" lIns="324000" rIns="216000" anchor="ctr">
              <a:noAutofit/>
            </a:bodyPr>
            <a:lstStyle/>
            <a:p>
              <a:pPr lvl="0" algn="r">
                <a:defRPr/>
              </a:pPr>
              <a:r>
                <a:rPr lang="en-US" sz="1600" b="1" dirty="0">
                  <a:solidFill>
                    <a:srgbClr val="184E21"/>
                  </a:solidFill>
                </a:rPr>
                <a:t>Humanized antibody (Fab) fragment</a:t>
              </a:r>
            </a:p>
          </p:txBody>
        </p:sp>
        <p:sp>
          <p:nvSpPr>
            <p:cNvPr id="34" name="Rectangle 59">
              <a:extLst>
                <a:ext uri="{FF2B5EF4-FFF2-40B4-BE49-F238E27FC236}">
                  <a16:creationId xmlns:a16="http://schemas.microsoft.com/office/drawing/2014/main" id="{C9BF2E8E-4CA1-4C78-8246-6EBEEE3EAD0B}"/>
                </a:ext>
              </a:extLst>
            </p:cNvPr>
            <p:cNvSpPr/>
            <p:nvPr/>
          </p:nvSpPr>
          <p:spPr>
            <a:xfrm>
              <a:off x="978818" y="1448161"/>
              <a:ext cx="3541593" cy="504000"/>
            </a:xfrm>
            <a:prstGeom prst="homePlate">
              <a:avLst/>
            </a:prstGeom>
            <a:gradFill flip="none" rotWithShape="1">
              <a:gsLst>
                <a:gs pos="0">
                  <a:srgbClr val="0C7F39">
                    <a:tint val="66000"/>
                    <a:satMod val="160000"/>
                  </a:srgbClr>
                </a:gs>
                <a:gs pos="50000">
                  <a:srgbClr val="0C7F39">
                    <a:tint val="44500"/>
                    <a:satMod val="160000"/>
                  </a:srgbClr>
                </a:gs>
                <a:gs pos="100000">
                  <a:srgbClr val="0C7F39">
                    <a:tint val="23500"/>
                    <a:satMod val="160000"/>
                  </a:srgbClr>
                </a:gs>
              </a:gsLst>
              <a:path path="circle">
                <a:fillToRect l="100000" t="100000"/>
              </a:path>
              <a:tileRect r="-100000" b="-100000"/>
            </a:gradFill>
            <a:ln w="19050">
              <a:solidFill>
                <a:srgbClr val="0C7F39"/>
              </a:solidFill>
            </a:ln>
          </p:spPr>
          <p:txBody>
            <a:bodyPr wrap="square" anchor="ctr">
              <a:noAutofit/>
            </a:bodyPr>
            <a:lstStyle/>
            <a:p>
              <a:pPr marL="266700">
                <a:defRPr/>
              </a:pPr>
              <a:r>
                <a:rPr lang="en-GB" sz="1600" b="1" dirty="0">
                  <a:solidFill>
                    <a:srgbClr val="184E21"/>
                  </a:solidFill>
                  <a:latin typeface="Arial" panose="020B0604020202020204" pitchFamily="34" charset="0"/>
                  <a:cs typeface="Arial" panose="020B0604020202020204" pitchFamily="34" charset="0"/>
                </a:rPr>
                <a:t>Type of agent</a:t>
              </a:r>
              <a:endParaRPr lang="en-GB" sz="1600" dirty="0">
                <a:solidFill>
                  <a:srgbClr val="184E2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4E1D1834-B30E-46AA-8C6A-4629C117E4F9}"/>
                </a:ext>
              </a:extLst>
            </p:cNvPr>
            <p:cNvGrpSpPr/>
            <p:nvPr/>
          </p:nvGrpSpPr>
          <p:grpSpPr>
            <a:xfrm>
              <a:off x="526440" y="1378382"/>
              <a:ext cx="741482" cy="697919"/>
              <a:chOff x="493973" y="1366895"/>
              <a:chExt cx="741482" cy="697919"/>
            </a:xfrm>
          </p:grpSpPr>
          <p:sp>
            <p:nvSpPr>
              <p:cNvPr id="3" name="Oval 2">
                <a:extLst>
                  <a:ext uri="{FF2B5EF4-FFF2-40B4-BE49-F238E27FC236}">
                    <a16:creationId xmlns:a16="http://schemas.microsoft.com/office/drawing/2014/main" id="{7FA9414F-CE3C-4CBD-891E-453629A66A2E}"/>
                  </a:ext>
                </a:extLst>
              </p:cNvPr>
              <p:cNvSpPr/>
              <p:nvPr/>
            </p:nvSpPr>
            <p:spPr>
              <a:xfrm>
                <a:off x="493973" y="1366895"/>
                <a:ext cx="741482" cy="697919"/>
              </a:xfrm>
              <a:prstGeom prst="ellipse">
                <a:avLst/>
              </a:prstGeom>
              <a:solidFill>
                <a:schemeClr val="bg1"/>
              </a:solidFill>
              <a:ln>
                <a:solidFill>
                  <a:srgbClr val="0C7F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endParaRPr>
              </a:p>
            </p:txBody>
          </p:sp>
          <p:pic>
            <p:nvPicPr>
              <p:cNvPr id="36" name="Picture 35">
                <a:extLst>
                  <a:ext uri="{FF2B5EF4-FFF2-40B4-BE49-F238E27FC236}">
                    <a16:creationId xmlns:a16="http://schemas.microsoft.com/office/drawing/2014/main" id="{17CF0F18-A50A-4E19-AA5D-E9FF703D5126}"/>
                  </a:ext>
                </a:extLst>
              </p:cNvPr>
              <p:cNvPicPr>
                <a:picLocks noChangeAspect="1"/>
              </p:cNvPicPr>
              <p:nvPr/>
            </p:nvPicPr>
            <p:blipFill>
              <a:blip r:embed="rId3"/>
              <a:stretch>
                <a:fillRect/>
              </a:stretch>
            </p:blipFill>
            <p:spPr>
              <a:xfrm>
                <a:off x="621342" y="1525394"/>
                <a:ext cx="486744" cy="413092"/>
              </a:xfrm>
              <a:prstGeom prst="rect">
                <a:avLst/>
              </a:prstGeom>
            </p:spPr>
          </p:pic>
        </p:grpSp>
        <p:sp>
          <p:nvSpPr>
            <p:cNvPr id="38" name="Rectangle 59">
              <a:extLst>
                <a:ext uri="{FF2B5EF4-FFF2-40B4-BE49-F238E27FC236}">
                  <a16:creationId xmlns:a16="http://schemas.microsoft.com/office/drawing/2014/main" id="{0805C1B3-5AD6-4091-9E86-022AF9EE0FA5}"/>
                </a:ext>
              </a:extLst>
            </p:cNvPr>
            <p:cNvSpPr/>
            <p:nvPr/>
          </p:nvSpPr>
          <p:spPr>
            <a:xfrm>
              <a:off x="3839281" y="2278028"/>
              <a:ext cx="6526879" cy="502936"/>
            </a:xfrm>
            <a:prstGeom prst="rect">
              <a:avLst/>
            </a:prstGeom>
            <a:solidFill>
              <a:schemeClr val="bg1"/>
            </a:solidFill>
            <a:ln w="15875">
              <a:solidFill>
                <a:srgbClr val="0C7F39"/>
              </a:solidFill>
            </a:ln>
          </p:spPr>
          <p:txBody>
            <a:bodyPr wrap="square" lIns="324000" rIns="216000" anchor="ctr">
              <a:noAutofit/>
            </a:bodyPr>
            <a:lstStyle/>
            <a:p>
              <a:pPr lvl="0" algn="r">
                <a:defRPr/>
              </a:pPr>
              <a:r>
                <a:rPr lang="en-US" sz="1600" b="1" dirty="0">
                  <a:solidFill>
                    <a:srgbClr val="184E21"/>
                  </a:solidFill>
                </a:rPr>
                <a:t>Specific to dabigatran</a:t>
              </a:r>
              <a:endParaRPr lang="en-US" sz="1600" b="1" strike="sngStrike" dirty="0">
                <a:solidFill>
                  <a:srgbClr val="184E21"/>
                </a:solidFill>
              </a:endParaRPr>
            </a:p>
          </p:txBody>
        </p:sp>
        <p:sp>
          <p:nvSpPr>
            <p:cNvPr id="39" name="Rectangle 59">
              <a:extLst>
                <a:ext uri="{FF2B5EF4-FFF2-40B4-BE49-F238E27FC236}">
                  <a16:creationId xmlns:a16="http://schemas.microsoft.com/office/drawing/2014/main" id="{2AA88A69-2004-4ED6-AA2C-0C116C6E5C07}"/>
                </a:ext>
              </a:extLst>
            </p:cNvPr>
            <p:cNvSpPr/>
            <p:nvPr/>
          </p:nvSpPr>
          <p:spPr>
            <a:xfrm>
              <a:off x="978818" y="2278028"/>
              <a:ext cx="3541593" cy="504000"/>
            </a:xfrm>
            <a:prstGeom prst="homePlate">
              <a:avLst/>
            </a:prstGeom>
            <a:gradFill flip="none" rotWithShape="1">
              <a:gsLst>
                <a:gs pos="0">
                  <a:srgbClr val="0C7F39">
                    <a:tint val="66000"/>
                    <a:satMod val="160000"/>
                  </a:srgbClr>
                </a:gs>
                <a:gs pos="50000">
                  <a:srgbClr val="0C7F39">
                    <a:tint val="44500"/>
                    <a:satMod val="160000"/>
                  </a:srgbClr>
                </a:gs>
                <a:gs pos="100000">
                  <a:srgbClr val="0C7F39">
                    <a:tint val="23500"/>
                    <a:satMod val="160000"/>
                  </a:srgbClr>
                </a:gs>
              </a:gsLst>
              <a:path path="circle">
                <a:fillToRect l="100000" t="100000"/>
              </a:path>
              <a:tileRect r="-100000" b="-100000"/>
            </a:gradFill>
            <a:ln w="19050">
              <a:solidFill>
                <a:srgbClr val="0C7F39"/>
              </a:solidFill>
            </a:ln>
          </p:spPr>
          <p:txBody>
            <a:bodyPr wrap="square" anchor="ctr">
              <a:noAutofit/>
            </a:bodyPr>
            <a:lstStyle/>
            <a:p>
              <a:pPr marL="266700">
                <a:defRPr/>
              </a:pPr>
              <a:r>
                <a:rPr lang="en-GB" sz="1600" b="1" dirty="0">
                  <a:solidFill>
                    <a:srgbClr val="184E21"/>
                  </a:solidFill>
                  <a:latin typeface="Arial" panose="020B0604020202020204" pitchFamily="34" charset="0"/>
                  <a:cs typeface="Arial" panose="020B0604020202020204" pitchFamily="34" charset="0"/>
                </a:rPr>
                <a:t>Specificity</a:t>
              </a:r>
              <a:endParaRPr lang="en-GB" sz="1600" dirty="0">
                <a:solidFill>
                  <a:srgbClr val="184E21"/>
                </a:solidFill>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792DB886-5F1D-4CEB-AC15-8FC2C77C9D92}"/>
                </a:ext>
              </a:extLst>
            </p:cNvPr>
            <p:cNvSpPr/>
            <p:nvPr/>
          </p:nvSpPr>
          <p:spPr>
            <a:xfrm>
              <a:off x="526440" y="2208249"/>
              <a:ext cx="741482" cy="697919"/>
            </a:xfrm>
            <a:prstGeom prst="ellipse">
              <a:avLst/>
            </a:prstGeom>
            <a:solidFill>
              <a:schemeClr val="bg1"/>
            </a:solidFill>
            <a:ln>
              <a:solidFill>
                <a:srgbClr val="0C7F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endParaRPr>
            </a:p>
          </p:txBody>
        </p:sp>
        <p:grpSp>
          <p:nvGrpSpPr>
            <p:cNvPr id="90" name="Group 89">
              <a:extLst>
                <a:ext uri="{FF2B5EF4-FFF2-40B4-BE49-F238E27FC236}">
                  <a16:creationId xmlns:a16="http://schemas.microsoft.com/office/drawing/2014/main" id="{6D3D83DC-A852-4249-96B9-5AC4BBF5BE3E}"/>
                </a:ext>
              </a:extLst>
            </p:cNvPr>
            <p:cNvGrpSpPr/>
            <p:nvPr/>
          </p:nvGrpSpPr>
          <p:grpSpPr>
            <a:xfrm>
              <a:off x="658648" y="2297968"/>
              <a:ext cx="504000" cy="504000"/>
              <a:chOff x="6262892" y="1506331"/>
              <a:chExt cx="919628" cy="919628"/>
            </a:xfrm>
          </p:grpSpPr>
          <p:sp>
            <p:nvSpPr>
              <p:cNvPr id="91" name="Oval 90">
                <a:extLst>
                  <a:ext uri="{FF2B5EF4-FFF2-40B4-BE49-F238E27FC236}">
                    <a16:creationId xmlns:a16="http://schemas.microsoft.com/office/drawing/2014/main" id="{D0097526-8356-4451-8198-0521819A65AA}"/>
                  </a:ext>
                </a:extLst>
              </p:cNvPr>
              <p:cNvSpPr/>
              <p:nvPr/>
            </p:nvSpPr>
            <p:spPr>
              <a:xfrm>
                <a:off x="6262892" y="1506331"/>
                <a:ext cx="919628" cy="919628"/>
              </a:xfrm>
              <a:prstGeom prst="ellipse">
                <a:avLst/>
              </a:prstGeom>
              <a:solidFill>
                <a:srgbClr val="184E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92" name="Freeform: Shape 91">
                <a:extLst>
                  <a:ext uri="{FF2B5EF4-FFF2-40B4-BE49-F238E27FC236}">
                    <a16:creationId xmlns:a16="http://schemas.microsoft.com/office/drawing/2014/main" id="{BE820506-DB16-41D5-89BD-B0DF7CB2E16E}"/>
                  </a:ext>
                </a:extLst>
              </p:cNvPr>
              <p:cNvSpPr/>
              <p:nvPr/>
            </p:nvSpPr>
            <p:spPr>
              <a:xfrm>
                <a:off x="6415673" y="1651839"/>
                <a:ext cx="614066" cy="628612"/>
              </a:xfrm>
              <a:custGeom>
                <a:avLst/>
                <a:gdLst>
                  <a:gd name="connsiteX0" fmla="*/ 367603 w 785913"/>
                  <a:gd name="connsiteY0" fmla="*/ 191266 h 804530"/>
                  <a:gd name="connsiteX1" fmla="*/ 589314 w 785913"/>
                  <a:gd name="connsiteY1" fmla="*/ 412979 h 804530"/>
                  <a:gd name="connsiteX2" fmla="*/ 367603 w 785913"/>
                  <a:gd name="connsiteY2" fmla="*/ 634690 h 804530"/>
                  <a:gd name="connsiteX3" fmla="*/ 367603 w 785913"/>
                  <a:gd name="connsiteY3" fmla="*/ 557343 h 804530"/>
                  <a:gd name="connsiteX4" fmla="*/ 370677 w 785913"/>
                  <a:gd name="connsiteY4" fmla="*/ 524088 h 804530"/>
                  <a:gd name="connsiteX5" fmla="*/ 0 w 785913"/>
                  <a:gd name="connsiteY5" fmla="*/ 489826 h 804530"/>
                  <a:gd name="connsiteX6" fmla="*/ 0 w 785913"/>
                  <a:gd name="connsiteY6" fmla="*/ 336706 h 804530"/>
                  <a:gd name="connsiteX7" fmla="*/ 370677 w 785913"/>
                  <a:gd name="connsiteY7" fmla="*/ 302445 h 804530"/>
                  <a:gd name="connsiteX8" fmla="*/ 367603 w 785913"/>
                  <a:gd name="connsiteY8" fmla="*/ 269189 h 804530"/>
                  <a:gd name="connsiteX9" fmla="*/ 383648 w 785913"/>
                  <a:gd name="connsiteY9" fmla="*/ 0 h 804530"/>
                  <a:gd name="connsiteX10" fmla="*/ 785913 w 785913"/>
                  <a:gd name="connsiteY10" fmla="*/ 402265 h 804530"/>
                  <a:gd name="connsiteX11" fmla="*/ 383648 w 785913"/>
                  <a:gd name="connsiteY11" fmla="*/ 804530 h 804530"/>
                  <a:gd name="connsiteX12" fmla="*/ 12995 w 785913"/>
                  <a:gd name="connsiteY12" fmla="*/ 558845 h 804530"/>
                  <a:gd name="connsiteX13" fmla="*/ 7615 w 785913"/>
                  <a:gd name="connsiteY13" fmla="*/ 541513 h 804530"/>
                  <a:gd name="connsiteX14" fmla="*/ 115324 w 785913"/>
                  <a:gd name="connsiteY14" fmla="*/ 541513 h 804530"/>
                  <a:gd name="connsiteX15" fmla="*/ 131883 w 785913"/>
                  <a:gd name="connsiteY15" fmla="*/ 572021 h 804530"/>
                  <a:gd name="connsiteX16" fmla="*/ 383648 w 785913"/>
                  <a:gd name="connsiteY16" fmla="*/ 705883 h 804530"/>
                  <a:gd name="connsiteX17" fmla="*/ 687266 w 785913"/>
                  <a:gd name="connsiteY17" fmla="*/ 402265 h 804530"/>
                  <a:gd name="connsiteX18" fmla="*/ 383648 w 785913"/>
                  <a:gd name="connsiteY18" fmla="*/ 98647 h 804530"/>
                  <a:gd name="connsiteX19" fmla="*/ 131883 w 785913"/>
                  <a:gd name="connsiteY19" fmla="*/ 232509 h 804530"/>
                  <a:gd name="connsiteX20" fmla="*/ 105837 w 785913"/>
                  <a:gd name="connsiteY20" fmla="*/ 280495 h 804530"/>
                  <a:gd name="connsiteX21" fmla="*/ 2189 w 785913"/>
                  <a:gd name="connsiteY21" fmla="*/ 280495 h 804530"/>
                  <a:gd name="connsiteX22" fmla="*/ 12995 w 785913"/>
                  <a:gd name="connsiteY22" fmla="*/ 245685 h 804530"/>
                  <a:gd name="connsiteX23" fmla="*/ 383648 w 785913"/>
                  <a:gd name="connsiteY23" fmla="*/ 0 h 80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5913" h="804530">
                    <a:moveTo>
                      <a:pt x="367603" y="191266"/>
                    </a:moveTo>
                    <a:lnTo>
                      <a:pt x="589314" y="412979"/>
                    </a:lnTo>
                    <a:lnTo>
                      <a:pt x="367603" y="634690"/>
                    </a:lnTo>
                    <a:lnTo>
                      <a:pt x="367603" y="557343"/>
                    </a:lnTo>
                    <a:lnTo>
                      <a:pt x="370677" y="524088"/>
                    </a:lnTo>
                    <a:lnTo>
                      <a:pt x="0" y="489826"/>
                    </a:lnTo>
                    <a:lnTo>
                      <a:pt x="0" y="336706"/>
                    </a:lnTo>
                    <a:lnTo>
                      <a:pt x="370677" y="302445"/>
                    </a:lnTo>
                    <a:lnTo>
                      <a:pt x="367603" y="269189"/>
                    </a:lnTo>
                    <a:close/>
                    <a:moveTo>
                      <a:pt x="383648" y="0"/>
                    </a:moveTo>
                    <a:cubicBezTo>
                      <a:pt x="605813" y="0"/>
                      <a:pt x="785913" y="180100"/>
                      <a:pt x="785913" y="402265"/>
                    </a:cubicBezTo>
                    <a:cubicBezTo>
                      <a:pt x="785913" y="624430"/>
                      <a:pt x="605813" y="804530"/>
                      <a:pt x="383648" y="804530"/>
                    </a:cubicBezTo>
                    <a:cubicBezTo>
                      <a:pt x="217024" y="804530"/>
                      <a:pt x="74062" y="703224"/>
                      <a:pt x="12995" y="558845"/>
                    </a:cubicBezTo>
                    <a:lnTo>
                      <a:pt x="7615" y="541513"/>
                    </a:lnTo>
                    <a:lnTo>
                      <a:pt x="115324" y="541513"/>
                    </a:lnTo>
                    <a:lnTo>
                      <a:pt x="131883" y="572021"/>
                    </a:lnTo>
                    <a:cubicBezTo>
                      <a:pt x="186445" y="652784"/>
                      <a:pt x="278846" y="705883"/>
                      <a:pt x="383648" y="705883"/>
                    </a:cubicBezTo>
                    <a:cubicBezTo>
                      <a:pt x="551332" y="705883"/>
                      <a:pt x="687266" y="569949"/>
                      <a:pt x="687266" y="402265"/>
                    </a:cubicBezTo>
                    <a:cubicBezTo>
                      <a:pt x="687266" y="234581"/>
                      <a:pt x="551332" y="98647"/>
                      <a:pt x="383648" y="98647"/>
                    </a:cubicBezTo>
                    <a:cubicBezTo>
                      <a:pt x="278846" y="98647"/>
                      <a:pt x="186445" y="151746"/>
                      <a:pt x="131883" y="232509"/>
                    </a:cubicBezTo>
                    <a:lnTo>
                      <a:pt x="105837" y="280495"/>
                    </a:lnTo>
                    <a:lnTo>
                      <a:pt x="2189" y="280495"/>
                    </a:lnTo>
                    <a:lnTo>
                      <a:pt x="12995" y="245685"/>
                    </a:lnTo>
                    <a:cubicBezTo>
                      <a:pt x="74062" y="101306"/>
                      <a:pt x="217024" y="0"/>
                      <a:pt x="38364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44" name="Rectangle 59">
              <a:extLst>
                <a:ext uri="{FF2B5EF4-FFF2-40B4-BE49-F238E27FC236}">
                  <a16:creationId xmlns:a16="http://schemas.microsoft.com/office/drawing/2014/main" id="{AE55F76A-9F91-4B97-8D59-E168EB0438D2}"/>
                </a:ext>
              </a:extLst>
            </p:cNvPr>
            <p:cNvSpPr/>
            <p:nvPr/>
          </p:nvSpPr>
          <p:spPr>
            <a:xfrm>
              <a:off x="3839281" y="3107896"/>
              <a:ext cx="6526879" cy="502936"/>
            </a:xfrm>
            <a:prstGeom prst="rect">
              <a:avLst/>
            </a:prstGeom>
            <a:solidFill>
              <a:schemeClr val="bg1"/>
            </a:solidFill>
            <a:ln w="15875">
              <a:solidFill>
                <a:srgbClr val="0C7F39"/>
              </a:solidFill>
            </a:ln>
          </p:spPr>
          <p:txBody>
            <a:bodyPr wrap="square" lIns="324000" rIns="216000" anchor="ctr">
              <a:noAutofit/>
            </a:bodyPr>
            <a:lstStyle/>
            <a:p>
              <a:pPr lvl="0" algn="r">
                <a:defRPr/>
              </a:pPr>
              <a:r>
                <a:rPr lang="en-GB" sz="1600" b="1" dirty="0">
                  <a:solidFill>
                    <a:srgbClr val="184E21"/>
                  </a:solidFill>
                </a:rPr>
                <a:t>~350× higher than that of dabigatran for thrombin; </a:t>
              </a:r>
              <a:br>
                <a:rPr lang="en-GB" sz="1600" b="1" dirty="0">
                  <a:solidFill>
                    <a:srgbClr val="184E21"/>
                  </a:solidFill>
                </a:rPr>
              </a:br>
              <a:r>
                <a:rPr lang="en-GB" sz="1600" b="1" dirty="0">
                  <a:solidFill>
                    <a:srgbClr val="184E21"/>
                  </a:solidFill>
                </a:rPr>
                <a:t>binds dabigatran irreversibly</a:t>
              </a:r>
              <a:endParaRPr lang="en-US" sz="1600" b="1" dirty="0">
                <a:solidFill>
                  <a:srgbClr val="184E21"/>
                </a:solidFill>
              </a:endParaRPr>
            </a:p>
          </p:txBody>
        </p:sp>
        <p:sp>
          <p:nvSpPr>
            <p:cNvPr id="47" name="Rectangle 59">
              <a:extLst>
                <a:ext uri="{FF2B5EF4-FFF2-40B4-BE49-F238E27FC236}">
                  <a16:creationId xmlns:a16="http://schemas.microsoft.com/office/drawing/2014/main" id="{9BF8B286-82B6-48FB-9C2D-3342BC81E9D9}"/>
                </a:ext>
              </a:extLst>
            </p:cNvPr>
            <p:cNvSpPr/>
            <p:nvPr/>
          </p:nvSpPr>
          <p:spPr>
            <a:xfrm>
              <a:off x="978817" y="3107896"/>
              <a:ext cx="3541593" cy="504000"/>
            </a:xfrm>
            <a:prstGeom prst="homePlate">
              <a:avLst/>
            </a:prstGeom>
            <a:gradFill flip="none" rotWithShape="1">
              <a:gsLst>
                <a:gs pos="0">
                  <a:srgbClr val="0C7F39">
                    <a:tint val="66000"/>
                    <a:satMod val="160000"/>
                  </a:srgbClr>
                </a:gs>
                <a:gs pos="50000">
                  <a:srgbClr val="0C7F39">
                    <a:tint val="44500"/>
                    <a:satMod val="160000"/>
                  </a:srgbClr>
                </a:gs>
                <a:gs pos="100000">
                  <a:srgbClr val="0C7F39">
                    <a:tint val="23500"/>
                    <a:satMod val="160000"/>
                  </a:srgbClr>
                </a:gs>
              </a:gsLst>
              <a:path path="circle">
                <a:fillToRect l="100000" b="100000"/>
              </a:path>
              <a:tileRect t="-100000" r="-100000"/>
            </a:gradFill>
            <a:ln w="19050">
              <a:solidFill>
                <a:srgbClr val="0C7F39"/>
              </a:solidFill>
            </a:ln>
          </p:spPr>
          <p:txBody>
            <a:bodyPr wrap="square" anchor="ctr">
              <a:noAutofit/>
            </a:bodyPr>
            <a:lstStyle/>
            <a:p>
              <a:pPr marL="266700">
                <a:defRPr/>
              </a:pPr>
              <a:r>
                <a:rPr lang="en-GB" sz="1600" b="1" dirty="0">
                  <a:solidFill>
                    <a:srgbClr val="184E21"/>
                  </a:solidFill>
                  <a:latin typeface="Arial" panose="020B0604020202020204" pitchFamily="34" charset="0"/>
                  <a:cs typeface="Arial" panose="020B0604020202020204" pitchFamily="34" charset="0"/>
                </a:rPr>
                <a:t>Binding affinity for dabigatran</a:t>
              </a:r>
              <a:endParaRPr lang="en-GB" sz="1600" dirty="0">
                <a:solidFill>
                  <a:srgbClr val="184E21"/>
                </a:solidFill>
                <a:latin typeface="Arial" panose="020B0604020202020204" pitchFamily="34" charset="0"/>
                <a:cs typeface="Arial" panose="020B0604020202020204" pitchFamily="34" charset="0"/>
              </a:endParaRPr>
            </a:p>
          </p:txBody>
        </p:sp>
        <p:sp>
          <p:nvSpPr>
            <p:cNvPr id="54" name="Oval 53">
              <a:extLst>
                <a:ext uri="{FF2B5EF4-FFF2-40B4-BE49-F238E27FC236}">
                  <a16:creationId xmlns:a16="http://schemas.microsoft.com/office/drawing/2014/main" id="{1789726A-6B80-4B95-AB91-43C0A0DA96C7}"/>
                </a:ext>
              </a:extLst>
            </p:cNvPr>
            <p:cNvSpPr/>
            <p:nvPr/>
          </p:nvSpPr>
          <p:spPr>
            <a:xfrm>
              <a:off x="526440" y="3038116"/>
              <a:ext cx="741482" cy="697919"/>
            </a:xfrm>
            <a:prstGeom prst="ellipse">
              <a:avLst/>
            </a:prstGeom>
            <a:solidFill>
              <a:schemeClr val="bg1"/>
            </a:solidFill>
            <a:ln>
              <a:solidFill>
                <a:srgbClr val="0C7F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endParaRPr>
            </a:p>
          </p:txBody>
        </p:sp>
        <p:grpSp>
          <p:nvGrpSpPr>
            <p:cNvPr id="21" name="Group 20">
              <a:extLst>
                <a:ext uri="{FF2B5EF4-FFF2-40B4-BE49-F238E27FC236}">
                  <a16:creationId xmlns:a16="http://schemas.microsoft.com/office/drawing/2014/main" id="{189D7BC5-CC76-4755-AA56-1F57F1510B6E}"/>
                </a:ext>
              </a:extLst>
            </p:cNvPr>
            <p:cNvGrpSpPr>
              <a:grpSpLocks noChangeAspect="1"/>
            </p:cNvGrpSpPr>
            <p:nvPr/>
          </p:nvGrpSpPr>
          <p:grpSpPr>
            <a:xfrm rot="1293495">
              <a:off x="618651" y="3086068"/>
              <a:ext cx="579018" cy="576000"/>
              <a:chOff x="10366040" y="1881187"/>
              <a:chExt cx="2109034" cy="2098039"/>
            </a:xfrm>
          </p:grpSpPr>
          <p:sp>
            <p:nvSpPr>
              <p:cNvPr id="120" name="Freeform: Shape 119">
                <a:extLst>
                  <a:ext uri="{FF2B5EF4-FFF2-40B4-BE49-F238E27FC236}">
                    <a16:creationId xmlns:a16="http://schemas.microsoft.com/office/drawing/2014/main" id="{3A6916AA-704A-434C-9CB3-EA1CD672F9D6}"/>
                  </a:ext>
                </a:extLst>
              </p:cNvPr>
              <p:cNvSpPr/>
              <p:nvPr/>
            </p:nvSpPr>
            <p:spPr>
              <a:xfrm>
                <a:off x="11496506" y="1881187"/>
                <a:ext cx="978568" cy="978567"/>
              </a:xfrm>
              <a:custGeom>
                <a:avLst/>
                <a:gdLst>
                  <a:gd name="connsiteX0" fmla="*/ 0 w 978568"/>
                  <a:gd name="connsiteY0" fmla="*/ 0 h 978568"/>
                  <a:gd name="connsiteX1" fmla="*/ 978568 w 978568"/>
                  <a:gd name="connsiteY1" fmla="*/ 978568 h 978568"/>
                  <a:gd name="connsiteX2" fmla="*/ 0 w 978568"/>
                  <a:gd name="connsiteY2" fmla="*/ 978568 h 978568"/>
                </a:gdLst>
                <a:ahLst/>
                <a:cxnLst>
                  <a:cxn ang="0">
                    <a:pos x="connsiteX0" y="connsiteY0"/>
                  </a:cxn>
                  <a:cxn ang="0">
                    <a:pos x="connsiteX1" y="connsiteY1"/>
                  </a:cxn>
                  <a:cxn ang="0">
                    <a:pos x="connsiteX2" y="connsiteY2"/>
                  </a:cxn>
                </a:cxnLst>
                <a:rect l="l" t="t" r="r" b="b"/>
                <a:pathLst>
                  <a:path w="978568" h="978568">
                    <a:moveTo>
                      <a:pt x="0" y="0"/>
                    </a:moveTo>
                    <a:cubicBezTo>
                      <a:pt x="540448" y="0"/>
                      <a:pt x="978568" y="438120"/>
                      <a:pt x="978568" y="978568"/>
                    </a:cubicBezTo>
                    <a:lnTo>
                      <a:pt x="0" y="978568"/>
                    </a:lnTo>
                    <a:close/>
                  </a:path>
                </a:pathLst>
              </a:cu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9" name="Partial Circle 118">
                <a:extLst>
                  <a:ext uri="{FF2B5EF4-FFF2-40B4-BE49-F238E27FC236}">
                    <a16:creationId xmlns:a16="http://schemas.microsoft.com/office/drawing/2014/main" id="{E74F94CA-2B71-41E3-8913-40F4DDA6883E}"/>
                  </a:ext>
                </a:extLst>
              </p:cNvPr>
              <p:cNvSpPr/>
              <p:nvPr/>
            </p:nvSpPr>
            <p:spPr>
              <a:xfrm>
                <a:off x="10366040" y="2022090"/>
                <a:ext cx="1957136" cy="1957136"/>
              </a:xfrm>
              <a:prstGeom prst="pie">
                <a:avLst/>
              </a:prstGeom>
              <a:solidFill>
                <a:srgbClr val="184E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grpSp>
        <p:sp>
          <p:nvSpPr>
            <p:cNvPr id="79" name="Rectangle 59">
              <a:extLst>
                <a:ext uri="{FF2B5EF4-FFF2-40B4-BE49-F238E27FC236}">
                  <a16:creationId xmlns:a16="http://schemas.microsoft.com/office/drawing/2014/main" id="{D2E54E2E-566F-416D-833A-9172AC8CF3B6}"/>
                </a:ext>
              </a:extLst>
            </p:cNvPr>
            <p:cNvSpPr/>
            <p:nvPr/>
          </p:nvSpPr>
          <p:spPr>
            <a:xfrm>
              <a:off x="3839281" y="3917885"/>
              <a:ext cx="6526879" cy="502936"/>
            </a:xfrm>
            <a:prstGeom prst="rect">
              <a:avLst/>
            </a:prstGeom>
            <a:solidFill>
              <a:schemeClr val="bg1"/>
            </a:solidFill>
            <a:ln w="15875">
              <a:solidFill>
                <a:srgbClr val="0C7F39"/>
              </a:solidFill>
            </a:ln>
          </p:spPr>
          <p:txBody>
            <a:bodyPr wrap="square" lIns="324000" rIns="216000" anchor="ctr">
              <a:noAutofit/>
            </a:bodyPr>
            <a:lstStyle/>
            <a:p>
              <a:pPr lvl="0" algn="r">
                <a:defRPr/>
              </a:pPr>
              <a:r>
                <a:rPr lang="en-GB" sz="1600" b="1" dirty="0">
                  <a:solidFill>
                    <a:srgbClr val="184E21"/>
                  </a:solidFill>
                </a:rPr>
                <a:t>No intrinsic procoagulant or </a:t>
              </a:r>
            </a:p>
            <a:p>
              <a:pPr lvl="0" algn="r">
                <a:defRPr/>
              </a:pPr>
              <a:r>
                <a:rPr lang="en-GB" sz="1600" b="1" dirty="0">
                  <a:solidFill>
                    <a:srgbClr val="184E21"/>
                  </a:solidFill>
                </a:rPr>
                <a:t>anticoagulant activity</a:t>
              </a:r>
            </a:p>
          </p:txBody>
        </p:sp>
        <p:sp>
          <p:nvSpPr>
            <p:cNvPr id="80" name="Rectangle 59">
              <a:extLst>
                <a:ext uri="{FF2B5EF4-FFF2-40B4-BE49-F238E27FC236}">
                  <a16:creationId xmlns:a16="http://schemas.microsoft.com/office/drawing/2014/main" id="{3BDDDEF3-9D1E-4BFF-A982-6B01FA47DF61}"/>
                </a:ext>
              </a:extLst>
            </p:cNvPr>
            <p:cNvSpPr/>
            <p:nvPr/>
          </p:nvSpPr>
          <p:spPr>
            <a:xfrm>
              <a:off x="993969" y="3917885"/>
              <a:ext cx="3541593" cy="504000"/>
            </a:xfrm>
            <a:prstGeom prst="homePlate">
              <a:avLst/>
            </a:prstGeom>
            <a:gradFill flip="none" rotWithShape="1">
              <a:gsLst>
                <a:gs pos="0">
                  <a:srgbClr val="0C7F39">
                    <a:tint val="66000"/>
                    <a:satMod val="160000"/>
                  </a:srgbClr>
                </a:gs>
                <a:gs pos="50000">
                  <a:srgbClr val="0C7F39">
                    <a:tint val="44500"/>
                    <a:satMod val="160000"/>
                  </a:srgbClr>
                </a:gs>
                <a:gs pos="100000">
                  <a:srgbClr val="0C7F39">
                    <a:tint val="23500"/>
                    <a:satMod val="160000"/>
                  </a:srgbClr>
                </a:gs>
              </a:gsLst>
              <a:path path="circle">
                <a:fillToRect l="100000" b="100000"/>
              </a:path>
              <a:tileRect t="-100000" r="-100000"/>
            </a:gradFill>
            <a:ln w="19050">
              <a:solidFill>
                <a:srgbClr val="0C7F39"/>
              </a:solidFill>
            </a:ln>
          </p:spPr>
          <p:txBody>
            <a:bodyPr wrap="square" anchor="ctr">
              <a:noAutofit/>
            </a:bodyPr>
            <a:lstStyle/>
            <a:p>
              <a:pPr marL="266700">
                <a:defRPr/>
              </a:pPr>
              <a:r>
                <a:rPr lang="en-GB" sz="1600" b="1" dirty="0">
                  <a:solidFill>
                    <a:srgbClr val="184E21"/>
                  </a:solidFill>
                  <a:latin typeface="Arial" panose="020B0604020202020204" pitchFamily="34" charset="0"/>
                  <a:cs typeface="Arial" panose="020B0604020202020204" pitchFamily="34" charset="0"/>
                </a:rPr>
                <a:t>Intrinsic activity</a:t>
              </a:r>
              <a:endParaRPr lang="en-GB" sz="1600" dirty="0">
                <a:solidFill>
                  <a:srgbClr val="184E21"/>
                </a:solidFill>
                <a:latin typeface="Arial" panose="020B0604020202020204" pitchFamily="34" charset="0"/>
                <a:cs typeface="Arial" panose="020B0604020202020204" pitchFamily="34" charset="0"/>
              </a:endParaRPr>
            </a:p>
          </p:txBody>
        </p:sp>
        <p:sp>
          <p:nvSpPr>
            <p:cNvPr id="81" name="Oval 80">
              <a:extLst>
                <a:ext uri="{FF2B5EF4-FFF2-40B4-BE49-F238E27FC236}">
                  <a16:creationId xmlns:a16="http://schemas.microsoft.com/office/drawing/2014/main" id="{A67191B8-231D-4EA8-9B4B-4BA332D57404}"/>
                </a:ext>
              </a:extLst>
            </p:cNvPr>
            <p:cNvSpPr/>
            <p:nvPr/>
          </p:nvSpPr>
          <p:spPr>
            <a:xfrm>
              <a:off x="541592" y="3848105"/>
              <a:ext cx="741482" cy="697919"/>
            </a:xfrm>
            <a:prstGeom prst="ellipse">
              <a:avLst/>
            </a:prstGeom>
            <a:solidFill>
              <a:schemeClr val="bg1"/>
            </a:solidFill>
            <a:ln>
              <a:solidFill>
                <a:srgbClr val="0C7F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endParaRPr>
            </a:p>
          </p:txBody>
        </p:sp>
        <p:sp>
          <p:nvSpPr>
            <p:cNvPr id="22" name="Arrow: Curved Down 21">
              <a:extLst>
                <a:ext uri="{FF2B5EF4-FFF2-40B4-BE49-F238E27FC236}">
                  <a16:creationId xmlns:a16="http://schemas.microsoft.com/office/drawing/2014/main" id="{DE9E5B12-BA89-4864-AC31-552128EC599C}"/>
                </a:ext>
              </a:extLst>
            </p:cNvPr>
            <p:cNvSpPr/>
            <p:nvPr/>
          </p:nvSpPr>
          <p:spPr>
            <a:xfrm>
              <a:off x="697848" y="3944596"/>
              <a:ext cx="540000" cy="413999"/>
            </a:xfrm>
            <a:prstGeom prst="curvedDownArrow">
              <a:avLst/>
            </a:prstGeom>
            <a:solidFill>
              <a:srgbClr val="184E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21" name="Rectangle 59">
              <a:extLst>
                <a:ext uri="{FF2B5EF4-FFF2-40B4-BE49-F238E27FC236}">
                  <a16:creationId xmlns:a16="http://schemas.microsoft.com/office/drawing/2014/main" id="{2E35BA9A-5CD7-43B5-B97A-7E449BB5D3D8}"/>
                </a:ext>
              </a:extLst>
            </p:cNvPr>
            <p:cNvSpPr/>
            <p:nvPr/>
          </p:nvSpPr>
          <p:spPr>
            <a:xfrm>
              <a:off x="3839281" y="4747754"/>
              <a:ext cx="6526879" cy="502936"/>
            </a:xfrm>
            <a:prstGeom prst="rect">
              <a:avLst/>
            </a:prstGeom>
            <a:solidFill>
              <a:schemeClr val="bg1"/>
            </a:solidFill>
            <a:ln w="15875">
              <a:solidFill>
                <a:srgbClr val="0C7F39"/>
              </a:solidFill>
            </a:ln>
          </p:spPr>
          <p:txBody>
            <a:bodyPr wrap="square" lIns="324000" rIns="216000" anchor="ctr">
              <a:noAutofit/>
            </a:bodyPr>
            <a:lstStyle/>
            <a:p>
              <a:pPr lvl="0" algn="r">
                <a:defRPr/>
              </a:pPr>
              <a:r>
                <a:rPr lang="en-GB" sz="1600" b="1" dirty="0">
                  <a:solidFill>
                    <a:srgbClr val="184E21"/>
                  </a:solidFill>
                </a:rPr>
                <a:t>No endogenous targets; does not reverse heparins </a:t>
              </a:r>
              <a:br>
                <a:rPr lang="en-GB" sz="1600" b="1" dirty="0">
                  <a:solidFill>
                    <a:srgbClr val="184E21"/>
                  </a:solidFill>
                </a:rPr>
              </a:br>
              <a:r>
                <a:rPr lang="en-GB" sz="1600" b="1" dirty="0">
                  <a:solidFill>
                    <a:srgbClr val="184E21"/>
                  </a:solidFill>
                </a:rPr>
                <a:t>or any other anticoagulants</a:t>
              </a:r>
            </a:p>
          </p:txBody>
        </p:sp>
        <p:sp>
          <p:nvSpPr>
            <p:cNvPr id="122" name="Rectangle 59">
              <a:extLst>
                <a:ext uri="{FF2B5EF4-FFF2-40B4-BE49-F238E27FC236}">
                  <a16:creationId xmlns:a16="http://schemas.microsoft.com/office/drawing/2014/main" id="{A2E82D8D-7C3A-4B83-810B-D6091CB66D75}"/>
                </a:ext>
              </a:extLst>
            </p:cNvPr>
            <p:cNvSpPr/>
            <p:nvPr/>
          </p:nvSpPr>
          <p:spPr>
            <a:xfrm>
              <a:off x="993969" y="4747754"/>
              <a:ext cx="3541593" cy="504000"/>
            </a:xfrm>
            <a:prstGeom prst="homePlate">
              <a:avLst/>
            </a:prstGeom>
            <a:gradFill flip="none" rotWithShape="1">
              <a:gsLst>
                <a:gs pos="0">
                  <a:srgbClr val="0C7F39">
                    <a:tint val="66000"/>
                    <a:satMod val="160000"/>
                  </a:srgbClr>
                </a:gs>
                <a:gs pos="50000">
                  <a:srgbClr val="0C7F39">
                    <a:tint val="44500"/>
                    <a:satMod val="160000"/>
                  </a:srgbClr>
                </a:gs>
                <a:gs pos="100000">
                  <a:srgbClr val="0C7F39">
                    <a:tint val="23500"/>
                    <a:satMod val="160000"/>
                  </a:srgbClr>
                </a:gs>
              </a:gsLst>
              <a:path path="circle">
                <a:fillToRect l="100000" b="100000"/>
              </a:path>
              <a:tileRect t="-100000" r="-100000"/>
            </a:gradFill>
            <a:ln w="19050">
              <a:solidFill>
                <a:srgbClr val="0C7F39"/>
              </a:solidFill>
            </a:ln>
          </p:spPr>
          <p:txBody>
            <a:bodyPr wrap="square" anchor="ctr">
              <a:noAutofit/>
            </a:bodyPr>
            <a:lstStyle/>
            <a:p>
              <a:pPr marL="266700">
                <a:defRPr/>
              </a:pPr>
              <a:r>
                <a:rPr lang="en-GB" sz="1600" b="1" dirty="0">
                  <a:solidFill>
                    <a:srgbClr val="184E21"/>
                  </a:solidFill>
                  <a:latin typeface="Arial" panose="020B0604020202020204" pitchFamily="34" charset="0"/>
                  <a:cs typeface="Arial" panose="020B0604020202020204" pitchFamily="34" charset="0"/>
                </a:rPr>
                <a:t>Endogenous targets</a:t>
              </a:r>
              <a:endParaRPr lang="en-GB" sz="1600" dirty="0">
                <a:solidFill>
                  <a:srgbClr val="184E21"/>
                </a:solidFill>
                <a:latin typeface="Arial" panose="020B0604020202020204" pitchFamily="34" charset="0"/>
                <a:cs typeface="Arial" panose="020B0604020202020204" pitchFamily="34" charset="0"/>
              </a:endParaRPr>
            </a:p>
          </p:txBody>
        </p:sp>
        <p:sp>
          <p:nvSpPr>
            <p:cNvPr id="123" name="Oval 122">
              <a:extLst>
                <a:ext uri="{FF2B5EF4-FFF2-40B4-BE49-F238E27FC236}">
                  <a16:creationId xmlns:a16="http://schemas.microsoft.com/office/drawing/2014/main" id="{E8C58B6B-52D8-4F26-BDEB-EEE38F2E0DAB}"/>
                </a:ext>
              </a:extLst>
            </p:cNvPr>
            <p:cNvSpPr/>
            <p:nvPr/>
          </p:nvSpPr>
          <p:spPr>
            <a:xfrm>
              <a:off x="541592" y="4677974"/>
              <a:ext cx="741482" cy="697919"/>
            </a:xfrm>
            <a:prstGeom prst="ellipse">
              <a:avLst/>
            </a:prstGeom>
            <a:solidFill>
              <a:schemeClr val="bg1"/>
            </a:solidFill>
            <a:ln>
              <a:solidFill>
                <a:srgbClr val="0C7F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endParaRPr>
            </a:p>
          </p:txBody>
        </p:sp>
        <p:grpSp>
          <p:nvGrpSpPr>
            <p:cNvPr id="135" name="Group 134">
              <a:extLst>
                <a:ext uri="{FF2B5EF4-FFF2-40B4-BE49-F238E27FC236}">
                  <a16:creationId xmlns:a16="http://schemas.microsoft.com/office/drawing/2014/main" id="{A6321150-E811-49A9-8C22-6D7092D54DE0}"/>
                </a:ext>
              </a:extLst>
            </p:cNvPr>
            <p:cNvGrpSpPr>
              <a:grpSpLocks noChangeAspect="1"/>
            </p:cNvGrpSpPr>
            <p:nvPr/>
          </p:nvGrpSpPr>
          <p:grpSpPr>
            <a:xfrm>
              <a:off x="624333" y="4752313"/>
              <a:ext cx="576000" cy="549241"/>
              <a:chOff x="11125862" y="-490329"/>
              <a:chExt cx="1681340" cy="1603233"/>
            </a:xfrm>
          </p:grpSpPr>
          <p:grpSp>
            <p:nvGrpSpPr>
              <p:cNvPr id="132" name="Group 131">
                <a:extLst>
                  <a:ext uri="{FF2B5EF4-FFF2-40B4-BE49-F238E27FC236}">
                    <a16:creationId xmlns:a16="http://schemas.microsoft.com/office/drawing/2014/main" id="{7DBDA9C2-B21F-4A03-918D-0179E1D5BA41}"/>
                  </a:ext>
                </a:extLst>
              </p:cNvPr>
              <p:cNvGrpSpPr/>
              <p:nvPr/>
            </p:nvGrpSpPr>
            <p:grpSpPr>
              <a:xfrm>
                <a:off x="11125862" y="-278394"/>
                <a:ext cx="1681340" cy="1187115"/>
                <a:chOff x="11358737" y="8095"/>
                <a:chExt cx="1681340" cy="1187115"/>
              </a:xfrm>
            </p:grpSpPr>
            <p:sp>
              <p:nvSpPr>
                <p:cNvPr id="28" name="Oval 27">
                  <a:extLst>
                    <a:ext uri="{FF2B5EF4-FFF2-40B4-BE49-F238E27FC236}">
                      <a16:creationId xmlns:a16="http://schemas.microsoft.com/office/drawing/2014/main" id="{4445389D-2878-4449-84A1-C6936FA26456}"/>
                    </a:ext>
                  </a:extLst>
                </p:cNvPr>
                <p:cNvSpPr/>
                <p:nvPr/>
              </p:nvSpPr>
              <p:spPr>
                <a:xfrm>
                  <a:off x="11628737" y="8095"/>
                  <a:ext cx="1187115" cy="1187115"/>
                </a:xfrm>
                <a:prstGeom prst="ellipse">
                  <a:avLst/>
                </a:prstGeom>
                <a:solidFill>
                  <a:schemeClr val="bg1"/>
                </a:solidFill>
                <a:ln w="28575">
                  <a:solidFill>
                    <a:srgbClr val="0C7F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26" name="Straight Connector 125">
                  <a:extLst>
                    <a:ext uri="{FF2B5EF4-FFF2-40B4-BE49-F238E27FC236}">
                      <a16:creationId xmlns:a16="http://schemas.microsoft.com/office/drawing/2014/main" id="{B06D23EF-93B0-48B5-A851-118BA81804FF}"/>
                    </a:ext>
                  </a:extLst>
                </p:cNvPr>
                <p:cNvCxnSpPr/>
                <p:nvPr/>
              </p:nvCxnSpPr>
              <p:spPr>
                <a:xfrm flipH="1">
                  <a:off x="12644077" y="601652"/>
                  <a:ext cx="396000" cy="0"/>
                </a:xfrm>
                <a:prstGeom prst="line">
                  <a:avLst/>
                </a:prstGeom>
                <a:ln w="28575">
                  <a:solidFill>
                    <a:srgbClr val="0C7F39"/>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2E4A651B-D79A-44F9-AD79-2F81FA3913B7}"/>
                    </a:ext>
                  </a:extLst>
                </p:cNvPr>
                <p:cNvCxnSpPr/>
                <p:nvPr/>
              </p:nvCxnSpPr>
              <p:spPr>
                <a:xfrm flipH="1">
                  <a:off x="11358737" y="601652"/>
                  <a:ext cx="396000" cy="0"/>
                </a:xfrm>
                <a:prstGeom prst="line">
                  <a:avLst/>
                </a:prstGeom>
                <a:ln w="28575">
                  <a:solidFill>
                    <a:srgbClr val="0C7F39"/>
                  </a:solidFill>
                </a:ln>
                <a:effectLst/>
              </p:spPr>
              <p:style>
                <a:lnRef idx="2">
                  <a:schemeClr val="accent1"/>
                </a:lnRef>
                <a:fillRef idx="0">
                  <a:schemeClr val="accent1"/>
                </a:fillRef>
                <a:effectRef idx="1">
                  <a:schemeClr val="accent1"/>
                </a:effectRef>
                <a:fontRef idx="minor">
                  <a:schemeClr val="tx1"/>
                </a:fontRef>
              </p:style>
            </p:cxnSp>
            <p:sp>
              <p:nvSpPr>
                <p:cNvPr id="130" name="Oval 129">
                  <a:extLst>
                    <a:ext uri="{FF2B5EF4-FFF2-40B4-BE49-F238E27FC236}">
                      <a16:creationId xmlns:a16="http://schemas.microsoft.com/office/drawing/2014/main" id="{B616245A-00A7-4ECF-B621-1EBF7E7BEAB6}"/>
                    </a:ext>
                  </a:extLst>
                </p:cNvPr>
                <p:cNvSpPr>
                  <a:spLocks noChangeAspect="1"/>
                </p:cNvSpPr>
                <p:nvPr/>
              </p:nvSpPr>
              <p:spPr>
                <a:xfrm>
                  <a:off x="12096294" y="475652"/>
                  <a:ext cx="252000" cy="252000"/>
                </a:xfrm>
                <a:prstGeom prst="ellipse">
                  <a:avLst/>
                </a:prstGeom>
                <a:solidFill>
                  <a:srgbClr val="0C7F39"/>
                </a:solidFill>
                <a:ln w="28575">
                  <a:solidFill>
                    <a:srgbClr val="0C7F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cxnSp>
            <p:nvCxnSpPr>
              <p:cNvPr id="128" name="Straight Connector 127">
                <a:extLst>
                  <a:ext uri="{FF2B5EF4-FFF2-40B4-BE49-F238E27FC236}">
                    <a16:creationId xmlns:a16="http://schemas.microsoft.com/office/drawing/2014/main" id="{27F939C6-A876-4076-B10C-7736D76DE817}"/>
                  </a:ext>
                </a:extLst>
              </p:cNvPr>
              <p:cNvCxnSpPr>
                <a:cxnSpLocks/>
              </p:cNvCxnSpPr>
              <p:nvPr/>
            </p:nvCxnSpPr>
            <p:spPr>
              <a:xfrm rot="5400000" flipH="1">
                <a:off x="11791419" y="-292329"/>
                <a:ext cx="396000" cy="0"/>
              </a:xfrm>
              <a:prstGeom prst="line">
                <a:avLst/>
              </a:prstGeom>
              <a:ln w="28575">
                <a:solidFill>
                  <a:srgbClr val="0C7F39"/>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C994962D-B046-4C90-972D-56C540EEE829}"/>
                  </a:ext>
                </a:extLst>
              </p:cNvPr>
              <p:cNvCxnSpPr>
                <a:cxnSpLocks/>
              </p:cNvCxnSpPr>
              <p:nvPr/>
            </p:nvCxnSpPr>
            <p:spPr>
              <a:xfrm rot="5400000" flipH="1">
                <a:off x="11791419" y="914904"/>
                <a:ext cx="396000" cy="0"/>
              </a:xfrm>
              <a:prstGeom prst="line">
                <a:avLst/>
              </a:prstGeom>
              <a:ln w="28575">
                <a:solidFill>
                  <a:srgbClr val="0C7F39"/>
                </a:solidFill>
              </a:ln>
              <a:effectLst/>
            </p:spPr>
            <p:style>
              <a:lnRef idx="2">
                <a:schemeClr val="accent1"/>
              </a:lnRef>
              <a:fillRef idx="0">
                <a:schemeClr val="accent1"/>
              </a:fillRef>
              <a:effectRef idx="1">
                <a:schemeClr val="accent1"/>
              </a:effectRef>
              <a:fontRef idx="minor">
                <a:schemeClr val="tx1"/>
              </a:fontRef>
            </p:style>
          </p:cxnSp>
        </p:grpSp>
        <p:sp>
          <p:nvSpPr>
            <p:cNvPr id="46" name="Rectangle 59">
              <a:extLst>
                <a:ext uri="{FF2B5EF4-FFF2-40B4-BE49-F238E27FC236}">
                  <a16:creationId xmlns:a16="http://schemas.microsoft.com/office/drawing/2014/main" id="{3CD2D464-4AA7-4596-849A-A20C2427F144}"/>
                </a:ext>
              </a:extLst>
            </p:cNvPr>
            <p:cNvSpPr/>
            <p:nvPr/>
          </p:nvSpPr>
          <p:spPr>
            <a:xfrm>
              <a:off x="4171886" y="5563361"/>
              <a:ext cx="6194274" cy="502936"/>
            </a:xfrm>
            <a:prstGeom prst="rect">
              <a:avLst/>
            </a:prstGeom>
            <a:solidFill>
              <a:schemeClr val="bg1"/>
            </a:solidFill>
            <a:ln w="15875">
              <a:solidFill>
                <a:srgbClr val="0C7F39"/>
              </a:solidFill>
            </a:ln>
          </p:spPr>
          <p:txBody>
            <a:bodyPr wrap="square" lIns="324000" rIns="216000" anchor="ctr">
              <a:noAutofit/>
            </a:bodyPr>
            <a:lstStyle/>
            <a:p>
              <a:pPr lvl="0" algn="r">
                <a:defRPr/>
              </a:pPr>
              <a:r>
                <a:rPr lang="en-GB" sz="1600" b="1" dirty="0">
                  <a:solidFill>
                    <a:srgbClr val="184E21"/>
                  </a:solidFill>
                </a:rPr>
                <a:t>Ready-to-use solution for IV administration; </a:t>
              </a:r>
              <a:br>
                <a:rPr lang="en-GB" sz="1600" b="1" dirty="0">
                  <a:solidFill>
                    <a:srgbClr val="184E21"/>
                  </a:solidFill>
                </a:rPr>
              </a:br>
              <a:r>
                <a:rPr lang="en-GB" sz="1600" b="1" dirty="0">
                  <a:solidFill>
                    <a:srgbClr val="184E21"/>
                  </a:solidFill>
                </a:rPr>
                <a:t>immediate onset of action</a:t>
              </a:r>
            </a:p>
          </p:txBody>
        </p:sp>
        <p:sp>
          <p:nvSpPr>
            <p:cNvPr id="49" name="Rectangle 59">
              <a:extLst>
                <a:ext uri="{FF2B5EF4-FFF2-40B4-BE49-F238E27FC236}">
                  <a16:creationId xmlns:a16="http://schemas.microsoft.com/office/drawing/2014/main" id="{1EF28E3E-2619-4287-85B9-27FE731207E9}"/>
                </a:ext>
              </a:extLst>
            </p:cNvPr>
            <p:cNvSpPr/>
            <p:nvPr/>
          </p:nvSpPr>
          <p:spPr>
            <a:xfrm>
              <a:off x="978818" y="5563361"/>
              <a:ext cx="3541593" cy="504000"/>
            </a:xfrm>
            <a:prstGeom prst="homePlate">
              <a:avLst/>
            </a:prstGeom>
            <a:gradFill flip="none" rotWithShape="1">
              <a:gsLst>
                <a:gs pos="0">
                  <a:srgbClr val="0C7F39">
                    <a:tint val="66000"/>
                    <a:satMod val="160000"/>
                  </a:srgbClr>
                </a:gs>
                <a:gs pos="50000">
                  <a:srgbClr val="0C7F39">
                    <a:tint val="44500"/>
                    <a:satMod val="160000"/>
                  </a:srgbClr>
                </a:gs>
                <a:gs pos="100000">
                  <a:srgbClr val="0C7F39">
                    <a:tint val="23500"/>
                    <a:satMod val="160000"/>
                  </a:srgbClr>
                </a:gs>
              </a:gsLst>
              <a:path path="circle">
                <a:fillToRect l="100000" b="100000"/>
              </a:path>
              <a:tileRect t="-100000" r="-100000"/>
            </a:gradFill>
            <a:ln w="19050">
              <a:solidFill>
                <a:srgbClr val="0C7F39"/>
              </a:solidFill>
            </a:ln>
          </p:spPr>
          <p:txBody>
            <a:bodyPr wrap="square" anchor="ctr">
              <a:noAutofit/>
            </a:bodyPr>
            <a:lstStyle/>
            <a:p>
              <a:pPr marL="266700">
                <a:defRPr/>
              </a:pPr>
              <a:r>
                <a:rPr lang="en-GB" sz="1600" b="1" dirty="0">
                  <a:solidFill>
                    <a:srgbClr val="184E21"/>
                  </a:solidFill>
                  <a:latin typeface="Arial" panose="020B0604020202020204" pitchFamily="34" charset="0"/>
                  <a:cs typeface="Arial" panose="020B0604020202020204" pitchFamily="34" charset="0"/>
                </a:rPr>
                <a:t>Administration</a:t>
              </a:r>
              <a:endParaRPr lang="en-GB" sz="1600" dirty="0">
                <a:solidFill>
                  <a:srgbClr val="184E21"/>
                </a:solidFill>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79714A96-96E7-4DFA-B406-01C2A88D28CE}"/>
                </a:ext>
              </a:extLst>
            </p:cNvPr>
            <p:cNvSpPr/>
            <p:nvPr/>
          </p:nvSpPr>
          <p:spPr>
            <a:xfrm>
              <a:off x="526440" y="5493582"/>
              <a:ext cx="741482" cy="697919"/>
            </a:xfrm>
            <a:prstGeom prst="ellipse">
              <a:avLst/>
            </a:prstGeom>
            <a:solidFill>
              <a:schemeClr val="bg1"/>
            </a:solidFill>
            <a:ln>
              <a:solidFill>
                <a:srgbClr val="0C7F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endParaRPr>
            </a:p>
          </p:txBody>
        </p:sp>
        <p:pic>
          <p:nvPicPr>
            <p:cNvPr id="51" name="Picture 50">
              <a:extLst>
                <a:ext uri="{FF2B5EF4-FFF2-40B4-BE49-F238E27FC236}">
                  <a16:creationId xmlns:a16="http://schemas.microsoft.com/office/drawing/2014/main" id="{666509A8-E377-4BE8-A718-207B471FA60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60862" y="5604723"/>
              <a:ext cx="268432" cy="491660"/>
            </a:xfrm>
            <a:prstGeom prst="rect">
              <a:avLst/>
            </a:prstGeom>
          </p:spPr>
        </p:pic>
      </p:grpSp>
      <p:grpSp>
        <p:nvGrpSpPr>
          <p:cNvPr id="45" name="Group 44">
            <a:extLst>
              <a:ext uri="{FF2B5EF4-FFF2-40B4-BE49-F238E27FC236}">
                <a16:creationId xmlns:a16="http://schemas.microsoft.com/office/drawing/2014/main" id="{510A5765-1D7B-413F-ADEC-27802F67832A}"/>
              </a:ext>
            </a:extLst>
          </p:cNvPr>
          <p:cNvGrpSpPr>
            <a:grpSpLocks noChangeAspect="1"/>
          </p:cNvGrpSpPr>
          <p:nvPr/>
        </p:nvGrpSpPr>
        <p:grpSpPr>
          <a:xfrm>
            <a:off x="11095571" y="6413840"/>
            <a:ext cx="288000" cy="250148"/>
            <a:chOff x="3628927" y="5524745"/>
            <a:chExt cx="528545" cy="459078"/>
          </a:xfrm>
        </p:grpSpPr>
        <p:sp>
          <p:nvSpPr>
            <p:cNvPr id="48" name="Rectangle 47">
              <a:extLst>
                <a:ext uri="{FF2B5EF4-FFF2-40B4-BE49-F238E27FC236}">
                  <a16:creationId xmlns:a16="http://schemas.microsoft.com/office/drawing/2014/main" id="{3B59DB02-CBA6-498F-81EA-D191DF07A451}"/>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52" name="Straight Connector 51">
              <a:extLst>
                <a:ext uri="{FF2B5EF4-FFF2-40B4-BE49-F238E27FC236}">
                  <a16:creationId xmlns:a16="http://schemas.microsoft.com/office/drawing/2014/main" id="{3C2A037F-4E82-4D70-839A-2C0D763591C3}"/>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53" name="Straight Connector 52">
              <a:extLst>
                <a:ext uri="{FF2B5EF4-FFF2-40B4-BE49-F238E27FC236}">
                  <a16:creationId xmlns:a16="http://schemas.microsoft.com/office/drawing/2014/main" id="{C417FCBD-35E2-4007-9470-7EF30548DA31}"/>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55" name="Straight Connector 54">
              <a:extLst>
                <a:ext uri="{FF2B5EF4-FFF2-40B4-BE49-F238E27FC236}">
                  <a16:creationId xmlns:a16="http://schemas.microsoft.com/office/drawing/2014/main" id="{16EAB87E-2DB7-43C0-A07C-CF0A5696B9D0}"/>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spTree>
    <p:extLst>
      <p:ext uri="{BB962C8B-B14F-4D97-AF65-F5344CB8AC3E}">
        <p14:creationId xmlns:p14="http://schemas.microsoft.com/office/powerpoint/2010/main" val="339177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RE-VERSE AD: immediate, complete, and sustained reversal of dabigatran anticoagulation in patients with bleeding or requiring surgery</a:t>
            </a:r>
          </a:p>
        </p:txBody>
      </p:sp>
      <p:sp>
        <p:nvSpPr>
          <p:cNvPr id="3" name="Slide Number Placeholder 2"/>
          <p:cNvSpPr>
            <a:spLocks noGrp="1"/>
          </p:cNvSpPr>
          <p:nvPr>
            <p:ph type="sldNum" sz="quarter" idx="12"/>
          </p:nvPr>
        </p:nvSpPr>
        <p:spPr/>
        <p:txBody>
          <a:bodyPr/>
          <a:lstStyle/>
          <a:p>
            <a:fld id="{2066355A-084C-D24E-9AD2-7E4FC41EA627}" type="slidenum">
              <a:rPr lang="en-GB" noProof="0" smtClean="0"/>
              <a:pPr/>
              <a:t>38</a:t>
            </a:fld>
            <a:endParaRPr lang="en-GB" noProof="0" dirty="0"/>
          </a:p>
        </p:txBody>
      </p:sp>
      <p:sp>
        <p:nvSpPr>
          <p:cNvPr id="4" name="Text Placeholder 3"/>
          <p:cNvSpPr>
            <a:spLocks noGrp="1"/>
          </p:cNvSpPr>
          <p:nvPr>
            <p:ph type="body" sz="quarter" idx="13"/>
          </p:nvPr>
        </p:nvSpPr>
        <p:spPr/>
        <p:txBody>
          <a:bodyPr/>
          <a:lstStyle/>
          <a:p>
            <a:pPr lvl="0"/>
            <a:r>
              <a:rPr lang="da-DK" dirty="0"/>
              <a:t>aPTT, activated partial thromboplastin time; ECT, ecarin clotting time; TT, thrombin time. Pollack et al. NEJM 2017;377:431 </a:t>
            </a:r>
            <a:endParaRPr lang="en-GB" dirty="0"/>
          </a:p>
        </p:txBody>
      </p:sp>
      <p:sp>
        <p:nvSpPr>
          <p:cNvPr id="5" name="TextBox 4">
            <a:extLst>
              <a:ext uri="{FF2B5EF4-FFF2-40B4-BE49-F238E27FC236}">
                <a16:creationId xmlns:a16="http://schemas.microsoft.com/office/drawing/2014/main" id="{800828CF-DE6C-4191-B9AD-550662AA2ACE}"/>
              </a:ext>
            </a:extLst>
          </p:cNvPr>
          <p:cNvSpPr txBox="1"/>
          <p:nvPr/>
        </p:nvSpPr>
        <p:spPr>
          <a:xfrm>
            <a:off x="639762" y="1509324"/>
            <a:ext cx="8002588" cy="338554"/>
          </a:xfrm>
          <a:prstGeom prst="rect">
            <a:avLst/>
          </a:prstGeom>
          <a:noFill/>
        </p:spPr>
        <p:txBody>
          <a:bodyPr wrap="square" rtlCol="0">
            <a:spAutoFit/>
          </a:bodyPr>
          <a:lstStyle/>
          <a:p>
            <a:pPr algn="ctr"/>
            <a:r>
              <a:rPr lang="en-GB" sz="1600" dirty="0"/>
              <a:t>Based on diluted thrombin time (dTT)</a:t>
            </a:r>
          </a:p>
        </p:txBody>
      </p:sp>
      <p:grpSp>
        <p:nvGrpSpPr>
          <p:cNvPr id="236" name="Group 235">
            <a:extLst>
              <a:ext uri="{FF2B5EF4-FFF2-40B4-BE49-F238E27FC236}">
                <a16:creationId xmlns:a16="http://schemas.microsoft.com/office/drawing/2014/main" id="{B96B5682-7444-4402-B8F4-279C1BD22EAE}"/>
              </a:ext>
            </a:extLst>
          </p:cNvPr>
          <p:cNvGrpSpPr/>
          <p:nvPr/>
        </p:nvGrpSpPr>
        <p:grpSpPr>
          <a:xfrm>
            <a:off x="707785" y="5952069"/>
            <a:ext cx="8032541" cy="253916"/>
            <a:chOff x="622829" y="6143357"/>
            <a:chExt cx="8032541" cy="253916"/>
          </a:xfrm>
        </p:grpSpPr>
        <p:sp>
          <p:nvSpPr>
            <p:cNvPr id="458" name="Rectangle 457">
              <a:extLst>
                <a:ext uri="{FF2B5EF4-FFF2-40B4-BE49-F238E27FC236}">
                  <a16:creationId xmlns:a16="http://schemas.microsoft.com/office/drawing/2014/main" id="{EF62B2D2-8F35-4E2B-9949-82E3D96831EE}"/>
                </a:ext>
              </a:extLst>
            </p:cNvPr>
            <p:cNvSpPr/>
            <p:nvPr/>
          </p:nvSpPr>
          <p:spPr bwMode="auto">
            <a:xfrm>
              <a:off x="622829" y="6228220"/>
              <a:ext cx="263800" cy="45719"/>
            </a:xfrm>
            <a:prstGeom prst="rect">
              <a:avLst/>
            </a:prstGeom>
            <a:noFill/>
            <a:ln w="9525" cap="flat" cmpd="sng" algn="ctr">
              <a:solidFill>
                <a:srgbClr val="00498B"/>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hangingPunct="0">
                <a:lnSpc>
                  <a:spcPct val="85000"/>
                </a:lnSpc>
              </a:pPr>
              <a:endParaRPr lang="en-GB" sz="800" dirty="0">
                <a:solidFill>
                  <a:srgbClr val="FFFFFF"/>
                </a:solidFill>
                <a:latin typeface="Tahoma"/>
                <a:ea typeface="ＭＳ Ｐゴシック" pitchFamily="34" charset="-128"/>
                <a:cs typeface="Arial" charset="0"/>
              </a:endParaRPr>
            </a:p>
          </p:txBody>
        </p:sp>
        <p:grpSp>
          <p:nvGrpSpPr>
            <p:cNvPr id="459" name="Group 458">
              <a:extLst>
                <a:ext uri="{FF2B5EF4-FFF2-40B4-BE49-F238E27FC236}">
                  <a16:creationId xmlns:a16="http://schemas.microsoft.com/office/drawing/2014/main" id="{B363C793-F351-4825-B58E-C77B6B0476AA}"/>
                </a:ext>
              </a:extLst>
            </p:cNvPr>
            <p:cNvGrpSpPr/>
            <p:nvPr/>
          </p:nvGrpSpPr>
          <p:grpSpPr>
            <a:xfrm>
              <a:off x="3106091" y="6211551"/>
              <a:ext cx="130811" cy="79057"/>
              <a:chOff x="6968256" y="6147776"/>
              <a:chExt cx="120956" cy="79057"/>
            </a:xfrm>
          </p:grpSpPr>
          <p:cxnSp>
            <p:nvCxnSpPr>
              <p:cNvPr id="466" name="Straight Connector 465">
                <a:extLst>
                  <a:ext uri="{FF2B5EF4-FFF2-40B4-BE49-F238E27FC236}">
                    <a16:creationId xmlns:a16="http://schemas.microsoft.com/office/drawing/2014/main" id="{8066D64B-56C2-40F4-9F51-DFA804DE9B3D}"/>
                  </a:ext>
                </a:extLst>
              </p:cNvPr>
              <p:cNvCxnSpPr/>
              <p:nvPr/>
            </p:nvCxnSpPr>
            <p:spPr bwMode="auto">
              <a:xfrm flipV="1">
                <a:off x="7028734" y="6150633"/>
                <a:ext cx="0" cy="76200"/>
              </a:xfrm>
              <a:prstGeom prst="line">
                <a:avLst/>
              </a:prstGeom>
              <a:noFill/>
              <a:ln w="9525" cap="flat" cmpd="sng" algn="ctr">
                <a:solidFill>
                  <a:srgbClr val="00498B"/>
                </a:solidFill>
                <a:prstDash val="solid"/>
                <a:round/>
                <a:headEnd type="none" w="med" len="med"/>
                <a:tailEnd type="none" w="med" len="med"/>
              </a:ln>
              <a:effectLst/>
            </p:spPr>
          </p:cxnSp>
          <p:cxnSp>
            <p:nvCxnSpPr>
              <p:cNvPr id="467" name="Straight Connector 466">
                <a:extLst>
                  <a:ext uri="{FF2B5EF4-FFF2-40B4-BE49-F238E27FC236}">
                    <a16:creationId xmlns:a16="http://schemas.microsoft.com/office/drawing/2014/main" id="{3B39C82F-2B34-417A-98BE-9C57DE29BB43}"/>
                  </a:ext>
                </a:extLst>
              </p:cNvPr>
              <p:cNvCxnSpPr/>
              <p:nvPr/>
            </p:nvCxnSpPr>
            <p:spPr bwMode="auto">
              <a:xfrm>
                <a:off x="6968256" y="6147776"/>
                <a:ext cx="120956" cy="0"/>
              </a:xfrm>
              <a:prstGeom prst="line">
                <a:avLst/>
              </a:prstGeom>
              <a:noFill/>
              <a:ln w="9525" cap="flat" cmpd="sng" algn="ctr">
                <a:solidFill>
                  <a:srgbClr val="00498B"/>
                </a:solidFill>
                <a:prstDash val="solid"/>
                <a:round/>
                <a:headEnd type="none" w="med" len="med"/>
                <a:tailEnd type="none" w="med" len="med"/>
              </a:ln>
              <a:effectLst/>
            </p:spPr>
          </p:cxnSp>
        </p:grpSp>
        <p:sp>
          <p:nvSpPr>
            <p:cNvPr id="460" name="Oval 459">
              <a:extLst>
                <a:ext uri="{FF2B5EF4-FFF2-40B4-BE49-F238E27FC236}">
                  <a16:creationId xmlns:a16="http://schemas.microsoft.com/office/drawing/2014/main" id="{8CA79ADD-74B4-40D3-BB8A-350EE8B3A111}"/>
                </a:ext>
              </a:extLst>
            </p:cNvPr>
            <p:cNvSpPr>
              <a:spLocks/>
            </p:cNvSpPr>
            <p:nvPr/>
          </p:nvSpPr>
          <p:spPr bwMode="auto">
            <a:xfrm>
              <a:off x="4756206" y="6233079"/>
              <a:ext cx="36000" cy="36000"/>
            </a:xfrm>
            <a:prstGeom prst="ellipse">
              <a:avLst/>
            </a:prstGeom>
            <a:solidFill>
              <a:srgbClr val="C00000"/>
            </a:solidFill>
            <a:ln w="12700" cap="flat" cmpd="sng" algn="ctr">
              <a:solidFill>
                <a:srgbClr val="C00000"/>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hangingPunct="0">
                <a:lnSpc>
                  <a:spcPct val="85000"/>
                </a:lnSpc>
              </a:pPr>
              <a:endParaRPr lang="en-GB" sz="800" dirty="0">
                <a:solidFill>
                  <a:srgbClr val="FFFFFF"/>
                </a:solidFill>
                <a:latin typeface="Tahoma"/>
                <a:ea typeface="ＭＳ Ｐゴシック" pitchFamily="34" charset="-128"/>
                <a:cs typeface="Arial" charset="0"/>
              </a:endParaRPr>
            </a:p>
          </p:txBody>
        </p:sp>
        <p:sp>
          <p:nvSpPr>
            <p:cNvPr id="461" name="TextBox 460">
              <a:extLst>
                <a:ext uri="{FF2B5EF4-FFF2-40B4-BE49-F238E27FC236}">
                  <a16:creationId xmlns:a16="http://schemas.microsoft.com/office/drawing/2014/main" id="{5CA2414E-1226-4BFD-8A74-4ADF91CA618A}"/>
                </a:ext>
              </a:extLst>
            </p:cNvPr>
            <p:cNvSpPr txBox="1"/>
            <p:nvPr/>
          </p:nvSpPr>
          <p:spPr bwMode="auto">
            <a:xfrm>
              <a:off x="3296923" y="6143357"/>
              <a:ext cx="1423283" cy="253916"/>
            </a:xfrm>
            <a:prstGeom prst="rect">
              <a:avLst/>
            </a:prstGeom>
            <a:noFill/>
            <a:ln w="9525" algn="ctr">
              <a:noFill/>
              <a:miter lim="800000"/>
              <a:headEnd/>
              <a:tailEnd/>
            </a:ln>
          </p:spPr>
          <p:txBody>
            <a:bodyPr wrap="square" lIns="0" rtlCol="0">
              <a:spAutoFit/>
            </a:bodyPr>
            <a:lstStyle/>
            <a:p>
              <a:r>
                <a:rPr lang="en-GB" sz="1050" dirty="0">
                  <a:solidFill>
                    <a:srgbClr val="00498B"/>
                  </a:solidFill>
                  <a:latin typeface="Arial" panose="020B0604020202020204" pitchFamily="34" charset="0"/>
                  <a:cs typeface="Arial" panose="020B0604020202020204" pitchFamily="34" charset="0"/>
                </a:rPr>
                <a:t>10th/90th percentiles</a:t>
              </a:r>
            </a:p>
          </p:txBody>
        </p:sp>
        <p:sp>
          <p:nvSpPr>
            <p:cNvPr id="462" name="TextBox 461">
              <a:extLst>
                <a:ext uri="{FF2B5EF4-FFF2-40B4-BE49-F238E27FC236}">
                  <a16:creationId xmlns:a16="http://schemas.microsoft.com/office/drawing/2014/main" id="{43DB952A-690C-4EF2-A730-5147F03F35B8}"/>
                </a:ext>
              </a:extLst>
            </p:cNvPr>
            <p:cNvSpPr txBox="1"/>
            <p:nvPr/>
          </p:nvSpPr>
          <p:spPr bwMode="auto">
            <a:xfrm>
              <a:off x="4876168" y="6143357"/>
              <a:ext cx="1644355" cy="253916"/>
            </a:xfrm>
            <a:prstGeom prst="rect">
              <a:avLst/>
            </a:prstGeom>
            <a:noFill/>
            <a:ln w="9525" algn="ctr">
              <a:noFill/>
              <a:miter lim="800000"/>
              <a:headEnd/>
              <a:tailEnd/>
            </a:ln>
          </p:spPr>
          <p:txBody>
            <a:bodyPr wrap="square" lIns="0" rtlCol="0">
              <a:spAutoFit/>
            </a:bodyPr>
            <a:lstStyle/>
            <a:p>
              <a:r>
                <a:rPr lang="en-GB" sz="1050" dirty="0">
                  <a:solidFill>
                    <a:srgbClr val="00498B"/>
                  </a:solidFill>
                  <a:latin typeface="Arial" panose="020B0604020202020204" pitchFamily="34" charset="0"/>
                  <a:cs typeface="Arial" panose="020B0604020202020204" pitchFamily="34" charset="0"/>
                </a:rPr>
                <a:t>5th/95th percentiles</a:t>
              </a:r>
            </a:p>
          </p:txBody>
        </p:sp>
        <p:sp>
          <p:nvSpPr>
            <p:cNvPr id="463" name="TextBox 462">
              <a:extLst>
                <a:ext uri="{FF2B5EF4-FFF2-40B4-BE49-F238E27FC236}">
                  <a16:creationId xmlns:a16="http://schemas.microsoft.com/office/drawing/2014/main" id="{9BC50C1A-62AB-4B7C-B5ED-0C635DD2C6BD}"/>
                </a:ext>
              </a:extLst>
            </p:cNvPr>
            <p:cNvSpPr txBox="1"/>
            <p:nvPr/>
          </p:nvSpPr>
          <p:spPr bwMode="auto">
            <a:xfrm>
              <a:off x="932913" y="6143357"/>
              <a:ext cx="2118643" cy="253916"/>
            </a:xfrm>
            <a:prstGeom prst="rect">
              <a:avLst/>
            </a:prstGeom>
            <a:noFill/>
            <a:ln w="9525" algn="ctr">
              <a:noFill/>
              <a:miter lim="800000"/>
              <a:headEnd/>
              <a:tailEnd/>
            </a:ln>
          </p:spPr>
          <p:txBody>
            <a:bodyPr wrap="square" lIns="0" rtlCol="0">
              <a:spAutoFit/>
            </a:bodyPr>
            <a:lstStyle/>
            <a:p>
              <a:r>
                <a:rPr lang="en-GB" sz="1050" dirty="0">
                  <a:solidFill>
                    <a:srgbClr val="00498B"/>
                  </a:solidFill>
                  <a:latin typeface="Arial" panose="020B0604020202020204" pitchFamily="34" charset="0"/>
                  <a:cs typeface="Arial" panose="020B0604020202020204" pitchFamily="34" charset="0"/>
                </a:rPr>
                <a:t>Median and 25th/75th percentiles</a:t>
              </a:r>
            </a:p>
          </p:txBody>
        </p:sp>
        <p:sp>
          <p:nvSpPr>
            <p:cNvPr id="464" name="Line 3">
              <a:extLst>
                <a:ext uri="{FF2B5EF4-FFF2-40B4-BE49-F238E27FC236}">
                  <a16:creationId xmlns:a16="http://schemas.microsoft.com/office/drawing/2014/main" id="{2E54EF01-829A-41C9-937E-53351FA93C2C}"/>
                </a:ext>
              </a:extLst>
            </p:cNvPr>
            <p:cNvSpPr>
              <a:spLocks noChangeShapeType="1"/>
            </p:cNvSpPr>
            <p:nvPr/>
          </p:nvSpPr>
          <p:spPr bwMode="auto">
            <a:xfrm rot="10800000">
              <a:off x="6216500" y="6251079"/>
              <a:ext cx="567645" cy="0"/>
            </a:xfrm>
            <a:prstGeom prst="line">
              <a:avLst/>
            </a:prstGeom>
            <a:noFill/>
            <a:ln w="19050" cap="flat" cmpd="sng">
              <a:solidFill>
                <a:srgbClr val="BA2D0B"/>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GB" kern="0" dirty="0">
                <a:solidFill>
                  <a:schemeClr val="accent6"/>
                </a:solidFill>
                <a:latin typeface="Arial" pitchFamily="34" charset="0"/>
                <a:cs typeface="Arial" charset="0"/>
              </a:endParaRPr>
            </a:p>
          </p:txBody>
        </p:sp>
        <p:sp>
          <p:nvSpPr>
            <p:cNvPr id="465" name="TextBox 464">
              <a:extLst>
                <a:ext uri="{FF2B5EF4-FFF2-40B4-BE49-F238E27FC236}">
                  <a16:creationId xmlns:a16="http://schemas.microsoft.com/office/drawing/2014/main" id="{43ADE3D2-C7F6-44DD-8E1B-31C75EB94023}"/>
                </a:ext>
              </a:extLst>
            </p:cNvPr>
            <p:cNvSpPr txBox="1"/>
            <p:nvPr/>
          </p:nvSpPr>
          <p:spPr bwMode="auto">
            <a:xfrm>
              <a:off x="6838104" y="6143357"/>
              <a:ext cx="1817266" cy="253916"/>
            </a:xfrm>
            <a:prstGeom prst="rect">
              <a:avLst/>
            </a:prstGeom>
            <a:noFill/>
            <a:ln w="9525" algn="ctr">
              <a:noFill/>
              <a:miter lim="800000"/>
              <a:headEnd/>
              <a:tailEnd/>
            </a:ln>
          </p:spPr>
          <p:txBody>
            <a:bodyPr wrap="square" lIns="0" rtlCol="0">
              <a:spAutoFit/>
            </a:bodyPr>
            <a:lstStyle/>
            <a:p>
              <a:pPr algn="ctr" fontAlgn="base">
                <a:spcBef>
                  <a:spcPct val="0"/>
                </a:spcBef>
                <a:spcAft>
                  <a:spcPct val="0"/>
                </a:spcAft>
                <a:defRPr/>
              </a:pPr>
              <a:r>
                <a:rPr lang="en-GB" sz="1050" kern="0" dirty="0">
                  <a:latin typeface="Arial" panose="020B0604020202020204" pitchFamily="34" charset="0"/>
                  <a:cs typeface="Arial" panose="020B0604020202020204" pitchFamily="34" charset="0"/>
                </a:rPr>
                <a:t>Assay upper limit of normal</a:t>
              </a:r>
            </a:p>
          </p:txBody>
        </p:sp>
      </p:grpSp>
      <p:sp>
        <p:nvSpPr>
          <p:cNvPr id="237" name="Textfeld 16">
            <a:extLst>
              <a:ext uri="{FF2B5EF4-FFF2-40B4-BE49-F238E27FC236}">
                <a16:creationId xmlns:a16="http://schemas.microsoft.com/office/drawing/2014/main" id="{0E0F41E3-7B1B-4E34-9AC9-33B988554631}"/>
              </a:ext>
            </a:extLst>
          </p:cNvPr>
          <p:cNvSpPr txBox="1">
            <a:spLocks noChangeArrowheads="1"/>
          </p:cNvSpPr>
          <p:nvPr/>
        </p:nvSpPr>
        <p:spPr bwMode="auto">
          <a:xfrm>
            <a:off x="921283" y="5430871"/>
            <a:ext cx="35308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1200" b="1" kern="0" dirty="0">
                <a:solidFill>
                  <a:schemeClr val="tx1"/>
                </a:solidFill>
                <a:latin typeface="Arial" panose="020B0604020202020204" pitchFamily="34" charset="0"/>
                <a:cs typeface="Arial" charset="0"/>
              </a:rPr>
              <a:t>Time post-idarucizumab</a:t>
            </a:r>
          </a:p>
        </p:txBody>
      </p:sp>
      <p:sp>
        <p:nvSpPr>
          <p:cNvPr id="238" name="Rechteck 15">
            <a:extLst>
              <a:ext uri="{FF2B5EF4-FFF2-40B4-BE49-F238E27FC236}">
                <a16:creationId xmlns:a16="http://schemas.microsoft.com/office/drawing/2014/main" id="{C4016A83-9D15-4D8E-AB0C-B226F0BC7652}"/>
              </a:ext>
            </a:extLst>
          </p:cNvPr>
          <p:cNvSpPr/>
          <p:nvPr/>
        </p:nvSpPr>
        <p:spPr>
          <a:xfrm>
            <a:off x="1099021" y="1879531"/>
            <a:ext cx="3197730" cy="496850"/>
          </a:xfrm>
          <a:prstGeom prst="rect">
            <a:avLst/>
          </a:prstGeom>
          <a:noFill/>
          <a:ln w="38100" cap="flat" cmpd="sng" algn="ctr">
            <a:noFill/>
            <a:prstDash val="solid"/>
          </a:ln>
          <a:effectLst/>
        </p:spPr>
        <p:txBody>
          <a:bodyPr rtlCol="0" anchor="ctr"/>
          <a:lstStyle/>
          <a:p>
            <a:pPr algn="ctr" fontAlgn="base">
              <a:spcBef>
                <a:spcPct val="0"/>
              </a:spcBef>
              <a:spcAft>
                <a:spcPct val="0"/>
              </a:spcAft>
              <a:defRPr/>
            </a:pPr>
            <a:r>
              <a:rPr lang="en-GB" sz="1400" b="1" kern="0" dirty="0">
                <a:latin typeface="Arial" panose="020B0604020202020204" pitchFamily="34" charset="0"/>
                <a:cs typeface="Arial" panose="020B0604020202020204" pitchFamily="34" charset="0"/>
              </a:rPr>
              <a:t>Group A: uncontrolled bleeding (n=293)</a:t>
            </a:r>
          </a:p>
        </p:txBody>
      </p:sp>
      <p:sp>
        <p:nvSpPr>
          <p:cNvPr id="239" name="Textfeld 16">
            <a:extLst>
              <a:ext uri="{FF2B5EF4-FFF2-40B4-BE49-F238E27FC236}">
                <a16:creationId xmlns:a16="http://schemas.microsoft.com/office/drawing/2014/main" id="{5C1A679C-D97B-4259-916F-ECD606DD3861}"/>
              </a:ext>
            </a:extLst>
          </p:cNvPr>
          <p:cNvSpPr txBox="1">
            <a:spLocks noChangeArrowheads="1"/>
          </p:cNvSpPr>
          <p:nvPr/>
        </p:nvSpPr>
        <p:spPr bwMode="auto">
          <a:xfrm rot="16200000">
            <a:off x="3257440" y="3605570"/>
            <a:ext cx="27304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1200" b="1" kern="0" dirty="0">
                <a:solidFill>
                  <a:schemeClr val="tx1"/>
                </a:solidFill>
                <a:latin typeface="Arial" panose="020B0604020202020204" pitchFamily="34" charset="0"/>
                <a:cs typeface="Arial" charset="0"/>
              </a:rPr>
              <a:t>dTT (s)</a:t>
            </a:r>
          </a:p>
        </p:txBody>
      </p:sp>
      <p:sp>
        <p:nvSpPr>
          <p:cNvPr id="240" name="Rechteck 15">
            <a:extLst>
              <a:ext uri="{FF2B5EF4-FFF2-40B4-BE49-F238E27FC236}">
                <a16:creationId xmlns:a16="http://schemas.microsoft.com/office/drawing/2014/main" id="{EA29FC3F-AE5E-4D34-86D9-ACD8BF25F2F5}"/>
              </a:ext>
            </a:extLst>
          </p:cNvPr>
          <p:cNvSpPr/>
          <p:nvPr/>
        </p:nvSpPr>
        <p:spPr>
          <a:xfrm>
            <a:off x="5079617" y="1879531"/>
            <a:ext cx="3713981" cy="491984"/>
          </a:xfrm>
          <a:prstGeom prst="rect">
            <a:avLst/>
          </a:prstGeom>
          <a:noFill/>
          <a:ln w="38100" cap="flat" cmpd="sng" algn="ctr">
            <a:noFill/>
            <a:prstDash val="solid"/>
          </a:ln>
          <a:effectLst/>
        </p:spPr>
        <p:txBody>
          <a:bodyPr rtlCol="0" anchor="ctr"/>
          <a:lstStyle/>
          <a:p>
            <a:pPr algn="ctr" fontAlgn="base">
              <a:spcBef>
                <a:spcPct val="0"/>
              </a:spcBef>
              <a:spcAft>
                <a:spcPct val="0"/>
              </a:spcAft>
              <a:defRPr/>
            </a:pPr>
            <a:r>
              <a:rPr lang="en-GB" sz="1400" b="1" kern="0" dirty="0">
                <a:latin typeface="Arial" panose="020B0604020202020204" pitchFamily="34" charset="0"/>
                <a:cs typeface="Arial" panose="020B0604020202020204" pitchFamily="34" charset="0"/>
              </a:rPr>
              <a:t>Group B: emergency surgery or procedure (n=195)</a:t>
            </a:r>
          </a:p>
        </p:txBody>
      </p:sp>
      <p:grpSp>
        <p:nvGrpSpPr>
          <p:cNvPr id="241" name="Group 240">
            <a:extLst>
              <a:ext uri="{FF2B5EF4-FFF2-40B4-BE49-F238E27FC236}">
                <a16:creationId xmlns:a16="http://schemas.microsoft.com/office/drawing/2014/main" id="{333E8D63-B05E-4A20-A646-F674196ADF24}"/>
              </a:ext>
            </a:extLst>
          </p:cNvPr>
          <p:cNvGrpSpPr/>
          <p:nvPr/>
        </p:nvGrpSpPr>
        <p:grpSpPr>
          <a:xfrm>
            <a:off x="646813" y="2149301"/>
            <a:ext cx="3403661" cy="3268757"/>
            <a:chOff x="255389" y="1868207"/>
            <a:chExt cx="3814938" cy="3663734"/>
          </a:xfrm>
        </p:grpSpPr>
        <p:sp>
          <p:nvSpPr>
            <p:cNvPr id="350" name="Line 3">
              <a:extLst>
                <a:ext uri="{FF2B5EF4-FFF2-40B4-BE49-F238E27FC236}">
                  <a16:creationId xmlns:a16="http://schemas.microsoft.com/office/drawing/2014/main" id="{0201B53F-3E5D-4572-92D2-5A98507C3545}"/>
                </a:ext>
              </a:extLst>
            </p:cNvPr>
            <p:cNvSpPr>
              <a:spLocks noChangeShapeType="1"/>
            </p:cNvSpPr>
            <p:nvPr/>
          </p:nvSpPr>
          <p:spPr bwMode="auto">
            <a:xfrm rot="10800000">
              <a:off x="1053959" y="4743858"/>
              <a:ext cx="3016368" cy="0"/>
            </a:xfrm>
            <a:prstGeom prst="line">
              <a:avLst/>
            </a:prstGeom>
            <a:noFill/>
            <a:ln w="19050" cap="flat" cmpd="sng">
              <a:solidFill>
                <a:srgbClr val="BA2D0B"/>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GB" kern="0" dirty="0">
                <a:solidFill>
                  <a:schemeClr val="accent6"/>
                </a:solidFill>
                <a:latin typeface="Arial" pitchFamily="34" charset="0"/>
                <a:cs typeface="Arial" charset="0"/>
              </a:endParaRPr>
            </a:p>
          </p:txBody>
        </p:sp>
        <p:sp>
          <p:nvSpPr>
            <p:cNvPr id="351" name="Textfeld 16">
              <a:extLst>
                <a:ext uri="{FF2B5EF4-FFF2-40B4-BE49-F238E27FC236}">
                  <a16:creationId xmlns:a16="http://schemas.microsoft.com/office/drawing/2014/main" id="{58F3F6E2-FF4A-40D2-8EEF-5574C72AC243}"/>
                </a:ext>
              </a:extLst>
            </p:cNvPr>
            <p:cNvSpPr txBox="1">
              <a:spLocks noChangeArrowheads="1"/>
            </p:cNvSpPr>
            <p:nvPr/>
          </p:nvSpPr>
          <p:spPr bwMode="auto">
            <a:xfrm rot="16200000">
              <a:off x="-1119578" y="3502823"/>
              <a:ext cx="3060403" cy="31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1200" b="1" kern="0" dirty="0">
                  <a:solidFill>
                    <a:schemeClr val="tx1"/>
                  </a:solidFill>
                  <a:latin typeface="Arial" panose="020B0604020202020204" pitchFamily="34" charset="0"/>
                  <a:cs typeface="Arial" charset="0"/>
                </a:rPr>
                <a:t>dTT (s)</a:t>
              </a:r>
            </a:p>
          </p:txBody>
        </p:sp>
        <p:sp>
          <p:nvSpPr>
            <p:cNvPr id="352" name="Textfeld 16">
              <a:extLst>
                <a:ext uri="{FF2B5EF4-FFF2-40B4-BE49-F238E27FC236}">
                  <a16:creationId xmlns:a16="http://schemas.microsoft.com/office/drawing/2014/main" id="{6AF50802-D061-4101-9581-0010E013C77F}"/>
                </a:ext>
              </a:extLst>
            </p:cNvPr>
            <p:cNvSpPr txBox="1">
              <a:spLocks noChangeArrowheads="1"/>
            </p:cNvSpPr>
            <p:nvPr/>
          </p:nvSpPr>
          <p:spPr bwMode="auto">
            <a:xfrm>
              <a:off x="462817" y="2192068"/>
              <a:ext cx="329574"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110</a:t>
              </a:r>
            </a:p>
          </p:txBody>
        </p:sp>
        <p:sp>
          <p:nvSpPr>
            <p:cNvPr id="353" name="Textfeld 16">
              <a:extLst>
                <a:ext uri="{FF2B5EF4-FFF2-40B4-BE49-F238E27FC236}">
                  <a16:creationId xmlns:a16="http://schemas.microsoft.com/office/drawing/2014/main" id="{027E07ED-8ADF-49B1-8B27-3F9107C70A57}"/>
                </a:ext>
              </a:extLst>
            </p:cNvPr>
            <p:cNvSpPr txBox="1">
              <a:spLocks noChangeArrowheads="1"/>
            </p:cNvSpPr>
            <p:nvPr/>
          </p:nvSpPr>
          <p:spPr bwMode="auto">
            <a:xfrm>
              <a:off x="462817" y="3532997"/>
              <a:ext cx="329574"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70</a:t>
              </a:r>
            </a:p>
          </p:txBody>
        </p:sp>
        <p:sp>
          <p:nvSpPr>
            <p:cNvPr id="354" name="Textfeld 16">
              <a:extLst>
                <a:ext uri="{FF2B5EF4-FFF2-40B4-BE49-F238E27FC236}">
                  <a16:creationId xmlns:a16="http://schemas.microsoft.com/office/drawing/2014/main" id="{5849ADE5-4401-465E-B232-31CEDB2D5590}"/>
                </a:ext>
              </a:extLst>
            </p:cNvPr>
            <p:cNvSpPr txBox="1">
              <a:spLocks noChangeArrowheads="1"/>
            </p:cNvSpPr>
            <p:nvPr/>
          </p:nvSpPr>
          <p:spPr bwMode="auto">
            <a:xfrm>
              <a:off x="462817" y="3856880"/>
              <a:ext cx="329574"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60</a:t>
              </a:r>
            </a:p>
          </p:txBody>
        </p:sp>
        <p:sp>
          <p:nvSpPr>
            <p:cNvPr id="355" name="Textfeld 16">
              <a:extLst>
                <a:ext uri="{FF2B5EF4-FFF2-40B4-BE49-F238E27FC236}">
                  <a16:creationId xmlns:a16="http://schemas.microsoft.com/office/drawing/2014/main" id="{66939608-942A-43EC-BDA2-6D5264B8295B}"/>
                </a:ext>
              </a:extLst>
            </p:cNvPr>
            <p:cNvSpPr txBox="1">
              <a:spLocks noChangeArrowheads="1"/>
            </p:cNvSpPr>
            <p:nvPr/>
          </p:nvSpPr>
          <p:spPr bwMode="auto">
            <a:xfrm>
              <a:off x="462817" y="4183942"/>
              <a:ext cx="329574"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50</a:t>
              </a:r>
            </a:p>
          </p:txBody>
        </p:sp>
        <p:sp>
          <p:nvSpPr>
            <p:cNvPr id="356" name="Textfeld 16">
              <a:extLst>
                <a:ext uri="{FF2B5EF4-FFF2-40B4-BE49-F238E27FC236}">
                  <a16:creationId xmlns:a16="http://schemas.microsoft.com/office/drawing/2014/main" id="{F3246BB8-1EE8-474D-B9B4-3238EB4B1F0A}"/>
                </a:ext>
              </a:extLst>
            </p:cNvPr>
            <p:cNvSpPr txBox="1">
              <a:spLocks noChangeArrowheads="1"/>
            </p:cNvSpPr>
            <p:nvPr/>
          </p:nvSpPr>
          <p:spPr bwMode="auto">
            <a:xfrm>
              <a:off x="462817" y="4517368"/>
              <a:ext cx="329574"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40</a:t>
              </a:r>
            </a:p>
          </p:txBody>
        </p:sp>
        <p:sp>
          <p:nvSpPr>
            <p:cNvPr id="357" name="Textfeld 16">
              <a:extLst>
                <a:ext uri="{FF2B5EF4-FFF2-40B4-BE49-F238E27FC236}">
                  <a16:creationId xmlns:a16="http://schemas.microsoft.com/office/drawing/2014/main" id="{6307A2D9-495E-424F-8326-5DAB4832F395}"/>
                </a:ext>
              </a:extLst>
            </p:cNvPr>
            <p:cNvSpPr txBox="1">
              <a:spLocks noChangeArrowheads="1"/>
            </p:cNvSpPr>
            <p:nvPr/>
          </p:nvSpPr>
          <p:spPr bwMode="auto">
            <a:xfrm>
              <a:off x="462817" y="4844445"/>
              <a:ext cx="329574"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30</a:t>
              </a:r>
            </a:p>
          </p:txBody>
        </p:sp>
        <p:sp>
          <p:nvSpPr>
            <p:cNvPr id="358" name="Textfeld 16">
              <a:extLst>
                <a:ext uri="{FF2B5EF4-FFF2-40B4-BE49-F238E27FC236}">
                  <a16:creationId xmlns:a16="http://schemas.microsoft.com/office/drawing/2014/main" id="{953B184A-373E-461C-98CA-F69600665E5F}"/>
                </a:ext>
              </a:extLst>
            </p:cNvPr>
            <p:cNvSpPr txBox="1">
              <a:spLocks noChangeArrowheads="1"/>
            </p:cNvSpPr>
            <p:nvPr/>
          </p:nvSpPr>
          <p:spPr bwMode="auto">
            <a:xfrm>
              <a:off x="462817" y="2519154"/>
              <a:ext cx="329574"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100</a:t>
              </a:r>
            </a:p>
          </p:txBody>
        </p:sp>
        <p:sp>
          <p:nvSpPr>
            <p:cNvPr id="359" name="Textfeld 16">
              <a:extLst>
                <a:ext uri="{FF2B5EF4-FFF2-40B4-BE49-F238E27FC236}">
                  <a16:creationId xmlns:a16="http://schemas.microsoft.com/office/drawing/2014/main" id="{946DA325-E07D-4E52-B08E-1D52F1C42F23}"/>
                </a:ext>
              </a:extLst>
            </p:cNvPr>
            <p:cNvSpPr txBox="1">
              <a:spLocks noChangeArrowheads="1"/>
            </p:cNvSpPr>
            <p:nvPr/>
          </p:nvSpPr>
          <p:spPr bwMode="auto">
            <a:xfrm>
              <a:off x="462817" y="2856756"/>
              <a:ext cx="329574"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90</a:t>
              </a:r>
            </a:p>
          </p:txBody>
        </p:sp>
        <p:cxnSp>
          <p:nvCxnSpPr>
            <p:cNvPr id="360" name="Straight Connector 773">
              <a:extLst>
                <a:ext uri="{FF2B5EF4-FFF2-40B4-BE49-F238E27FC236}">
                  <a16:creationId xmlns:a16="http://schemas.microsoft.com/office/drawing/2014/main" id="{E937C981-5ABF-48F1-A3AD-17B1AC051CC4}"/>
                </a:ext>
              </a:extLst>
            </p:cNvPr>
            <p:cNvCxnSpPr>
              <a:cxnSpLocks noChangeShapeType="1"/>
            </p:cNvCxnSpPr>
            <p:nvPr/>
          </p:nvCxnSpPr>
          <p:spPr bwMode="auto">
            <a:xfrm>
              <a:off x="956163" y="1962339"/>
              <a:ext cx="0" cy="3027604"/>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61" name="Straight Connector 774">
              <a:extLst>
                <a:ext uri="{FF2B5EF4-FFF2-40B4-BE49-F238E27FC236}">
                  <a16:creationId xmlns:a16="http://schemas.microsoft.com/office/drawing/2014/main" id="{333FA965-BE91-44E1-BA00-529FC8813215}"/>
                </a:ext>
              </a:extLst>
            </p:cNvPr>
            <p:cNvCxnSpPr>
              <a:cxnSpLocks noChangeShapeType="1"/>
            </p:cNvCxnSpPr>
            <p:nvPr/>
          </p:nvCxnSpPr>
          <p:spPr bwMode="auto">
            <a:xfrm flipH="1">
              <a:off x="842327" y="4609484"/>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62" name="Straight Connector 777">
              <a:extLst>
                <a:ext uri="{FF2B5EF4-FFF2-40B4-BE49-F238E27FC236}">
                  <a16:creationId xmlns:a16="http://schemas.microsoft.com/office/drawing/2014/main" id="{8E627149-3B2A-42E6-817E-65D11DC599EC}"/>
                </a:ext>
              </a:extLst>
            </p:cNvPr>
            <p:cNvCxnSpPr>
              <a:cxnSpLocks noChangeShapeType="1"/>
            </p:cNvCxnSpPr>
            <p:nvPr/>
          </p:nvCxnSpPr>
          <p:spPr bwMode="auto">
            <a:xfrm flipH="1">
              <a:off x="842327" y="3614211"/>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63" name="Straight Connector 778">
              <a:extLst>
                <a:ext uri="{FF2B5EF4-FFF2-40B4-BE49-F238E27FC236}">
                  <a16:creationId xmlns:a16="http://schemas.microsoft.com/office/drawing/2014/main" id="{864B6408-602A-4981-A473-A3E353B89729}"/>
                </a:ext>
              </a:extLst>
            </p:cNvPr>
            <p:cNvCxnSpPr>
              <a:cxnSpLocks noChangeShapeType="1"/>
            </p:cNvCxnSpPr>
            <p:nvPr/>
          </p:nvCxnSpPr>
          <p:spPr bwMode="auto">
            <a:xfrm flipH="1">
              <a:off x="842327" y="4272425"/>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64" name="Straight Connector 779">
              <a:extLst>
                <a:ext uri="{FF2B5EF4-FFF2-40B4-BE49-F238E27FC236}">
                  <a16:creationId xmlns:a16="http://schemas.microsoft.com/office/drawing/2014/main" id="{8E536576-D363-49D5-9E31-CAB17836FD31}"/>
                </a:ext>
              </a:extLst>
            </p:cNvPr>
            <p:cNvCxnSpPr>
              <a:cxnSpLocks noChangeShapeType="1"/>
            </p:cNvCxnSpPr>
            <p:nvPr/>
          </p:nvCxnSpPr>
          <p:spPr bwMode="auto">
            <a:xfrm flipH="1">
              <a:off x="842327" y="3941725"/>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65" name="Straight Connector 782">
              <a:extLst>
                <a:ext uri="{FF2B5EF4-FFF2-40B4-BE49-F238E27FC236}">
                  <a16:creationId xmlns:a16="http://schemas.microsoft.com/office/drawing/2014/main" id="{F0E9F4F8-E4B1-492B-815B-292DBE85C7E9}"/>
                </a:ext>
              </a:extLst>
            </p:cNvPr>
            <p:cNvCxnSpPr>
              <a:cxnSpLocks noChangeShapeType="1"/>
            </p:cNvCxnSpPr>
            <p:nvPr/>
          </p:nvCxnSpPr>
          <p:spPr bwMode="auto">
            <a:xfrm flipH="1">
              <a:off x="842327" y="2288373"/>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66" name="Straight Connector 775">
              <a:extLst>
                <a:ext uri="{FF2B5EF4-FFF2-40B4-BE49-F238E27FC236}">
                  <a16:creationId xmlns:a16="http://schemas.microsoft.com/office/drawing/2014/main" id="{0E0362AD-87A8-4795-B895-3028CCF20395}"/>
                </a:ext>
              </a:extLst>
            </p:cNvPr>
            <p:cNvCxnSpPr>
              <a:cxnSpLocks noChangeShapeType="1"/>
            </p:cNvCxnSpPr>
            <p:nvPr/>
          </p:nvCxnSpPr>
          <p:spPr bwMode="auto">
            <a:xfrm flipH="1">
              <a:off x="842327" y="4934285"/>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67" name="Straight Connector 780">
              <a:extLst>
                <a:ext uri="{FF2B5EF4-FFF2-40B4-BE49-F238E27FC236}">
                  <a16:creationId xmlns:a16="http://schemas.microsoft.com/office/drawing/2014/main" id="{B45C4286-7EF0-4B3C-B094-1305DF89593C}"/>
                </a:ext>
              </a:extLst>
            </p:cNvPr>
            <p:cNvCxnSpPr>
              <a:cxnSpLocks noChangeShapeType="1"/>
            </p:cNvCxnSpPr>
            <p:nvPr/>
          </p:nvCxnSpPr>
          <p:spPr bwMode="auto">
            <a:xfrm flipH="1">
              <a:off x="842327" y="2612732"/>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68" name="Straight Connector 780">
              <a:extLst>
                <a:ext uri="{FF2B5EF4-FFF2-40B4-BE49-F238E27FC236}">
                  <a16:creationId xmlns:a16="http://schemas.microsoft.com/office/drawing/2014/main" id="{80F62A86-CC84-4D68-9D08-392136FBDAB9}"/>
                </a:ext>
              </a:extLst>
            </p:cNvPr>
            <p:cNvCxnSpPr>
              <a:cxnSpLocks noChangeShapeType="1"/>
            </p:cNvCxnSpPr>
            <p:nvPr/>
          </p:nvCxnSpPr>
          <p:spPr bwMode="auto">
            <a:xfrm flipH="1">
              <a:off x="842327" y="2948056"/>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69" name="Straight Connector 780">
              <a:extLst>
                <a:ext uri="{FF2B5EF4-FFF2-40B4-BE49-F238E27FC236}">
                  <a16:creationId xmlns:a16="http://schemas.microsoft.com/office/drawing/2014/main" id="{2F8B1B52-A3BC-4B87-9986-DC2A84E52269}"/>
                </a:ext>
              </a:extLst>
            </p:cNvPr>
            <p:cNvCxnSpPr>
              <a:cxnSpLocks noChangeShapeType="1"/>
            </p:cNvCxnSpPr>
            <p:nvPr/>
          </p:nvCxnSpPr>
          <p:spPr bwMode="auto">
            <a:xfrm flipH="1">
              <a:off x="842327" y="3272386"/>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70" name="Straight Connector 775">
              <a:extLst>
                <a:ext uri="{FF2B5EF4-FFF2-40B4-BE49-F238E27FC236}">
                  <a16:creationId xmlns:a16="http://schemas.microsoft.com/office/drawing/2014/main" id="{1B06B326-1C0C-4B26-9A0E-7D846F8E7535}"/>
                </a:ext>
              </a:extLst>
            </p:cNvPr>
            <p:cNvCxnSpPr>
              <a:cxnSpLocks noChangeShapeType="1"/>
            </p:cNvCxnSpPr>
            <p:nvPr/>
          </p:nvCxnSpPr>
          <p:spPr bwMode="auto">
            <a:xfrm flipH="1">
              <a:off x="960563" y="5135802"/>
              <a:ext cx="3081870"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71" name="Straight Connector 776">
              <a:extLst>
                <a:ext uri="{FF2B5EF4-FFF2-40B4-BE49-F238E27FC236}">
                  <a16:creationId xmlns:a16="http://schemas.microsoft.com/office/drawing/2014/main" id="{74C06AF7-614D-4C98-9189-8DDA50525E0A}"/>
                </a:ext>
              </a:extLst>
            </p:cNvPr>
            <p:cNvCxnSpPr>
              <a:cxnSpLocks noChangeShapeType="1"/>
            </p:cNvCxnSpPr>
            <p:nvPr/>
          </p:nvCxnSpPr>
          <p:spPr bwMode="auto">
            <a:xfrm rot="5400000" flipH="1">
              <a:off x="1145948" y="5191620"/>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72" name="Straight Connector 776">
              <a:extLst>
                <a:ext uri="{FF2B5EF4-FFF2-40B4-BE49-F238E27FC236}">
                  <a16:creationId xmlns:a16="http://schemas.microsoft.com/office/drawing/2014/main" id="{BF9E78AE-BC7B-4753-8E58-D47B47AF7961}"/>
                </a:ext>
              </a:extLst>
            </p:cNvPr>
            <p:cNvCxnSpPr>
              <a:cxnSpLocks noChangeShapeType="1"/>
            </p:cNvCxnSpPr>
            <p:nvPr/>
          </p:nvCxnSpPr>
          <p:spPr bwMode="auto">
            <a:xfrm rot="5400000" flipH="1">
              <a:off x="1527010" y="5191620"/>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73" name="Straight Connector 776">
              <a:extLst>
                <a:ext uri="{FF2B5EF4-FFF2-40B4-BE49-F238E27FC236}">
                  <a16:creationId xmlns:a16="http://schemas.microsoft.com/office/drawing/2014/main" id="{C0224929-401A-4DE7-92F7-2A1CF9FAA273}"/>
                </a:ext>
              </a:extLst>
            </p:cNvPr>
            <p:cNvCxnSpPr>
              <a:cxnSpLocks noChangeShapeType="1"/>
            </p:cNvCxnSpPr>
            <p:nvPr/>
          </p:nvCxnSpPr>
          <p:spPr bwMode="auto">
            <a:xfrm rot="5400000" flipH="1">
              <a:off x="1915400" y="5191620"/>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74" name="Straight Connector 776">
              <a:extLst>
                <a:ext uri="{FF2B5EF4-FFF2-40B4-BE49-F238E27FC236}">
                  <a16:creationId xmlns:a16="http://schemas.microsoft.com/office/drawing/2014/main" id="{DF72D703-600F-44E9-AF19-B0AA1BDD8F0A}"/>
                </a:ext>
              </a:extLst>
            </p:cNvPr>
            <p:cNvCxnSpPr>
              <a:cxnSpLocks noChangeShapeType="1"/>
            </p:cNvCxnSpPr>
            <p:nvPr/>
          </p:nvCxnSpPr>
          <p:spPr bwMode="auto">
            <a:xfrm rot="5400000" flipH="1">
              <a:off x="2300127" y="5191620"/>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75" name="Straight Connector 776">
              <a:extLst>
                <a:ext uri="{FF2B5EF4-FFF2-40B4-BE49-F238E27FC236}">
                  <a16:creationId xmlns:a16="http://schemas.microsoft.com/office/drawing/2014/main" id="{FFF4984B-FFEB-4CCD-9D51-F28ED3E6C29A}"/>
                </a:ext>
              </a:extLst>
            </p:cNvPr>
            <p:cNvCxnSpPr>
              <a:cxnSpLocks noChangeShapeType="1"/>
            </p:cNvCxnSpPr>
            <p:nvPr/>
          </p:nvCxnSpPr>
          <p:spPr bwMode="auto">
            <a:xfrm rot="5400000" flipH="1">
              <a:off x="2695845" y="5191620"/>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76" name="Straight Connector 776">
              <a:extLst>
                <a:ext uri="{FF2B5EF4-FFF2-40B4-BE49-F238E27FC236}">
                  <a16:creationId xmlns:a16="http://schemas.microsoft.com/office/drawing/2014/main" id="{DEFF6AD6-D189-4D5B-8F9F-5BB4A7E68305}"/>
                </a:ext>
              </a:extLst>
            </p:cNvPr>
            <p:cNvCxnSpPr>
              <a:cxnSpLocks noChangeShapeType="1"/>
            </p:cNvCxnSpPr>
            <p:nvPr/>
          </p:nvCxnSpPr>
          <p:spPr bwMode="auto">
            <a:xfrm rot="5400000" flipH="1">
              <a:off x="3080571" y="5191620"/>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77" name="Straight Connector 776">
              <a:extLst>
                <a:ext uri="{FF2B5EF4-FFF2-40B4-BE49-F238E27FC236}">
                  <a16:creationId xmlns:a16="http://schemas.microsoft.com/office/drawing/2014/main" id="{E0944F51-1663-4CD1-BCA6-23E60D7A2875}"/>
                </a:ext>
              </a:extLst>
            </p:cNvPr>
            <p:cNvCxnSpPr>
              <a:cxnSpLocks noChangeShapeType="1"/>
            </p:cNvCxnSpPr>
            <p:nvPr/>
          </p:nvCxnSpPr>
          <p:spPr bwMode="auto">
            <a:xfrm rot="5400000" flipH="1">
              <a:off x="3465298" y="5191620"/>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78" name="Straight Connector 776">
              <a:extLst>
                <a:ext uri="{FF2B5EF4-FFF2-40B4-BE49-F238E27FC236}">
                  <a16:creationId xmlns:a16="http://schemas.microsoft.com/office/drawing/2014/main" id="{529F648D-6445-41CC-A2C6-4FB57EDF228D}"/>
                </a:ext>
              </a:extLst>
            </p:cNvPr>
            <p:cNvCxnSpPr>
              <a:cxnSpLocks noChangeShapeType="1"/>
            </p:cNvCxnSpPr>
            <p:nvPr/>
          </p:nvCxnSpPr>
          <p:spPr bwMode="auto">
            <a:xfrm rot="5400000" flipH="1">
              <a:off x="3848397" y="5191620"/>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sp>
          <p:nvSpPr>
            <p:cNvPr id="379" name="Textfeld 16">
              <a:extLst>
                <a:ext uri="{FF2B5EF4-FFF2-40B4-BE49-F238E27FC236}">
                  <a16:creationId xmlns:a16="http://schemas.microsoft.com/office/drawing/2014/main" id="{0D1F7876-0851-4773-B6C4-6B9CFB638B17}"/>
                </a:ext>
              </a:extLst>
            </p:cNvPr>
            <p:cNvSpPr txBox="1">
              <a:spLocks noChangeArrowheads="1"/>
            </p:cNvSpPr>
            <p:nvPr/>
          </p:nvSpPr>
          <p:spPr bwMode="auto">
            <a:xfrm>
              <a:off x="462817" y="3182079"/>
              <a:ext cx="329574"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80</a:t>
              </a:r>
            </a:p>
          </p:txBody>
        </p:sp>
        <p:sp>
          <p:nvSpPr>
            <p:cNvPr id="380" name="Textfeld 16">
              <a:extLst>
                <a:ext uri="{FF2B5EF4-FFF2-40B4-BE49-F238E27FC236}">
                  <a16:creationId xmlns:a16="http://schemas.microsoft.com/office/drawing/2014/main" id="{ED7C91B3-F3CB-451D-A857-F4FDD27586E5}"/>
                </a:ext>
              </a:extLst>
            </p:cNvPr>
            <p:cNvSpPr txBox="1">
              <a:spLocks noChangeArrowheads="1"/>
            </p:cNvSpPr>
            <p:nvPr/>
          </p:nvSpPr>
          <p:spPr bwMode="auto">
            <a:xfrm>
              <a:off x="2183703" y="5255968"/>
              <a:ext cx="329574" cy="1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1 h</a:t>
              </a:r>
            </a:p>
          </p:txBody>
        </p:sp>
        <p:sp>
          <p:nvSpPr>
            <p:cNvPr id="381" name="Textfeld 16">
              <a:extLst>
                <a:ext uri="{FF2B5EF4-FFF2-40B4-BE49-F238E27FC236}">
                  <a16:creationId xmlns:a16="http://schemas.microsoft.com/office/drawing/2014/main" id="{2DBCA703-B057-41EA-AD20-20E18582CA0F}"/>
                </a:ext>
              </a:extLst>
            </p:cNvPr>
            <p:cNvSpPr txBox="1">
              <a:spLocks noChangeArrowheads="1"/>
            </p:cNvSpPr>
            <p:nvPr/>
          </p:nvSpPr>
          <p:spPr bwMode="auto">
            <a:xfrm>
              <a:off x="2583085" y="5255968"/>
              <a:ext cx="329574" cy="1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2 h</a:t>
              </a:r>
            </a:p>
          </p:txBody>
        </p:sp>
        <p:sp>
          <p:nvSpPr>
            <p:cNvPr id="382" name="Textfeld 16">
              <a:extLst>
                <a:ext uri="{FF2B5EF4-FFF2-40B4-BE49-F238E27FC236}">
                  <a16:creationId xmlns:a16="http://schemas.microsoft.com/office/drawing/2014/main" id="{D415BF4A-0707-4C2C-B3D5-0DF4269F7AC4}"/>
                </a:ext>
              </a:extLst>
            </p:cNvPr>
            <p:cNvSpPr txBox="1">
              <a:spLocks noChangeArrowheads="1"/>
            </p:cNvSpPr>
            <p:nvPr/>
          </p:nvSpPr>
          <p:spPr bwMode="auto">
            <a:xfrm>
              <a:off x="2964147" y="5255968"/>
              <a:ext cx="329574" cy="1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4 h</a:t>
              </a:r>
            </a:p>
          </p:txBody>
        </p:sp>
        <p:sp>
          <p:nvSpPr>
            <p:cNvPr id="383" name="Textfeld 16">
              <a:extLst>
                <a:ext uri="{FF2B5EF4-FFF2-40B4-BE49-F238E27FC236}">
                  <a16:creationId xmlns:a16="http://schemas.microsoft.com/office/drawing/2014/main" id="{7E389686-3CD9-42DA-8066-AB040E3F9E0B}"/>
                </a:ext>
              </a:extLst>
            </p:cNvPr>
            <p:cNvSpPr txBox="1">
              <a:spLocks noChangeArrowheads="1"/>
            </p:cNvSpPr>
            <p:nvPr/>
          </p:nvSpPr>
          <p:spPr bwMode="auto">
            <a:xfrm>
              <a:off x="3352537" y="5255968"/>
              <a:ext cx="329574" cy="1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12 h</a:t>
              </a:r>
            </a:p>
          </p:txBody>
        </p:sp>
        <p:sp>
          <p:nvSpPr>
            <p:cNvPr id="384" name="Textfeld 16">
              <a:extLst>
                <a:ext uri="{FF2B5EF4-FFF2-40B4-BE49-F238E27FC236}">
                  <a16:creationId xmlns:a16="http://schemas.microsoft.com/office/drawing/2014/main" id="{FC4ED101-6194-475A-AE98-A3EDABE9A5D7}"/>
                </a:ext>
              </a:extLst>
            </p:cNvPr>
            <p:cNvSpPr txBox="1">
              <a:spLocks noChangeArrowheads="1"/>
            </p:cNvSpPr>
            <p:nvPr/>
          </p:nvSpPr>
          <p:spPr bwMode="auto">
            <a:xfrm>
              <a:off x="3728709" y="5255968"/>
              <a:ext cx="329574" cy="1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24 h</a:t>
              </a:r>
            </a:p>
          </p:txBody>
        </p:sp>
        <p:sp>
          <p:nvSpPr>
            <p:cNvPr id="385" name="Textfeld 16">
              <a:extLst>
                <a:ext uri="{FF2B5EF4-FFF2-40B4-BE49-F238E27FC236}">
                  <a16:creationId xmlns:a16="http://schemas.microsoft.com/office/drawing/2014/main" id="{69E6581A-4554-4D3D-8C93-17DDC3F9C362}"/>
                </a:ext>
              </a:extLst>
            </p:cNvPr>
            <p:cNvSpPr txBox="1">
              <a:spLocks noChangeArrowheads="1"/>
            </p:cNvSpPr>
            <p:nvPr/>
          </p:nvSpPr>
          <p:spPr bwMode="auto">
            <a:xfrm>
              <a:off x="682130" y="5255968"/>
              <a:ext cx="626872" cy="1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Baseline</a:t>
              </a:r>
            </a:p>
          </p:txBody>
        </p:sp>
        <p:sp>
          <p:nvSpPr>
            <p:cNvPr id="386" name="Textfeld 16">
              <a:extLst>
                <a:ext uri="{FF2B5EF4-FFF2-40B4-BE49-F238E27FC236}">
                  <a16:creationId xmlns:a16="http://schemas.microsoft.com/office/drawing/2014/main" id="{ADFD26C1-91E9-4EBC-B9E2-67C5CD408895}"/>
                </a:ext>
              </a:extLst>
            </p:cNvPr>
            <p:cNvSpPr txBox="1">
              <a:spLocks noChangeArrowheads="1"/>
            </p:cNvSpPr>
            <p:nvPr/>
          </p:nvSpPr>
          <p:spPr bwMode="auto">
            <a:xfrm>
              <a:off x="1223161" y="5255968"/>
              <a:ext cx="626872" cy="27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Between</a:t>
              </a:r>
              <a:br>
                <a:rPr lang="en-GB" altLang="en-US" sz="800" kern="0" dirty="0">
                  <a:solidFill>
                    <a:schemeClr val="tx1"/>
                  </a:solidFill>
                  <a:latin typeface="Arial" panose="020B0604020202020204" pitchFamily="34" charset="0"/>
                  <a:cs typeface="Arial" charset="0"/>
                </a:rPr>
              </a:br>
              <a:r>
                <a:rPr lang="en-GB" altLang="en-US" sz="800" kern="0" dirty="0">
                  <a:solidFill>
                    <a:schemeClr val="tx1"/>
                  </a:solidFill>
                  <a:latin typeface="Arial" panose="020B0604020202020204" pitchFamily="34" charset="0"/>
                  <a:cs typeface="Arial" charset="0"/>
                </a:rPr>
                <a:t>vials</a:t>
              </a:r>
            </a:p>
          </p:txBody>
        </p:sp>
        <p:sp>
          <p:nvSpPr>
            <p:cNvPr id="387" name="Textfeld 16">
              <a:extLst>
                <a:ext uri="{FF2B5EF4-FFF2-40B4-BE49-F238E27FC236}">
                  <a16:creationId xmlns:a16="http://schemas.microsoft.com/office/drawing/2014/main" id="{2432A248-B685-49C5-B734-0CD2BFC7B274}"/>
                </a:ext>
              </a:extLst>
            </p:cNvPr>
            <p:cNvSpPr txBox="1">
              <a:spLocks noChangeArrowheads="1"/>
            </p:cNvSpPr>
            <p:nvPr/>
          </p:nvSpPr>
          <p:spPr bwMode="auto">
            <a:xfrm>
              <a:off x="1666902" y="5255968"/>
              <a:ext cx="626872" cy="27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10–30</a:t>
              </a:r>
              <a:br>
                <a:rPr lang="en-GB" altLang="en-US" sz="800" kern="0" dirty="0">
                  <a:solidFill>
                    <a:schemeClr val="tx1"/>
                  </a:solidFill>
                  <a:latin typeface="Arial" panose="020B0604020202020204" pitchFamily="34" charset="0"/>
                  <a:cs typeface="Arial" charset="0"/>
                </a:rPr>
              </a:br>
              <a:r>
                <a:rPr lang="en-GB" altLang="en-US" sz="800" kern="0" dirty="0">
                  <a:solidFill>
                    <a:schemeClr val="tx1"/>
                  </a:solidFill>
                  <a:latin typeface="Arial" panose="020B0604020202020204" pitchFamily="34" charset="0"/>
                  <a:cs typeface="Arial" charset="0"/>
                </a:rPr>
                <a:t>min</a:t>
              </a:r>
            </a:p>
          </p:txBody>
        </p:sp>
        <p:cxnSp>
          <p:nvCxnSpPr>
            <p:cNvPr id="388" name="Straight Connector 775">
              <a:extLst>
                <a:ext uri="{FF2B5EF4-FFF2-40B4-BE49-F238E27FC236}">
                  <a16:creationId xmlns:a16="http://schemas.microsoft.com/office/drawing/2014/main" id="{ACC82FC1-0ECC-423A-B668-79697548DF55}"/>
                </a:ext>
              </a:extLst>
            </p:cNvPr>
            <p:cNvCxnSpPr>
              <a:cxnSpLocks noChangeShapeType="1"/>
            </p:cNvCxnSpPr>
            <p:nvPr/>
          </p:nvCxnSpPr>
          <p:spPr bwMode="auto">
            <a:xfrm flipH="1">
              <a:off x="843317" y="5135901"/>
              <a:ext cx="103604"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grpSp>
          <p:nvGrpSpPr>
            <p:cNvPr id="389" name="Group 388">
              <a:extLst>
                <a:ext uri="{FF2B5EF4-FFF2-40B4-BE49-F238E27FC236}">
                  <a16:creationId xmlns:a16="http://schemas.microsoft.com/office/drawing/2014/main" id="{959E75B4-7A71-4835-87A7-0B744EB96507}"/>
                </a:ext>
              </a:extLst>
            </p:cNvPr>
            <p:cNvGrpSpPr/>
            <p:nvPr/>
          </p:nvGrpSpPr>
          <p:grpSpPr>
            <a:xfrm>
              <a:off x="930116" y="4977841"/>
              <a:ext cx="51801" cy="95542"/>
              <a:chOff x="6598777" y="5203824"/>
              <a:chExt cx="57397" cy="114404"/>
            </a:xfrm>
          </p:grpSpPr>
          <p:cxnSp>
            <p:nvCxnSpPr>
              <p:cNvPr id="456" name="Straight Connector 775">
                <a:extLst>
                  <a:ext uri="{FF2B5EF4-FFF2-40B4-BE49-F238E27FC236}">
                    <a16:creationId xmlns:a16="http://schemas.microsoft.com/office/drawing/2014/main" id="{D5F68FFD-01AD-4578-ACF9-E08317319B17}"/>
                  </a:ext>
                </a:extLst>
              </p:cNvPr>
              <p:cNvCxnSpPr>
                <a:cxnSpLocks noChangeShapeType="1"/>
              </p:cNvCxnSpPr>
              <p:nvPr/>
            </p:nvCxnSpPr>
            <p:spPr bwMode="auto">
              <a:xfrm flipH="1">
                <a:off x="6598777" y="5203824"/>
                <a:ext cx="57397" cy="66478"/>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457" name="Straight Connector 775">
                <a:extLst>
                  <a:ext uri="{FF2B5EF4-FFF2-40B4-BE49-F238E27FC236}">
                    <a16:creationId xmlns:a16="http://schemas.microsoft.com/office/drawing/2014/main" id="{884F77B9-0723-45AD-95E9-97E3E554FA11}"/>
                  </a:ext>
                </a:extLst>
              </p:cNvPr>
              <p:cNvCxnSpPr>
                <a:cxnSpLocks noChangeShapeType="1"/>
              </p:cNvCxnSpPr>
              <p:nvPr/>
            </p:nvCxnSpPr>
            <p:spPr bwMode="auto">
              <a:xfrm flipH="1">
                <a:off x="6598777" y="5251750"/>
                <a:ext cx="57397" cy="66478"/>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grpSp>
        <p:cxnSp>
          <p:nvCxnSpPr>
            <p:cNvPr id="390" name="Straight Connector 776">
              <a:extLst>
                <a:ext uri="{FF2B5EF4-FFF2-40B4-BE49-F238E27FC236}">
                  <a16:creationId xmlns:a16="http://schemas.microsoft.com/office/drawing/2014/main" id="{F89A4815-F0E3-434C-8665-33D51E98CE54}"/>
                </a:ext>
              </a:extLst>
            </p:cNvPr>
            <p:cNvCxnSpPr>
              <a:cxnSpLocks noChangeShapeType="1"/>
            </p:cNvCxnSpPr>
            <p:nvPr/>
          </p:nvCxnSpPr>
          <p:spPr bwMode="auto">
            <a:xfrm rot="5400000" flipH="1">
              <a:off x="919007" y="5086996"/>
              <a:ext cx="74309"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sp>
          <p:nvSpPr>
            <p:cNvPr id="391" name="Textfeld 16">
              <a:extLst>
                <a:ext uri="{FF2B5EF4-FFF2-40B4-BE49-F238E27FC236}">
                  <a16:creationId xmlns:a16="http://schemas.microsoft.com/office/drawing/2014/main" id="{48AC09FB-87EF-4DD9-8FB5-6746EDE6C1DE}"/>
                </a:ext>
              </a:extLst>
            </p:cNvPr>
            <p:cNvSpPr txBox="1">
              <a:spLocks noChangeArrowheads="1"/>
            </p:cNvSpPr>
            <p:nvPr/>
          </p:nvSpPr>
          <p:spPr bwMode="auto">
            <a:xfrm>
              <a:off x="458318" y="5063015"/>
              <a:ext cx="328745"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0</a:t>
              </a:r>
            </a:p>
          </p:txBody>
        </p:sp>
        <p:grpSp>
          <p:nvGrpSpPr>
            <p:cNvPr id="392" name="Group 391">
              <a:extLst>
                <a:ext uri="{FF2B5EF4-FFF2-40B4-BE49-F238E27FC236}">
                  <a16:creationId xmlns:a16="http://schemas.microsoft.com/office/drawing/2014/main" id="{F37693DA-513D-4FEC-B038-4602885B55DC}"/>
                </a:ext>
              </a:extLst>
            </p:cNvPr>
            <p:cNvGrpSpPr/>
            <p:nvPr/>
          </p:nvGrpSpPr>
          <p:grpSpPr>
            <a:xfrm>
              <a:off x="1051573" y="2888443"/>
              <a:ext cx="278467" cy="1917783"/>
              <a:chOff x="1051573" y="2723318"/>
              <a:chExt cx="278467" cy="1917783"/>
            </a:xfrm>
          </p:grpSpPr>
          <p:cxnSp>
            <p:nvCxnSpPr>
              <p:cNvPr id="450" name="Straight Connector 449">
                <a:extLst>
                  <a:ext uri="{FF2B5EF4-FFF2-40B4-BE49-F238E27FC236}">
                    <a16:creationId xmlns:a16="http://schemas.microsoft.com/office/drawing/2014/main" id="{125FC435-AC61-4875-8AFF-A6B67D8BBFD1}"/>
                  </a:ext>
                </a:extLst>
              </p:cNvPr>
              <p:cNvCxnSpPr/>
              <p:nvPr/>
            </p:nvCxnSpPr>
            <p:spPr bwMode="auto">
              <a:xfrm>
                <a:off x="1117525" y="2723318"/>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51" name="Straight Connector 450">
                <a:extLst>
                  <a:ext uri="{FF2B5EF4-FFF2-40B4-BE49-F238E27FC236}">
                    <a16:creationId xmlns:a16="http://schemas.microsoft.com/office/drawing/2014/main" id="{D59FE967-E9B2-4AE7-A556-EE1F14AFDED1}"/>
                  </a:ext>
                </a:extLst>
              </p:cNvPr>
              <p:cNvCxnSpPr>
                <a:endCxn id="452" idx="0"/>
              </p:cNvCxnSpPr>
              <p:nvPr/>
            </p:nvCxnSpPr>
            <p:spPr bwMode="auto">
              <a:xfrm>
                <a:off x="1190807" y="2723318"/>
                <a:ext cx="0" cy="906222"/>
              </a:xfrm>
              <a:prstGeom prst="line">
                <a:avLst/>
              </a:prstGeom>
              <a:solidFill>
                <a:srgbClr val="00498B"/>
              </a:solidFill>
              <a:ln w="9525" cap="flat" cmpd="sng" algn="ctr">
                <a:solidFill>
                  <a:schemeClr val="tx2"/>
                </a:solidFill>
                <a:prstDash val="solid"/>
                <a:round/>
                <a:headEnd type="none" w="med" len="med"/>
                <a:tailEnd type="none" w="med" len="med"/>
              </a:ln>
              <a:effectLst/>
            </p:spPr>
          </p:cxnSp>
          <p:sp>
            <p:nvSpPr>
              <p:cNvPr id="452" name="Rectangle 451">
                <a:extLst>
                  <a:ext uri="{FF2B5EF4-FFF2-40B4-BE49-F238E27FC236}">
                    <a16:creationId xmlns:a16="http://schemas.microsoft.com/office/drawing/2014/main" id="{F05B6846-0768-4EF6-ACAC-CEE26C35D386}"/>
                  </a:ext>
                </a:extLst>
              </p:cNvPr>
              <p:cNvSpPr/>
              <p:nvPr/>
            </p:nvSpPr>
            <p:spPr bwMode="auto">
              <a:xfrm>
                <a:off x="1055237" y="3629540"/>
                <a:ext cx="271140" cy="853831"/>
              </a:xfrm>
              <a:prstGeom prst="rect">
                <a:avLst/>
              </a:prstGeom>
              <a:no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cxnSp>
            <p:nvCxnSpPr>
              <p:cNvPr id="453" name="Straight Connector 452">
                <a:extLst>
                  <a:ext uri="{FF2B5EF4-FFF2-40B4-BE49-F238E27FC236}">
                    <a16:creationId xmlns:a16="http://schemas.microsoft.com/office/drawing/2014/main" id="{29793C66-35FC-4A1B-9C8F-50320878C398}"/>
                  </a:ext>
                </a:extLst>
              </p:cNvPr>
              <p:cNvCxnSpPr/>
              <p:nvPr/>
            </p:nvCxnSpPr>
            <p:spPr bwMode="auto">
              <a:xfrm flipH="1">
                <a:off x="1190808" y="4478695"/>
                <a:ext cx="1" cy="162406"/>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54" name="Straight Connector 453">
                <a:extLst>
                  <a:ext uri="{FF2B5EF4-FFF2-40B4-BE49-F238E27FC236}">
                    <a16:creationId xmlns:a16="http://schemas.microsoft.com/office/drawing/2014/main" id="{D837009A-2D6D-4CBB-97B8-BF63708C9714}"/>
                  </a:ext>
                </a:extLst>
              </p:cNvPr>
              <p:cNvCxnSpPr/>
              <p:nvPr/>
            </p:nvCxnSpPr>
            <p:spPr bwMode="auto">
              <a:xfrm>
                <a:off x="1117525" y="4640169"/>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id="{C0F4DB71-BE2B-4CBA-AE60-D32FB6000AAB}"/>
                  </a:ext>
                </a:extLst>
              </p:cNvPr>
              <p:cNvCxnSpPr/>
              <p:nvPr/>
            </p:nvCxnSpPr>
            <p:spPr bwMode="auto">
              <a:xfrm>
                <a:off x="1051573" y="4198658"/>
                <a:ext cx="278467" cy="0"/>
              </a:xfrm>
              <a:prstGeom prst="line">
                <a:avLst/>
              </a:prstGeom>
              <a:solidFill>
                <a:srgbClr val="00498B"/>
              </a:solidFill>
              <a:ln w="9525" cap="flat" cmpd="sng" algn="ctr">
                <a:solidFill>
                  <a:schemeClr val="tx2"/>
                </a:solidFill>
                <a:prstDash val="solid"/>
                <a:round/>
                <a:headEnd type="none" w="med" len="med"/>
                <a:tailEnd type="none" w="med" len="med"/>
              </a:ln>
              <a:effectLst/>
            </p:spPr>
          </p:cxnSp>
        </p:grpSp>
        <p:grpSp>
          <p:nvGrpSpPr>
            <p:cNvPr id="393" name="Group 392">
              <a:extLst>
                <a:ext uri="{FF2B5EF4-FFF2-40B4-BE49-F238E27FC236}">
                  <a16:creationId xmlns:a16="http://schemas.microsoft.com/office/drawing/2014/main" id="{3F77D646-383E-4F88-8DD5-E1C306751147}"/>
                </a:ext>
              </a:extLst>
            </p:cNvPr>
            <p:cNvGrpSpPr/>
            <p:nvPr/>
          </p:nvGrpSpPr>
          <p:grpSpPr>
            <a:xfrm>
              <a:off x="1360800" y="3641981"/>
              <a:ext cx="2671930" cy="1385898"/>
              <a:chOff x="1360800" y="3639600"/>
              <a:chExt cx="2671930" cy="1385898"/>
            </a:xfrm>
          </p:grpSpPr>
          <p:sp>
            <p:nvSpPr>
              <p:cNvPr id="398" name="Down Arrow 123">
                <a:extLst>
                  <a:ext uri="{FF2B5EF4-FFF2-40B4-BE49-F238E27FC236}">
                    <a16:creationId xmlns:a16="http://schemas.microsoft.com/office/drawing/2014/main" id="{547C9A15-5CB1-4254-9B13-D9821F1C936E}"/>
                  </a:ext>
                </a:extLst>
              </p:cNvPr>
              <p:cNvSpPr/>
              <p:nvPr/>
            </p:nvSpPr>
            <p:spPr>
              <a:xfrm>
                <a:off x="1396800" y="4100400"/>
                <a:ext cx="191752" cy="558000"/>
              </a:xfrm>
              <a:prstGeom prst="downArrow">
                <a:avLst/>
              </a:prstGeom>
              <a:solidFill>
                <a:srgbClr val="0C7F39"/>
              </a:solidFill>
              <a:ln w="25400" cap="flat" cmpd="sng" algn="ctr">
                <a:noFill/>
                <a:prstDash val="solid"/>
              </a:ln>
              <a:effectLst/>
            </p:spPr>
            <p:txBody>
              <a:bodyPr rtlCol="0" anchor="ctr"/>
              <a:lstStyle/>
              <a:p>
                <a:pPr algn="ctr" fontAlgn="base">
                  <a:spcBef>
                    <a:spcPct val="0"/>
                  </a:spcBef>
                  <a:spcAft>
                    <a:spcPct val="0"/>
                  </a:spcAft>
                  <a:defRPr/>
                </a:pPr>
                <a:endParaRPr lang="en-GB" kern="0" dirty="0">
                  <a:solidFill>
                    <a:schemeClr val="accent6"/>
                  </a:solidFill>
                  <a:latin typeface="Tahoma"/>
                </a:endParaRPr>
              </a:p>
            </p:txBody>
          </p:sp>
          <p:sp>
            <p:nvSpPr>
              <p:cNvPr id="399" name="Down Arrow 124">
                <a:extLst>
                  <a:ext uri="{FF2B5EF4-FFF2-40B4-BE49-F238E27FC236}">
                    <a16:creationId xmlns:a16="http://schemas.microsoft.com/office/drawing/2014/main" id="{907226F9-7178-4353-8163-1403E4862360}"/>
                  </a:ext>
                </a:extLst>
              </p:cNvPr>
              <p:cNvSpPr/>
              <p:nvPr/>
            </p:nvSpPr>
            <p:spPr>
              <a:xfrm>
                <a:off x="1638000" y="4100400"/>
                <a:ext cx="191752" cy="558000"/>
              </a:xfrm>
              <a:prstGeom prst="downArrow">
                <a:avLst/>
              </a:prstGeom>
              <a:solidFill>
                <a:srgbClr val="0C7F39"/>
              </a:solidFill>
              <a:ln w="25400" cap="flat" cmpd="sng" algn="ctr">
                <a:noFill/>
                <a:prstDash val="solid"/>
              </a:ln>
              <a:effectLst/>
            </p:spPr>
            <p:txBody>
              <a:bodyPr rtlCol="0" anchor="ctr"/>
              <a:lstStyle/>
              <a:p>
                <a:pPr algn="ctr" fontAlgn="base">
                  <a:spcBef>
                    <a:spcPct val="0"/>
                  </a:spcBef>
                  <a:spcAft>
                    <a:spcPct val="0"/>
                  </a:spcAft>
                  <a:defRPr/>
                </a:pPr>
                <a:endParaRPr lang="en-GB" kern="0" dirty="0">
                  <a:solidFill>
                    <a:schemeClr val="accent6"/>
                  </a:solidFill>
                  <a:latin typeface="Tahoma"/>
                </a:endParaRPr>
              </a:p>
            </p:txBody>
          </p:sp>
          <p:sp>
            <p:nvSpPr>
              <p:cNvPr id="400" name="TextBox 399">
                <a:extLst>
                  <a:ext uri="{FF2B5EF4-FFF2-40B4-BE49-F238E27FC236}">
                    <a16:creationId xmlns:a16="http://schemas.microsoft.com/office/drawing/2014/main" id="{6E5FB9F5-8480-453C-8231-4F35B5810424}"/>
                  </a:ext>
                </a:extLst>
              </p:cNvPr>
              <p:cNvSpPr txBox="1"/>
              <p:nvPr/>
            </p:nvSpPr>
            <p:spPr>
              <a:xfrm>
                <a:off x="1360800" y="3639600"/>
                <a:ext cx="1198759" cy="482953"/>
              </a:xfrm>
              <a:prstGeom prst="rect">
                <a:avLst/>
              </a:prstGeom>
              <a:noFill/>
              <a:ln>
                <a:noFill/>
              </a:ln>
            </p:spPr>
            <p:txBody>
              <a:bodyPr wrap="none" rtlCol="0">
                <a:spAutoFit/>
              </a:bodyPr>
              <a:lstStyle/>
              <a:p>
                <a:pPr fontAlgn="base">
                  <a:spcBef>
                    <a:spcPct val="0"/>
                  </a:spcBef>
                  <a:spcAft>
                    <a:spcPct val="0"/>
                  </a:spcAft>
                  <a:defRPr/>
                </a:pPr>
                <a:r>
                  <a:rPr lang="en-GB" sz="1100" kern="0" dirty="0">
                    <a:latin typeface="Arial" charset="0"/>
                    <a:cs typeface="Arial" charset="0"/>
                  </a:rPr>
                  <a:t>Idarucizumab </a:t>
                </a:r>
              </a:p>
              <a:p>
                <a:pPr fontAlgn="base">
                  <a:spcBef>
                    <a:spcPct val="0"/>
                  </a:spcBef>
                  <a:spcAft>
                    <a:spcPct val="0"/>
                  </a:spcAft>
                  <a:defRPr/>
                </a:pPr>
                <a:r>
                  <a:rPr lang="en-GB" sz="1100" kern="0" dirty="0">
                    <a:latin typeface="Arial" charset="0"/>
                    <a:cs typeface="Arial" charset="0"/>
                  </a:rPr>
                  <a:t>2×2.5 g</a:t>
                </a:r>
              </a:p>
            </p:txBody>
          </p:sp>
          <p:cxnSp>
            <p:nvCxnSpPr>
              <p:cNvPr id="401" name="Straight Connector 400">
                <a:extLst>
                  <a:ext uri="{FF2B5EF4-FFF2-40B4-BE49-F238E27FC236}">
                    <a16:creationId xmlns:a16="http://schemas.microsoft.com/office/drawing/2014/main" id="{72DB490E-AAB1-4371-B2EA-A98A480E810B}"/>
                  </a:ext>
                </a:extLst>
              </p:cNvPr>
              <p:cNvCxnSpPr/>
              <p:nvPr/>
            </p:nvCxnSpPr>
            <p:spPr bwMode="auto">
              <a:xfrm>
                <a:off x="1579197" y="4846826"/>
                <a:ext cx="0" cy="127597"/>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02" name="Straight Connector 401">
                <a:extLst>
                  <a:ext uri="{FF2B5EF4-FFF2-40B4-BE49-F238E27FC236}">
                    <a16:creationId xmlns:a16="http://schemas.microsoft.com/office/drawing/2014/main" id="{1424CF14-1B32-43CC-9228-3857A5D2A45C}"/>
                  </a:ext>
                </a:extLst>
              </p:cNvPr>
              <p:cNvCxnSpPr/>
              <p:nvPr/>
            </p:nvCxnSpPr>
            <p:spPr bwMode="auto">
              <a:xfrm>
                <a:off x="1505917" y="4973864"/>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03" name="Straight Connector 402">
                <a:extLst>
                  <a:ext uri="{FF2B5EF4-FFF2-40B4-BE49-F238E27FC236}">
                    <a16:creationId xmlns:a16="http://schemas.microsoft.com/office/drawing/2014/main" id="{EE6E37CA-6D23-44A9-A57D-B4C18689680F}"/>
                  </a:ext>
                </a:extLst>
              </p:cNvPr>
              <p:cNvCxnSpPr/>
              <p:nvPr/>
            </p:nvCxnSpPr>
            <p:spPr bwMode="auto">
              <a:xfrm>
                <a:off x="1505917" y="4849929"/>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04" name="Straight Connector 403">
                <a:extLst>
                  <a:ext uri="{FF2B5EF4-FFF2-40B4-BE49-F238E27FC236}">
                    <a16:creationId xmlns:a16="http://schemas.microsoft.com/office/drawing/2014/main" id="{EBFE080B-4DEE-44C9-828F-FA4CF19A0613}"/>
                  </a:ext>
                </a:extLst>
              </p:cNvPr>
              <p:cNvCxnSpPr/>
              <p:nvPr/>
            </p:nvCxnSpPr>
            <p:spPr bwMode="auto">
              <a:xfrm>
                <a:off x="1965699" y="4856350"/>
                <a:ext cx="0" cy="115585"/>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05" name="Straight Connector 404">
                <a:extLst>
                  <a:ext uri="{FF2B5EF4-FFF2-40B4-BE49-F238E27FC236}">
                    <a16:creationId xmlns:a16="http://schemas.microsoft.com/office/drawing/2014/main" id="{A8E79516-9A26-4264-8EB4-645F5F23874E}"/>
                  </a:ext>
                </a:extLst>
              </p:cNvPr>
              <p:cNvCxnSpPr/>
              <p:nvPr/>
            </p:nvCxnSpPr>
            <p:spPr bwMode="auto">
              <a:xfrm>
                <a:off x="1892417" y="4973134"/>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06" name="Straight Connector 405">
                <a:extLst>
                  <a:ext uri="{FF2B5EF4-FFF2-40B4-BE49-F238E27FC236}">
                    <a16:creationId xmlns:a16="http://schemas.microsoft.com/office/drawing/2014/main" id="{403B6098-B4B7-47BF-89F8-06B56E50C0FE}"/>
                  </a:ext>
                </a:extLst>
              </p:cNvPr>
              <p:cNvCxnSpPr/>
              <p:nvPr/>
            </p:nvCxnSpPr>
            <p:spPr bwMode="auto">
              <a:xfrm>
                <a:off x="1892417" y="4858890"/>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07" name="Straight Connector 406">
                <a:extLst>
                  <a:ext uri="{FF2B5EF4-FFF2-40B4-BE49-F238E27FC236}">
                    <a16:creationId xmlns:a16="http://schemas.microsoft.com/office/drawing/2014/main" id="{71351AF3-F081-4240-986F-763E7A94F717}"/>
                  </a:ext>
                </a:extLst>
              </p:cNvPr>
              <p:cNvCxnSpPr/>
              <p:nvPr/>
            </p:nvCxnSpPr>
            <p:spPr bwMode="auto">
              <a:xfrm>
                <a:off x="2355197" y="4850439"/>
                <a:ext cx="0" cy="119258"/>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08" name="Straight Connector 407">
                <a:extLst>
                  <a:ext uri="{FF2B5EF4-FFF2-40B4-BE49-F238E27FC236}">
                    <a16:creationId xmlns:a16="http://schemas.microsoft.com/office/drawing/2014/main" id="{73E59C61-7398-4AA7-96E4-2A6466FEE364}"/>
                  </a:ext>
                </a:extLst>
              </p:cNvPr>
              <p:cNvCxnSpPr/>
              <p:nvPr/>
            </p:nvCxnSpPr>
            <p:spPr bwMode="auto">
              <a:xfrm>
                <a:off x="2281915" y="4970896"/>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09" name="Straight Connector 408">
                <a:extLst>
                  <a:ext uri="{FF2B5EF4-FFF2-40B4-BE49-F238E27FC236}">
                    <a16:creationId xmlns:a16="http://schemas.microsoft.com/office/drawing/2014/main" id="{61CE55CC-1696-4B98-8C96-926B655CBF73}"/>
                  </a:ext>
                </a:extLst>
              </p:cNvPr>
              <p:cNvCxnSpPr/>
              <p:nvPr/>
            </p:nvCxnSpPr>
            <p:spPr bwMode="auto">
              <a:xfrm>
                <a:off x="2281915" y="4851588"/>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10" name="Straight Connector 409">
                <a:extLst>
                  <a:ext uri="{FF2B5EF4-FFF2-40B4-BE49-F238E27FC236}">
                    <a16:creationId xmlns:a16="http://schemas.microsoft.com/office/drawing/2014/main" id="{C686FD7F-30EB-44EC-B2F3-18AEA8D2F382}"/>
                  </a:ext>
                </a:extLst>
              </p:cNvPr>
              <p:cNvCxnSpPr/>
              <p:nvPr/>
            </p:nvCxnSpPr>
            <p:spPr bwMode="auto">
              <a:xfrm>
                <a:off x="2738701" y="4852908"/>
                <a:ext cx="0" cy="121515"/>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11" name="Straight Connector 410">
                <a:extLst>
                  <a:ext uri="{FF2B5EF4-FFF2-40B4-BE49-F238E27FC236}">
                    <a16:creationId xmlns:a16="http://schemas.microsoft.com/office/drawing/2014/main" id="{E0EB39BF-83AE-4534-9C60-D69474DD51BA}"/>
                  </a:ext>
                </a:extLst>
              </p:cNvPr>
              <p:cNvCxnSpPr/>
              <p:nvPr/>
            </p:nvCxnSpPr>
            <p:spPr bwMode="auto">
              <a:xfrm>
                <a:off x="2665420" y="4976804"/>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12" name="Straight Connector 411">
                <a:extLst>
                  <a:ext uri="{FF2B5EF4-FFF2-40B4-BE49-F238E27FC236}">
                    <a16:creationId xmlns:a16="http://schemas.microsoft.com/office/drawing/2014/main" id="{66BEA068-2AEE-4A5C-B11A-900AFCF4DDA7}"/>
                  </a:ext>
                </a:extLst>
              </p:cNvPr>
              <p:cNvCxnSpPr/>
              <p:nvPr/>
            </p:nvCxnSpPr>
            <p:spPr bwMode="auto">
              <a:xfrm>
                <a:off x="2665420" y="4851090"/>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13" name="Straight Connector 412">
                <a:extLst>
                  <a:ext uri="{FF2B5EF4-FFF2-40B4-BE49-F238E27FC236}">
                    <a16:creationId xmlns:a16="http://schemas.microsoft.com/office/drawing/2014/main" id="{95DE763F-0802-4FAC-8BDB-5D0168D0A253}"/>
                  </a:ext>
                </a:extLst>
              </p:cNvPr>
              <p:cNvCxnSpPr/>
              <p:nvPr/>
            </p:nvCxnSpPr>
            <p:spPr bwMode="auto">
              <a:xfrm>
                <a:off x="3119209" y="4855464"/>
                <a:ext cx="0" cy="118032"/>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14" name="Straight Connector 413">
                <a:extLst>
                  <a:ext uri="{FF2B5EF4-FFF2-40B4-BE49-F238E27FC236}">
                    <a16:creationId xmlns:a16="http://schemas.microsoft.com/office/drawing/2014/main" id="{A7380581-6F43-483F-A114-94848CA12726}"/>
                  </a:ext>
                </a:extLst>
              </p:cNvPr>
              <p:cNvCxnSpPr/>
              <p:nvPr/>
            </p:nvCxnSpPr>
            <p:spPr bwMode="auto">
              <a:xfrm>
                <a:off x="3045928" y="4973496"/>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15" name="Straight Connector 414">
                <a:extLst>
                  <a:ext uri="{FF2B5EF4-FFF2-40B4-BE49-F238E27FC236}">
                    <a16:creationId xmlns:a16="http://schemas.microsoft.com/office/drawing/2014/main" id="{7B7651F2-73CF-4EC0-9F47-9F38A70C124F}"/>
                  </a:ext>
                </a:extLst>
              </p:cNvPr>
              <p:cNvCxnSpPr/>
              <p:nvPr/>
            </p:nvCxnSpPr>
            <p:spPr bwMode="auto">
              <a:xfrm>
                <a:off x="3045928" y="4855425"/>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16" name="Straight Connector 415">
                <a:extLst>
                  <a:ext uri="{FF2B5EF4-FFF2-40B4-BE49-F238E27FC236}">
                    <a16:creationId xmlns:a16="http://schemas.microsoft.com/office/drawing/2014/main" id="{BBAD71B5-C9F3-42B1-87D4-26E8E532EBC4}"/>
                  </a:ext>
                </a:extLst>
              </p:cNvPr>
              <p:cNvCxnSpPr/>
              <p:nvPr/>
            </p:nvCxnSpPr>
            <p:spPr bwMode="auto">
              <a:xfrm>
                <a:off x="3511705" y="4693469"/>
                <a:ext cx="0" cy="277284"/>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17" name="Straight Connector 416">
                <a:extLst>
                  <a:ext uri="{FF2B5EF4-FFF2-40B4-BE49-F238E27FC236}">
                    <a16:creationId xmlns:a16="http://schemas.microsoft.com/office/drawing/2014/main" id="{D6BECA61-70CD-44E7-A724-892CC4BAB678}"/>
                  </a:ext>
                </a:extLst>
              </p:cNvPr>
              <p:cNvCxnSpPr/>
              <p:nvPr/>
            </p:nvCxnSpPr>
            <p:spPr bwMode="auto">
              <a:xfrm>
                <a:off x="3438422" y="4970753"/>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18" name="Straight Connector 417">
                <a:extLst>
                  <a:ext uri="{FF2B5EF4-FFF2-40B4-BE49-F238E27FC236}">
                    <a16:creationId xmlns:a16="http://schemas.microsoft.com/office/drawing/2014/main" id="{CC0B6E89-A85B-42D6-81F5-0A8F6E888DDD}"/>
                  </a:ext>
                </a:extLst>
              </p:cNvPr>
              <p:cNvCxnSpPr/>
              <p:nvPr/>
            </p:nvCxnSpPr>
            <p:spPr bwMode="auto">
              <a:xfrm>
                <a:off x="3438422" y="4688707"/>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19" name="Straight Connector 418">
                <a:extLst>
                  <a:ext uri="{FF2B5EF4-FFF2-40B4-BE49-F238E27FC236}">
                    <a16:creationId xmlns:a16="http://schemas.microsoft.com/office/drawing/2014/main" id="{16D14390-AF27-45AF-84E8-064941833040}"/>
                  </a:ext>
                </a:extLst>
              </p:cNvPr>
              <p:cNvCxnSpPr/>
              <p:nvPr/>
            </p:nvCxnSpPr>
            <p:spPr bwMode="auto">
              <a:xfrm>
                <a:off x="3893499" y="4511126"/>
                <a:ext cx="0" cy="447417"/>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64C56AB0-D0AC-454B-A6C9-3333D5214A9D}"/>
                  </a:ext>
                </a:extLst>
              </p:cNvPr>
              <p:cNvCxnSpPr/>
              <p:nvPr/>
            </p:nvCxnSpPr>
            <p:spPr bwMode="auto">
              <a:xfrm>
                <a:off x="3820216" y="4963305"/>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AAC1603C-03EC-4E60-A04D-9B14B2571F02}"/>
                  </a:ext>
                </a:extLst>
              </p:cNvPr>
              <p:cNvCxnSpPr/>
              <p:nvPr/>
            </p:nvCxnSpPr>
            <p:spPr bwMode="auto">
              <a:xfrm>
                <a:off x="3820216" y="4511126"/>
                <a:ext cx="146562" cy="0"/>
              </a:xfrm>
              <a:prstGeom prst="line">
                <a:avLst/>
              </a:prstGeom>
              <a:solidFill>
                <a:srgbClr val="00498B"/>
              </a:solidFill>
              <a:ln w="9525" cap="flat" cmpd="sng" algn="ctr">
                <a:solidFill>
                  <a:schemeClr val="tx2"/>
                </a:solidFill>
                <a:prstDash val="solid"/>
                <a:round/>
                <a:headEnd type="none" w="med" len="med"/>
                <a:tailEnd type="none" w="med" len="med"/>
              </a:ln>
              <a:effectLst/>
            </p:spPr>
          </p:cxnSp>
          <p:sp>
            <p:nvSpPr>
              <p:cNvPr id="422" name="Rectangle 421">
                <a:extLst>
                  <a:ext uri="{FF2B5EF4-FFF2-40B4-BE49-F238E27FC236}">
                    <a16:creationId xmlns:a16="http://schemas.microsoft.com/office/drawing/2014/main" id="{59021EB2-E7CA-4E37-8EF8-84AD8E3046AD}"/>
                  </a:ext>
                </a:extLst>
              </p:cNvPr>
              <p:cNvSpPr/>
              <p:nvPr/>
            </p:nvSpPr>
            <p:spPr bwMode="auto">
              <a:xfrm>
                <a:off x="1443628" y="4874509"/>
                <a:ext cx="271140" cy="72625"/>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cxnSp>
            <p:nvCxnSpPr>
              <p:cNvPr id="423" name="Straight Connector 422">
                <a:extLst>
                  <a:ext uri="{FF2B5EF4-FFF2-40B4-BE49-F238E27FC236}">
                    <a16:creationId xmlns:a16="http://schemas.microsoft.com/office/drawing/2014/main" id="{E83DE105-90BD-4189-BB5E-138D75EDD0E0}"/>
                  </a:ext>
                </a:extLst>
              </p:cNvPr>
              <p:cNvCxnSpPr/>
              <p:nvPr/>
            </p:nvCxnSpPr>
            <p:spPr bwMode="auto">
              <a:xfrm>
                <a:off x="1438198" y="4900228"/>
                <a:ext cx="278467" cy="0"/>
              </a:xfrm>
              <a:prstGeom prst="line">
                <a:avLst/>
              </a:prstGeom>
              <a:solidFill>
                <a:srgbClr val="00498B"/>
              </a:solidFill>
              <a:ln w="9525" cap="flat" cmpd="sng" algn="ctr">
                <a:solidFill>
                  <a:schemeClr val="tx2"/>
                </a:solidFill>
                <a:prstDash val="solid"/>
                <a:round/>
                <a:headEnd type="none" w="med" len="med"/>
                <a:tailEnd type="none" w="med" len="med"/>
              </a:ln>
              <a:effectLst/>
            </p:spPr>
          </p:cxnSp>
          <p:sp>
            <p:nvSpPr>
              <p:cNvPr id="424" name="Rectangle 423">
                <a:extLst>
                  <a:ext uri="{FF2B5EF4-FFF2-40B4-BE49-F238E27FC236}">
                    <a16:creationId xmlns:a16="http://schemas.microsoft.com/office/drawing/2014/main" id="{4A5C5DE5-76B2-492D-9055-885B49923422}"/>
                  </a:ext>
                </a:extLst>
              </p:cNvPr>
              <p:cNvSpPr/>
              <p:nvPr/>
            </p:nvSpPr>
            <p:spPr bwMode="auto">
              <a:xfrm>
                <a:off x="1830129" y="4888042"/>
                <a:ext cx="271140" cy="59899"/>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sp>
            <p:nvSpPr>
              <p:cNvPr id="425" name="Rectangle 424">
                <a:extLst>
                  <a:ext uri="{FF2B5EF4-FFF2-40B4-BE49-F238E27FC236}">
                    <a16:creationId xmlns:a16="http://schemas.microsoft.com/office/drawing/2014/main" id="{D4481032-0A3E-4564-9D4E-5B1ADE412442}"/>
                  </a:ext>
                </a:extLst>
              </p:cNvPr>
              <p:cNvSpPr/>
              <p:nvPr/>
            </p:nvSpPr>
            <p:spPr bwMode="auto">
              <a:xfrm>
                <a:off x="2219626" y="4883243"/>
                <a:ext cx="271140" cy="52272"/>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sp>
            <p:nvSpPr>
              <p:cNvPr id="426" name="Rectangle 425">
                <a:extLst>
                  <a:ext uri="{FF2B5EF4-FFF2-40B4-BE49-F238E27FC236}">
                    <a16:creationId xmlns:a16="http://schemas.microsoft.com/office/drawing/2014/main" id="{DD5CA3CC-623A-43DE-8146-5D509A3463A7}"/>
                  </a:ext>
                </a:extLst>
              </p:cNvPr>
              <p:cNvSpPr/>
              <p:nvPr/>
            </p:nvSpPr>
            <p:spPr bwMode="auto">
              <a:xfrm>
                <a:off x="2603131" y="4875846"/>
                <a:ext cx="271140" cy="7034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sp>
            <p:nvSpPr>
              <p:cNvPr id="427" name="Rectangle 426">
                <a:extLst>
                  <a:ext uri="{FF2B5EF4-FFF2-40B4-BE49-F238E27FC236}">
                    <a16:creationId xmlns:a16="http://schemas.microsoft.com/office/drawing/2014/main" id="{96C55DFC-A2C3-4AD3-AE0D-1F99845D6353}"/>
                  </a:ext>
                </a:extLst>
              </p:cNvPr>
              <p:cNvSpPr/>
              <p:nvPr/>
            </p:nvSpPr>
            <p:spPr bwMode="auto">
              <a:xfrm>
                <a:off x="2983640" y="4881567"/>
                <a:ext cx="271140" cy="6399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sp>
            <p:nvSpPr>
              <p:cNvPr id="428" name="Rectangle 427">
                <a:extLst>
                  <a:ext uri="{FF2B5EF4-FFF2-40B4-BE49-F238E27FC236}">
                    <a16:creationId xmlns:a16="http://schemas.microsoft.com/office/drawing/2014/main" id="{A66F5AB3-0A9C-4B3D-9AB4-BC68F641C27B}"/>
                  </a:ext>
                </a:extLst>
              </p:cNvPr>
              <p:cNvSpPr/>
              <p:nvPr/>
            </p:nvSpPr>
            <p:spPr bwMode="auto">
              <a:xfrm>
                <a:off x="3376134" y="4861271"/>
                <a:ext cx="271140" cy="84525"/>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cxnSp>
            <p:nvCxnSpPr>
              <p:cNvPr id="429" name="Straight Connector 428">
                <a:extLst>
                  <a:ext uri="{FF2B5EF4-FFF2-40B4-BE49-F238E27FC236}">
                    <a16:creationId xmlns:a16="http://schemas.microsoft.com/office/drawing/2014/main" id="{AA108BA0-F8EC-4736-AF6D-BB4693E85F82}"/>
                  </a:ext>
                </a:extLst>
              </p:cNvPr>
              <p:cNvCxnSpPr/>
              <p:nvPr/>
            </p:nvCxnSpPr>
            <p:spPr bwMode="auto">
              <a:xfrm>
                <a:off x="1826465" y="4904263"/>
                <a:ext cx="278467"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30" name="Straight Connector 429">
                <a:extLst>
                  <a:ext uri="{FF2B5EF4-FFF2-40B4-BE49-F238E27FC236}">
                    <a16:creationId xmlns:a16="http://schemas.microsoft.com/office/drawing/2014/main" id="{8ABA7638-5455-4378-9ACA-EEB9EA7195E7}"/>
                  </a:ext>
                </a:extLst>
              </p:cNvPr>
              <p:cNvCxnSpPr/>
              <p:nvPr/>
            </p:nvCxnSpPr>
            <p:spPr bwMode="auto">
              <a:xfrm>
                <a:off x="2218474" y="4899694"/>
                <a:ext cx="278467"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17A1F98C-A659-427E-B79C-23C5B478BAEA}"/>
                  </a:ext>
                </a:extLst>
              </p:cNvPr>
              <p:cNvCxnSpPr/>
              <p:nvPr/>
            </p:nvCxnSpPr>
            <p:spPr bwMode="auto">
              <a:xfrm>
                <a:off x="2599468" y="4904325"/>
                <a:ext cx="278467"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4F7289D0-FCDA-4AA2-A82E-A8692FC9B6DE}"/>
                  </a:ext>
                </a:extLst>
              </p:cNvPr>
              <p:cNvCxnSpPr/>
              <p:nvPr/>
            </p:nvCxnSpPr>
            <p:spPr bwMode="auto">
              <a:xfrm>
                <a:off x="3372469" y="4899910"/>
                <a:ext cx="278467"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CD2A5404-C7F3-4154-B1DC-0D0B68EB6829}"/>
                  </a:ext>
                </a:extLst>
              </p:cNvPr>
              <p:cNvCxnSpPr/>
              <p:nvPr/>
            </p:nvCxnSpPr>
            <p:spPr bwMode="auto">
              <a:xfrm>
                <a:off x="2978209" y="4908233"/>
                <a:ext cx="278467" cy="0"/>
              </a:xfrm>
              <a:prstGeom prst="line">
                <a:avLst/>
              </a:prstGeom>
              <a:solidFill>
                <a:srgbClr val="00498B"/>
              </a:solidFill>
              <a:ln w="9525" cap="flat" cmpd="sng" algn="ctr">
                <a:solidFill>
                  <a:schemeClr val="tx2"/>
                </a:solidFill>
                <a:prstDash val="solid"/>
                <a:round/>
                <a:headEnd type="none" w="med" len="med"/>
                <a:tailEnd type="none" w="med" len="med"/>
              </a:ln>
              <a:effectLst/>
            </p:spPr>
          </p:cxnSp>
          <p:sp>
            <p:nvSpPr>
              <p:cNvPr id="434" name="Rectangle 433">
                <a:extLst>
                  <a:ext uri="{FF2B5EF4-FFF2-40B4-BE49-F238E27FC236}">
                    <a16:creationId xmlns:a16="http://schemas.microsoft.com/office/drawing/2014/main" id="{C7E737BB-E460-470A-81A4-0649B7D11FAD}"/>
                  </a:ext>
                </a:extLst>
              </p:cNvPr>
              <p:cNvSpPr/>
              <p:nvPr/>
            </p:nvSpPr>
            <p:spPr bwMode="auto">
              <a:xfrm>
                <a:off x="3757928" y="4805293"/>
                <a:ext cx="271140" cy="110175"/>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cxnSp>
            <p:nvCxnSpPr>
              <p:cNvPr id="435" name="Straight Connector 434">
                <a:extLst>
                  <a:ext uri="{FF2B5EF4-FFF2-40B4-BE49-F238E27FC236}">
                    <a16:creationId xmlns:a16="http://schemas.microsoft.com/office/drawing/2014/main" id="{E13BB6C0-0496-4255-90A0-4EBD9CA19423}"/>
                  </a:ext>
                </a:extLst>
              </p:cNvPr>
              <p:cNvCxnSpPr/>
              <p:nvPr/>
            </p:nvCxnSpPr>
            <p:spPr bwMode="auto">
              <a:xfrm>
                <a:off x="3754263" y="4875845"/>
                <a:ext cx="278467" cy="0"/>
              </a:xfrm>
              <a:prstGeom prst="line">
                <a:avLst/>
              </a:prstGeom>
              <a:solidFill>
                <a:srgbClr val="00498B"/>
              </a:solidFill>
              <a:ln w="9525" cap="flat" cmpd="sng" algn="ctr">
                <a:solidFill>
                  <a:schemeClr val="tx2"/>
                </a:solidFill>
                <a:prstDash val="solid"/>
                <a:round/>
                <a:headEnd type="none" w="med" len="med"/>
                <a:tailEnd type="none" w="med" len="med"/>
              </a:ln>
              <a:effectLst/>
            </p:spPr>
          </p:cxnSp>
          <p:sp>
            <p:nvSpPr>
              <p:cNvPr id="436" name="Oval 435">
                <a:extLst>
                  <a:ext uri="{FF2B5EF4-FFF2-40B4-BE49-F238E27FC236}">
                    <a16:creationId xmlns:a16="http://schemas.microsoft.com/office/drawing/2014/main" id="{4A7F9F92-A2B0-4FD2-849E-E4EFDD3EBA26}"/>
                  </a:ext>
                </a:extLst>
              </p:cNvPr>
              <p:cNvSpPr/>
              <p:nvPr/>
            </p:nvSpPr>
            <p:spPr>
              <a:xfrm>
                <a:off x="3875499" y="4075457"/>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7" name="Oval 436">
                <a:extLst>
                  <a:ext uri="{FF2B5EF4-FFF2-40B4-BE49-F238E27FC236}">
                    <a16:creationId xmlns:a16="http://schemas.microsoft.com/office/drawing/2014/main" id="{93FC5DF4-5385-43BD-8C6A-36459C908FE3}"/>
                  </a:ext>
                </a:extLst>
              </p:cNvPr>
              <p:cNvSpPr/>
              <p:nvPr/>
            </p:nvSpPr>
            <p:spPr>
              <a:xfrm>
                <a:off x="3875499" y="4972531"/>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8" name="Oval 437">
                <a:extLst>
                  <a:ext uri="{FF2B5EF4-FFF2-40B4-BE49-F238E27FC236}">
                    <a16:creationId xmlns:a16="http://schemas.microsoft.com/office/drawing/2014/main" id="{0F0E9281-6A8C-4E82-BA01-B83B7AA5BD35}"/>
                  </a:ext>
                </a:extLst>
              </p:cNvPr>
              <p:cNvSpPr/>
              <p:nvPr/>
            </p:nvSpPr>
            <p:spPr>
              <a:xfrm>
                <a:off x="3492397" y="4989498"/>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39" name="Oval 438">
                <a:extLst>
                  <a:ext uri="{FF2B5EF4-FFF2-40B4-BE49-F238E27FC236}">
                    <a16:creationId xmlns:a16="http://schemas.microsoft.com/office/drawing/2014/main" id="{AC6CEE77-980F-45FA-AAED-EEF2709D3909}"/>
                  </a:ext>
                </a:extLst>
              </p:cNvPr>
              <p:cNvSpPr/>
              <p:nvPr/>
            </p:nvSpPr>
            <p:spPr>
              <a:xfrm>
                <a:off x="3492397" y="4195546"/>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0" name="Oval 439">
                <a:extLst>
                  <a:ext uri="{FF2B5EF4-FFF2-40B4-BE49-F238E27FC236}">
                    <a16:creationId xmlns:a16="http://schemas.microsoft.com/office/drawing/2014/main" id="{E50B63C1-8452-4966-97E7-1DA6DCAD57D2}"/>
                  </a:ext>
                </a:extLst>
              </p:cNvPr>
              <p:cNvSpPr/>
              <p:nvPr/>
            </p:nvSpPr>
            <p:spPr>
              <a:xfrm>
                <a:off x="3100382" y="4987113"/>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1" name="Oval 440">
                <a:extLst>
                  <a:ext uri="{FF2B5EF4-FFF2-40B4-BE49-F238E27FC236}">
                    <a16:creationId xmlns:a16="http://schemas.microsoft.com/office/drawing/2014/main" id="{803A4772-84EC-4DF0-B6FB-77BEFE27A85F}"/>
                  </a:ext>
                </a:extLst>
              </p:cNvPr>
              <p:cNvSpPr/>
              <p:nvPr/>
            </p:nvSpPr>
            <p:spPr>
              <a:xfrm>
                <a:off x="3100382" y="4788005"/>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2" name="Oval 441">
                <a:extLst>
                  <a:ext uri="{FF2B5EF4-FFF2-40B4-BE49-F238E27FC236}">
                    <a16:creationId xmlns:a16="http://schemas.microsoft.com/office/drawing/2014/main" id="{8C48CB7A-44EB-4D05-96B3-E23B6AD29FFA}"/>
                  </a:ext>
                </a:extLst>
              </p:cNvPr>
              <p:cNvSpPr/>
              <p:nvPr/>
            </p:nvSpPr>
            <p:spPr>
              <a:xfrm>
                <a:off x="2720700" y="4987112"/>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3" name="Oval 442">
                <a:extLst>
                  <a:ext uri="{FF2B5EF4-FFF2-40B4-BE49-F238E27FC236}">
                    <a16:creationId xmlns:a16="http://schemas.microsoft.com/office/drawing/2014/main" id="{34D0C92A-D0CA-4FEA-B4B1-0849C23E2BFD}"/>
                  </a:ext>
                </a:extLst>
              </p:cNvPr>
              <p:cNvSpPr/>
              <p:nvPr/>
            </p:nvSpPr>
            <p:spPr>
              <a:xfrm>
                <a:off x="2720700" y="4831875"/>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4" name="Oval 443">
                <a:extLst>
                  <a:ext uri="{FF2B5EF4-FFF2-40B4-BE49-F238E27FC236}">
                    <a16:creationId xmlns:a16="http://schemas.microsoft.com/office/drawing/2014/main" id="{66005EEA-E996-44D4-8E36-A11F6E84DBC4}"/>
                  </a:ext>
                </a:extLst>
              </p:cNvPr>
              <p:cNvSpPr/>
              <p:nvPr/>
            </p:nvSpPr>
            <p:spPr>
              <a:xfrm>
                <a:off x="2337230" y="4982032"/>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5" name="Oval 444">
                <a:extLst>
                  <a:ext uri="{FF2B5EF4-FFF2-40B4-BE49-F238E27FC236}">
                    <a16:creationId xmlns:a16="http://schemas.microsoft.com/office/drawing/2014/main" id="{FD0C9DA2-4DB1-4D85-B647-54F08FB1005E}"/>
                  </a:ext>
                </a:extLst>
              </p:cNvPr>
              <p:cNvSpPr/>
              <p:nvPr/>
            </p:nvSpPr>
            <p:spPr>
              <a:xfrm>
                <a:off x="2337230" y="4810223"/>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6" name="Oval 445">
                <a:extLst>
                  <a:ext uri="{FF2B5EF4-FFF2-40B4-BE49-F238E27FC236}">
                    <a16:creationId xmlns:a16="http://schemas.microsoft.com/office/drawing/2014/main" id="{E915EA57-17FC-4F61-BF99-F373DBD8D599}"/>
                  </a:ext>
                </a:extLst>
              </p:cNvPr>
              <p:cNvSpPr/>
              <p:nvPr/>
            </p:nvSpPr>
            <p:spPr>
              <a:xfrm>
                <a:off x="1950238" y="4958540"/>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7" name="Oval 446">
                <a:extLst>
                  <a:ext uri="{FF2B5EF4-FFF2-40B4-BE49-F238E27FC236}">
                    <a16:creationId xmlns:a16="http://schemas.microsoft.com/office/drawing/2014/main" id="{963F2B09-738E-4BA1-BC64-2DBEE421436F}"/>
                  </a:ext>
                </a:extLst>
              </p:cNvPr>
              <p:cNvSpPr/>
              <p:nvPr/>
            </p:nvSpPr>
            <p:spPr>
              <a:xfrm>
                <a:off x="1947857" y="4824361"/>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8" name="Oval 447">
                <a:extLst>
                  <a:ext uri="{FF2B5EF4-FFF2-40B4-BE49-F238E27FC236}">
                    <a16:creationId xmlns:a16="http://schemas.microsoft.com/office/drawing/2014/main" id="{8F3235B4-559B-4593-AB7A-6E17EE18DB8F}"/>
                  </a:ext>
                </a:extLst>
              </p:cNvPr>
              <p:cNvSpPr/>
              <p:nvPr/>
            </p:nvSpPr>
            <p:spPr>
              <a:xfrm>
                <a:off x="1558814" y="4961936"/>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9" name="Oval 448">
                <a:extLst>
                  <a:ext uri="{FF2B5EF4-FFF2-40B4-BE49-F238E27FC236}">
                    <a16:creationId xmlns:a16="http://schemas.microsoft.com/office/drawing/2014/main" id="{600B9518-06BB-4D88-A549-28981AC04017}"/>
                  </a:ext>
                </a:extLst>
              </p:cNvPr>
              <p:cNvSpPr/>
              <p:nvPr/>
            </p:nvSpPr>
            <p:spPr>
              <a:xfrm>
                <a:off x="1558816" y="4793389"/>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394" name="Oval 393">
              <a:extLst>
                <a:ext uri="{FF2B5EF4-FFF2-40B4-BE49-F238E27FC236}">
                  <a16:creationId xmlns:a16="http://schemas.microsoft.com/office/drawing/2014/main" id="{CA324444-0FAA-4E59-B7AF-FA6A194BDA59}"/>
                </a:ext>
              </a:extLst>
            </p:cNvPr>
            <p:cNvSpPr/>
            <p:nvPr/>
          </p:nvSpPr>
          <p:spPr>
            <a:xfrm>
              <a:off x="1173047" y="4866424"/>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5" name="Oval 394">
              <a:extLst>
                <a:ext uri="{FF2B5EF4-FFF2-40B4-BE49-F238E27FC236}">
                  <a16:creationId xmlns:a16="http://schemas.microsoft.com/office/drawing/2014/main" id="{9DDAE135-639A-4EFB-83F0-DAEFC0DCE4E7}"/>
                </a:ext>
              </a:extLst>
            </p:cNvPr>
            <p:cNvSpPr/>
            <p:nvPr/>
          </p:nvSpPr>
          <p:spPr>
            <a:xfrm>
              <a:off x="1173047" y="2179464"/>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6" name="Textfeld 16">
              <a:extLst>
                <a:ext uri="{FF2B5EF4-FFF2-40B4-BE49-F238E27FC236}">
                  <a16:creationId xmlns:a16="http://schemas.microsoft.com/office/drawing/2014/main" id="{B2D7C21D-0C38-4647-8F1F-463DBED16092}"/>
                </a:ext>
              </a:extLst>
            </p:cNvPr>
            <p:cNvSpPr txBox="1">
              <a:spLocks noChangeArrowheads="1"/>
            </p:cNvSpPr>
            <p:nvPr/>
          </p:nvSpPr>
          <p:spPr bwMode="auto">
            <a:xfrm>
              <a:off x="468510" y="1868207"/>
              <a:ext cx="329574"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120</a:t>
              </a:r>
            </a:p>
          </p:txBody>
        </p:sp>
        <p:cxnSp>
          <p:nvCxnSpPr>
            <p:cNvPr id="397" name="Straight Connector 782">
              <a:extLst>
                <a:ext uri="{FF2B5EF4-FFF2-40B4-BE49-F238E27FC236}">
                  <a16:creationId xmlns:a16="http://schemas.microsoft.com/office/drawing/2014/main" id="{045C8E0D-BD37-4C46-8549-1EB5BBD959BD}"/>
                </a:ext>
              </a:extLst>
            </p:cNvPr>
            <p:cNvCxnSpPr>
              <a:cxnSpLocks noChangeShapeType="1"/>
            </p:cNvCxnSpPr>
            <p:nvPr/>
          </p:nvCxnSpPr>
          <p:spPr bwMode="auto">
            <a:xfrm flipH="1">
              <a:off x="848020" y="1964513"/>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grpSp>
      <p:grpSp>
        <p:nvGrpSpPr>
          <p:cNvPr id="242" name="Group 241">
            <a:extLst>
              <a:ext uri="{FF2B5EF4-FFF2-40B4-BE49-F238E27FC236}">
                <a16:creationId xmlns:a16="http://schemas.microsoft.com/office/drawing/2014/main" id="{0283E9A7-318B-4795-ABCC-8B0E3503E531}"/>
              </a:ext>
            </a:extLst>
          </p:cNvPr>
          <p:cNvGrpSpPr/>
          <p:nvPr/>
        </p:nvGrpSpPr>
        <p:grpSpPr>
          <a:xfrm>
            <a:off x="4665227" y="2149301"/>
            <a:ext cx="3624514" cy="3454625"/>
            <a:chOff x="4287099" y="1868207"/>
            <a:chExt cx="4062479" cy="3872062"/>
          </a:xfrm>
        </p:grpSpPr>
        <p:sp>
          <p:nvSpPr>
            <p:cNvPr id="243" name="Line 3">
              <a:extLst>
                <a:ext uri="{FF2B5EF4-FFF2-40B4-BE49-F238E27FC236}">
                  <a16:creationId xmlns:a16="http://schemas.microsoft.com/office/drawing/2014/main" id="{A8CE530A-EC14-4FA4-977E-07DC3D429325}"/>
                </a:ext>
              </a:extLst>
            </p:cNvPr>
            <p:cNvSpPr>
              <a:spLocks noChangeShapeType="1"/>
            </p:cNvSpPr>
            <p:nvPr/>
          </p:nvSpPr>
          <p:spPr bwMode="auto">
            <a:xfrm rot="10800000">
              <a:off x="4882740" y="4750893"/>
              <a:ext cx="3016368" cy="0"/>
            </a:xfrm>
            <a:prstGeom prst="line">
              <a:avLst/>
            </a:prstGeom>
            <a:noFill/>
            <a:ln w="19050" cap="flat" cmpd="sng">
              <a:solidFill>
                <a:srgbClr val="BA2D0B"/>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GB" kern="0" dirty="0">
                <a:solidFill>
                  <a:schemeClr val="accent6"/>
                </a:solidFill>
                <a:latin typeface="Arial" pitchFamily="34" charset="0"/>
                <a:cs typeface="Arial" charset="0"/>
              </a:endParaRPr>
            </a:p>
          </p:txBody>
        </p:sp>
        <p:sp>
          <p:nvSpPr>
            <p:cNvPr id="244" name="Textfeld 16">
              <a:extLst>
                <a:ext uri="{FF2B5EF4-FFF2-40B4-BE49-F238E27FC236}">
                  <a16:creationId xmlns:a16="http://schemas.microsoft.com/office/drawing/2014/main" id="{14C4ED43-9CCF-4C91-877D-47D90FA91C1D}"/>
                </a:ext>
              </a:extLst>
            </p:cNvPr>
            <p:cNvSpPr txBox="1">
              <a:spLocks noChangeArrowheads="1"/>
            </p:cNvSpPr>
            <p:nvPr/>
          </p:nvSpPr>
          <p:spPr bwMode="auto">
            <a:xfrm>
              <a:off x="4291598" y="4842065"/>
              <a:ext cx="329575"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30</a:t>
              </a:r>
            </a:p>
          </p:txBody>
        </p:sp>
        <p:cxnSp>
          <p:nvCxnSpPr>
            <p:cNvPr id="245" name="Straight Connector 773">
              <a:extLst>
                <a:ext uri="{FF2B5EF4-FFF2-40B4-BE49-F238E27FC236}">
                  <a16:creationId xmlns:a16="http://schemas.microsoft.com/office/drawing/2014/main" id="{6183C611-EF32-4D73-8CCA-669ACBD30ACE}"/>
                </a:ext>
              </a:extLst>
            </p:cNvPr>
            <p:cNvCxnSpPr>
              <a:cxnSpLocks noChangeShapeType="1"/>
            </p:cNvCxnSpPr>
            <p:nvPr/>
          </p:nvCxnSpPr>
          <p:spPr bwMode="auto">
            <a:xfrm>
              <a:off x="4784944" y="1962339"/>
              <a:ext cx="0" cy="3025223"/>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46" name="Straight Connector 775">
              <a:extLst>
                <a:ext uri="{FF2B5EF4-FFF2-40B4-BE49-F238E27FC236}">
                  <a16:creationId xmlns:a16="http://schemas.microsoft.com/office/drawing/2014/main" id="{74BAF9AF-FAEF-4CCE-BEA8-692226E3A159}"/>
                </a:ext>
              </a:extLst>
            </p:cNvPr>
            <p:cNvCxnSpPr>
              <a:cxnSpLocks noChangeShapeType="1"/>
            </p:cNvCxnSpPr>
            <p:nvPr/>
          </p:nvCxnSpPr>
          <p:spPr bwMode="auto">
            <a:xfrm flipH="1">
              <a:off x="4789344" y="5133421"/>
              <a:ext cx="3081870"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47" name="Straight Connector 776">
              <a:extLst>
                <a:ext uri="{FF2B5EF4-FFF2-40B4-BE49-F238E27FC236}">
                  <a16:creationId xmlns:a16="http://schemas.microsoft.com/office/drawing/2014/main" id="{8F819116-ADA0-4CE8-97A0-ACFC787D4F65}"/>
                </a:ext>
              </a:extLst>
            </p:cNvPr>
            <p:cNvCxnSpPr>
              <a:cxnSpLocks noChangeShapeType="1"/>
            </p:cNvCxnSpPr>
            <p:nvPr/>
          </p:nvCxnSpPr>
          <p:spPr bwMode="auto">
            <a:xfrm rot="5400000" flipH="1">
              <a:off x="4974729" y="5189239"/>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48" name="Straight Connector 776">
              <a:extLst>
                <a:ext uri="{FF2B5EF4-FFF2-40B4-BE49-F238E27FC236}">
                  <a16:creationId xmlns:a16="http://schemas.microsoft.com/office/drawing/2014/main" id="{E3063F31-0CAA-4289-A09D-D45E0101AD07}"/>
                </a:ext>
              </a:extLst>
            </p:cNvPr>
            <p:cNvCxnSpPr>
              <a:cxnSpLocks noChangeShapeType="1"/>
            </p:cNvCxnSpPr>
            <p:nvPr/>
          </p:nvCxnSpPr>
          <p:spPr bwMode="auto">
            <a:xfrm rot="5400000" flipH="1">
              <a:off x="5355791" y="5189239"/>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49" name="Straight Connector 776">
              <a:extLst>
                <a:ext uri="{FF2B5EF4-FFF2-40B4-BE49-F238E27FC236}">
                  <a16:creationId xmlns:a16="http://schemas.microsoft.com/office/drawing/2014/main" id="{5C403CAC-D536-456E-AA69-A04FA1FFC1BD}"/>
                </a:ext>
              </a:extLst>
            </p:cNvPr>
            <p:cNvCxnSpPr>
              <a:cxnSpLocks noChangeShapeType="1"/>
            </p:cNvCxnSpPr>
            <p:nvPr/>
          </p:nvCxnSpPr>
          <p:spPr bwMode="auto">
            <a:xfrm rot="5400000" flipH="1">
              <a:off x="5744181" y="5189239"/>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50" name="Straight Connector 776">
              <a:extLst>
                <a:ext uri="{FF2B5EF4-FFF2-40B4-BE49-F238E27FC236}">
                  <a16:creationId xmlns:a16="http://schemas.microsoft.com/office/drawing/2014/main" id="{1E3ACC7D-B51D-4CCF-8BA9-D98CC3260121}"/>
                </a:ext>
              </a:extLst>
            </p:cNvPr>
            <p:cNvCxnSpPr>
              <a:cxnSpLocks noChangeShapeType="1"/>
            </p:cNvCxnSpPr>
            <p:nvPr/>
          </p:nvCxnSpPr>
          <p:spPr bwMode="auto">
            <a:xfrm rot="5400000" flipH="1">
              <a:off x="6128908" y="5189239"/>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51" name="Straight Connector 776">
              <a:extLst>
                <a:ext uri="{FF2B5EF4-FFF2-40B4-BE49-F238E27FC236}">
                  <a16:creationId xmlns:a16="http://schemas.microsoft.com/office/drawing/2014/main" id="{56AC78B7-6669-461B-8C3A-113B84C8B185}"/>
                </a:ext>
              </a:extLst>
            </p:cNvPr>
            <p:cNvCxnSpPr>
              <a:cxnSpLocks noChangeShapeType="1"/>
            </p:cNvCxnSpPr>
            <p:nvPr/>
          </p:nvCxnSpPr>
          <p:spPr bwMode="auto">
            <a:xfrm rot="5400000" flipH="1">
              <a:off x="6524626" y="5189239"/>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52" name="Straight Connector 776">
              <a:extLst>
                <a:ext uri="{FF2B5EF4-FFF2-40B4-BE49-F238E27FC236}">
                  <a16:creationId xmlns:a16="http://schemas.microsoft.com/office/drawing/2014/main" id="{DBB95CAC-E1C8-4DF1-97BB-07D6B7E5ED92}"/>
                </a:ext>
              </a:extLst>
            </p:cNvPr>
            <p:cNvCxnSpPr>
              <a:cxnSpLocks noChangeShapeType="1"/>
            </p:cNvCxnSpPr>
            <p:nvPr/>
          </p:nvCxnSpPr>
          <p:spPr bwMode="auto">
            <a:xfrm rot="5400000" flipH="1">
              <a:off x="6909352" y="5189239"/>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53" name="Straight Connector 776">
              <a:extLst>
                <a:ext uri="{FF2B5EF4-FFF2-40B4-BE49-F238E27FC236}">
                  <a16:creationId xmlns:a16="http://schemas.microsoft.com/office/drawing/2014/main" id="{8F411ADE-3591-468B-9B37-56CCE8C159A3}"/>
                </a:ext>
              </a:extLst>
            </p:cNvPr>
            <p:cNvCxnSpPr>
              <a:cxnSpLocks noChangeShapeType="1"/>
            </p:cNvCxnSpPr>
            <p:nvPr/>
          </p:nvCxnSpPr>
          <p:spPr bwMode="auto">
            <a:xfrm rot="5400000" flipH="1">
              <a:off x="7294079" y="5189239"/>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54" name="Straight Connector 776">
              <a:extLst>
                <a:ext uri="{FF2B5EF4-FFF2-40B4-BE49-F238E27FC236}">
                  <a16:creationId xmlns:a16="http://schemas.microsoft.com/office/drawing/2014/main" id="{296D74E9-9039-4129-B723-E919AB31A7A6}"/>
                </a:ext>
              </a:extLst>
            </p:cNvPr>
            <p:cNvCxnSpPr>
              <a:cxnSpLocks noChangeShapeType="1"/>
            </p:cNvCxnSpPr>
            <p:nvPr/>
          </p:nvCxnSpPr>
          <p:spPr bwMode="auto">
            <a:xfrm rot="5400000" flipH="1">
              <a:off x="7677178" y="5189239"/>
              <a:ext cx="90198"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sp>
          <p:nvSpPr>
            <p:cNvPr id="255" name="Textfeld 16">
              <a:extLst>
                <a:ext uri="{FF2B5EF4-FFF2-40B4-BE49-F238E27FC236}">
                  <a16:creationId xmlns:a16="http://schemas.microsoft.com/office/drawing/2014/main" id="{C6DA1788-19B8-4D8D-A39A-4B07D1B7A2DB}"/>
                </a:ext>
              </a:extLst>
            </p:cNvPr>
            <p:cNvSpPr txBox="1">
              <a:spLocks noChangeArrowheads="1"/>
            </p:cNvSpPr>
            <p:nvPr/>
          </p:nvSpPr>
          <p:spPr bwMode="auto">
            <a:xfrm>
              <a:off x="6012484" y="5253587"/>
              <a:ext cx="329575" cy="1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1 h</a:t>
              </a:r>
            </a:p>
          </p:txBody>
        </p:sp>
        <p:sp>
          <p:nvSpPr>
            <p:cNvPr id="256" name="Textfeld 16">
              <a:extLst>
                <a:ext uri="{FF2B5EF4-FFF2-40B4-BE49-F238E27FC236}">
                  <a16:creationId xmlns:a16="http://schemas.microsoft.com/office/drawing/2014/main" id="{CD787C58-9B24-4005-9CA9-6FD7CB2DCC32}"/>
                </a:ext>
              </a:extLst>
            </p:cNvPr>
            <p:cNvSpPr txBox="1">
              <a:spLocks noChangeArrowheads="1"/>
            </p:cNvSpPr>
            <p:nvPr/>
          </p:nvSpPr>
          <p:spPr bwMode="auto">
            <a:xfrm>
              <a:off x="6411867" y="5253587"/>
              <a:ext cx="329575" cy="1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2 h</a:t>
              </a:r>
            </a:p>
          </p:txBody>
        </p:sp>
        <p:sp>
          <p:nvSpPr>
            <p:cNvPr id="257" name="Textfeld 16">
              <a:extLst>
                <a:ext uri="{FF2B5EF4-FFF2-40B4-BE49-F238E27FC236}">
                  <a16:creationId xmlns:a16="http://schemas.microsoft.com/office/drawing/2014/main" id="{0FEF3CE9-28EC-4124-9E87-42E474428D0F}"/>
                </a:ext>
              </a:extLst>
            </p:cNvPr>
            <p:cNvSpPr txBox="1">
              <a:spLocks noChangeArrowheads="1"/>
            </p:cNvSpPr>
            <p:nvPr/>
          </p:nvSpPr>
          <p:spPr bwMode="auto">
            <a:xfrm>
              <a:off x="6792928" y="5253587"/>
              <a:ext cx="329575" cy="1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4 h</a:t>
              </a:r>
            </a:p>
          </p:txBody>
        </p:sp>
        <p:sp>
          <p:nvSpPr>
            <p:cNvPr id="258" name="Textfeld 16">
              <a:extLst>
                <a:ext uri="{FF2B5EF4-FFF2-40B4-BE49-F238E27FC236}">
                  <a16:creationId xmlns:a16="http://schemas.microsoft.com/office/drawing/2014/main" id="{1807B69E-9DAE-4112-AA62-8C2921396B5F}"/>
                </a:ext>
              </a:extLst>
            </p:cNvPr>
            <p:cNvSpPr txBox="1">
              <a:spLocks noChangeArrowheads="1"/>
            </p:cNvSpPr>
            <p:nvPr/>
          </p:nvSpPr>
          <p:spPr bwMode="auto">
            <a:xfrm>
              <a:off x="7181318" y="5253587"/>
              <a:ext cx="329575" cy="1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12 h</a:t>
              </a:r>
            </a:p>
          </p:txBody>
        </p:sp>
        <p:sp>
          <p:nvSpPr>
            <p:cNvPr id="259" name="Textfeld 16">
              <a:extLst>
                <a:ext uri="{FF2B5EF4-FFF2-40B4-BE49-F238E27FC236}">
                  <a16:creationId xmlns:a16="http://schemas.microsoft.com/office/drawing/2014/main" id="{51E2CF3F-0AED-4FB1-859D-021A33C02A5E}"/>
                </a:ext>
              </a:extLst>
            </p:cNvPr>
            <p:cNvSpPr txBox="1">
              <a:spLocks noChangeArrowheads="1"/>
            </p:cNvSpPr>
            <p:nvPr/>
          </p:nvSpPr>
          <p:spPr bwMode="auto">
            <a:xfrm>
              <a:off x="7557490" y="5253587"/>
              <a:ext cx="329575" cy="1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24 h</a:t>
              </a:r>
            </a:p>
          </p:txBody>
        </p:sp>
        <p:sp>
          <p:nvSpPr>
            <p:cNvPr id="260" name="Textfeld 16">
              <a:extLst>
                <a:ext uri="{FF2B5EF4-FFF2-40B4-BE49-F238E27FC236}">
                  <a16:creationId xmlns:a16="http://schemas.microsoft.com/office/drawing/2014/main" id="{5BB1C23B-941D-4299-971D-4E728E2E9670}"/>
                </a:ext>
              </a:extLst>
            </p:cNvPr>
            <p:cNvSpPr txBox="1">
              <a:spLocks noChangeArrowheads="1"/>
            </p:cNvSpPr>
            <p:nvPr/>
          </p:nvSpPr>
          <p:spPr bwMode="auto">
            <a:xfrm>
              <a:off x="4510912" y="5253587"/>
              <a:ext cx="626872" cy="1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Baseline</a:t>
              </a:r>
            </a:p>
          </p:txBody>
        </p:sp>
        <p:sp>
          <p:nvSpPr>
            <p:cNvPr id="261" name="Textfeld 16">
              <a:extLst>
                <a:ext uri="{FF2B5EF4-FFF2-40B4-BE49-F238E27FC236}">
                  <a16:creationId xmlns:a16="http://schemas.microsoft.com/office/drawing/2014/main" id="{DD9F4AFB-8E20-4E0F-BFC1-475FEE44E4C0}"/>
                </a:ext>
              </a:extLst>
            </p:cNvPr>
            <p:cNvSpPr txBox="1">
              <a:spLocks noChangeArrowheads="1"/>
            </p:cNvSpPr>
            <p:nvPr/>
          </p:nvSpPr>
          <p:spPr bwMode="auto">
            <a:xfrm>
              <a:off x="5051942" y="5253587"/>
              <a:ext cx="626872" cy="27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Between</a:t>
              </a:r>
              <a:br>
                <a:rPr lang="en-GB" altLang="en-US" sz="800" kern="0" dirty="0">
                  <a:solidFill>
                    <a:schemeClr val="tx1"/>
                  </a:solidFill>
                  <a:latin typeface="Arial" panose="020B0604020202020204" pitchFamily="34" charset="0"/>
                  <a:cs typeface="Arial" charset="0"/>
                </a:rPr>
              </a:br>
              <a:r>
                <a:rPr lang="en-GB" altLang="en-US" sz="800" kern="0" dirty="0">
                  <a:solidFill>
                    <a:schemeClr val="tx1"/>
                  </a:solidFill>
                  <a:latin typeface="Arial" panose="020B0604020202020204" pitchFamily="34" charset="0"/>
                  <a:cs typeface="Arial" charset="0"/>
                </a:rPr>
                <a:t>vials</a:t>
              </a:r>
            </a:p>
          </p:txBody>
        </p:sp>
        <p:sp>
          <p:nvSpPr>
            <p:cNvPr id="262" name="Textfeld 16">
              <a:extLst>
                <a:ext uri="{FF2B5EF4-FFF2-40B4-BE49-F238E27FC236}">
                  <a16:creationId xmlns:a16="http://schemas.microsoft.com/office/drawing/2014/main" id="{1A261370-E5DC-4526-B00D-F095724FA1C4}"/>
                </a:ext>
              </a:extLst>
            </p:cNvPr>
            <p:cNvSpPr txBox="1">
              <a:spLocks noChangeArrowheads="1"/>
            </p:cNvSpPr>
            <p:nvPr/>
          </p:nvSpPr>
          <p:spPr bwMode="auto">
            <a:xfrm>
              <a:off x="5495683" y="5253587"/>
              <a:ext cx="626872" cy="27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800" kern="0" dirty="0">
                  <a:solidFill>
                    <a:schemeClr val="tx1"/>
                  </a:solidFill>
                  <a:latin typeface="Arial" panose="020B0604020202020204" pitchFamily="34" charset="0"/>
                  <a:cs typeface="Arial" charset="0"/>
                </a:rPr>
                <a:t>10–30</a:t>
              </a:r>
              <a:br>
                <a:rPr lang="en-GB" altLang="en-US" sz="800" kern="0" dirty="0">
                  <a:solidFill>
                    <a:schemeClr val="tx1"/>
                  </a:solidFill>
                  <a:latin typeface="Arial" panose="020B0604020202020204" pitchFamily="34" charset="0"/>
                  <a:cs typeface="Arial" charset="0"/>
                </a:rPr>
              </a:br>
              <a:r>
                <a:rPr lang="en-GB" altLang="en-US" sz="800" kern="0" dirty="0">
                  <a:solidFill>
                    <a:schemeClr val="tx1"/>
                  </a:solidFill>
                  <a:latin typeface="Arial" panose="020B0604020202020204" pitchFamily="34" charset="0"/>
                  <a:cs typeface="Arial" charset="0"/>
                </a:rPr>
                <a:t>min</a:t>
              </a:r>
            </a:p>
          </p:txBody>
        </p:sp>
        <p:cxnSp>
          <p:nvCxnSpPr>
            <p:cNvPr id="263" name="Straight Connector 775">
              <a:extLst>
                <a:ext uri="{FF2B5EF4-FFF2-40B4-BE49-F238E27FC236}">
                  <a16:creationId xmlns:a16="http://schemas.microsoft.com/office/drawing/2014/main" id="{20473760-EEA5-4724-A1FD-2B9C1438586A}"/>
                </a:ext>
              </a:extLst>
            </p:cNvPr>
            <p:cNvCxnSpPr>
              <a:cxnSpLocks noChangeShapeType="1"/>
            </p:cNvCxnSpPr>
            <p:nvPr/>
          </p:nvCxnSpPr>
          <p:spPr bwMode="auto">
            <a:xfrm flipH="1">
              <a:off x="4672098" y="5133520"/>
              <a:ext cx="103604"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grpSp>
          <p:nvGrpSpPr>
            <p:cNvPr id="264" name="Group 263">
              <a:extLst>
                <a:ext uri="{FF2B5EF4-FFF2-40B4-BE49-F238E27FC236}">
                  <a16:creationId xmlns:a16="http://schemas.microsoft.com/office/drawing/2014/main" id="{30586928-39A9-4477-A237-52C36A8873B0}"/>
                </a:ext>
              </a:extLst>
            </p:cNvPr>
            <p:cNvGrpSpPr/>
            <p:nvPr/>
          </p:nvGrpSpPr>
          <p:grpSpPr>
            <a:xfrm>
              <a:off x="4758897" y="4975460"/>
              <a:ext cx="51801" cy="95542"/>
              <a:chOff x="6598777" y="5203824"/>
              <a:chExt cx="57397" cy="114404"/>
            </a:xfrm>
          </p:grpSpPr>
          <p:cxnSp>
            <p:nvCxnSpPr>
              <p:cNvPr id="348" name="Straight Connector 775">
                <a:extLst>
                  <a:ext uri="{FF2B5EF4-FFF2-40B4-BE49-F238E27FC236}">
                    <a16:creationId xmlns:a16="http://schemas.microsoft.com/office/drawing/2014/main" id="{CA6137A8-F43A-4A2E-AD56-FE1E2310D59A}"/>
                  </a:ext>
                </a:extLst>
              </p:cNvPr>
              <p:cNvCxnSpPr>
                <a:cxnSpLocks noChangeShapeType="1"/>
              </p:cNvCxnSpPr>
              <p:nvPr/>
            </p:nvCxnSpPr>
            <p:spPr bwMode="auto">
              <a:xfrm flipH="1">
                <a:off x="6598777" y="5203824"/>
                <a:ext cx="57397" cy="66478"/>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349" name="Straight Connector 775">
                <a:extLst>
                  <a:ext uri="{FF2B5EF4-FFF2-40B4-BE49-F238E27FC236}">
                    <a16:creationId xmlns:a16="http://schemas.microsoft.com/office/drawing/2014/main" id="{B62D62D7-106C-4639-B1E5-571770DC7B48}"/>
                  </a:ext>
                </a:extLst>
              </p:cNvPr>
              <p:cNvCxnSpPr>
                <a:cxnSpLocks noChangeShapeType="1"/>
              </p:cNvCxnSpPr>
              <p:nvPr/>
            </p:nvCxnSpPr>
            <p:spPr bwMode="auto">
              <a:xfrm flipH="1">
                <a:off x="6598777" y="5251750"/>
                <a:ext cx="57397" cy="66478"/>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grpSp>
        <p:cxnSp>
          <p:nvCxnSpPr>
            <p:cNvPr id="265" name="Straight Connector 776">
              <a:extLst>
                <a:ext uri="{FF2B5EF4-FFF2-40B4-BE49-F238E27FC236}">
                  <a16:creationId xmlns:a16="http://schemas.microsoft.com/office/drawing/2014/main" id="{9F731436-2AC6-4834-AA14-31E20A8D7CBD}"/>
                </a:ext>
              </a:extLst>
            </p:cNvPr>
            <p:cNvCxnSpPr>
              <a:cxnSpLocks noChangeShapeType="1"/>
            </p:cNvCxnSpPr>
            <p:nvPr/>
          </p:nvCxnSpPr>
          <p:spPr bwMode="auto">
            <a:xfrm rot="5400000" flipH="1">
              <a:off x="4747788" y="5084615"/>
              <a:ext cx="74309"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sp>
          <p:nvSpPr>
            <p:cNvPr id="266" name="Textfeld 16">
              <a:extLst>
                <a:ext uri="{FF2B5EF4-FFF2-40B4-BE49-F238E27FC236}">
                  <a16:creationId xmlns:a16="http://schemas.microsoft.com/office/drawing/2014/main" id="{3459DB08-1FA7-48E2-A4A7-BBB19056BD13}"/>
                </a:ext>
              </a:extLst>
            </p:cNvPr>
            <p:cNvSpPr txBox="1">
              <a:spLocks noChangeArrowheads="1"/>
            </p:cNvSpPr>
            <p:nvPr/>
          </p:nvSpPr>
          <p:spPr bwMode="auto">
            <a:xfrm>
              <a:off x="4287099" y="5060634"/>
              <a:ext cx="328745"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0</a:t>
              </a:r>
            </a:p>
          </p:txBody>
        </p:sp>
        <p:grpSp>
          <p:nvGrpSpPr>
            <p:cNvPr id="267" name="Group 266">
              <a:extLst>
                <a:ext uri="{FF2B5EF4-FFF2-40B4-BE49-F238E27FC236}">
                  <a16:creationId xmlns:a16="http://schemas.microsoft.com/office/drawing/2014/main" id="{4D833560-DF93-4FA5-87D8-CAABFFFB4434}"/>
                </a:ext>
              </a:extLst>
            </p:cNvPr>
            <p:cNvGrpSpPr/>
            <p:nvPr/>
          </p:nvGrpSpPr>
          <p:grpSpPr>
            <a:xfrm>
              <a:off x="4885617" y="3737390"/>
              <a:ext cx="277765" cy="1096645"/>
              <a:chOff x="4885617" y="3604040"/>
              <a:chExt cx="277765" cy="1096645"/>
            </a:xfrm>
          </p:grpSpPr>
          <p:cxnSp>
            <p:nvCxnSpPr>
              <p:cNvPr id="343" name="Straight Connector 342">
                <a:extLst>
                  <a:ext uri="{FF2B5EF4-FFF2-40B4-BE49-F238E27FC236}">
                    <a16:creationId xmlns:a16="http://schemas.microsoft.com/office/drawing/2014/main" id="{1A59716C-50A8-47D3-ABA4-2543D5BD216D}"/>
                  </a:ext>
                </a:extLst>
              </p:cNvPr>
              <p:cNvCxnSpPr/>
              <p:nvPr/>
            </p:nvCxnSpPr>
            <p:spPr bwMode="auto">
              <a:xfrm>
                <a:off x="4951403" y="3604040"/>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5B54CE19-13AB-4CC4-930F-16CE3419B686}"/>
                  </a:ext>
                </a:extLst>
              </p:cNvPr>
              <p:cNvCxnSpPr/>
              <p:nvPr/>
            </p:nvCxnSpPr>
            <p:spPr bwMode="auto">
              <a:xfrm>
                <a:off x="5024499" y="3604040"/>
                <a:ext cx="0" cy="1096645"/>
              </a:xfrm>
              <a:prstGeom prst="line">
                <a:avLst/>
              </a:prstGeom>
              <a:solidFill>
                <a:srgbClr val="00498B"/>
              </a:solidFill>
              <a:ln w="9525" cap="flat" cmpd="sng" algn="ctr">
                <a:solidFill>
                  <a:schemeClr val="tx2"/>
                </a:solidFill>
                <a:prstDash val="solid"/>
                <a:round/>
                <a:headEnd type="none" w="med" len="med"/>
                <a:tailEnd type="none" w="med" len="med"/>
              </a:ln>
              <a:effectLst/>
            </p:spPr>
          </p:cxnSp>
          <p:sp>
            <p:nvSpPr>
              <p:cNvPr id="345" name="Rectangle 344">
                <a:extLst>
                  <a:ext uri="{FF2B5EF4-FFF2-40B4-BE49-F238E27FC236}">
                    <a16:creationId xmlns:a16="http://schemas.microsoft.com/office/drawing/2014/main" id="{76BCD1DE-BBD0-4FE6-813D-AF8D05978DA3}"/>
                  </a:ext>
                </a:extLst>
              </p:cNvPr>
              <p:cNvSpPr/>
              <p:nvPr/>
            </p:nvSpPr>
            <p:spPr bwMode="auto">
              <a:xfrm>
                <a:off x="4889271" y="4114850"/>
                <a:ext cx="270456" cy="481990"/>
              </a:xfrm>
              <a:prstGeom prst="rect">
                <a:avLst/>
              </a:prstGeom>
              <a:solidFill>
                <a:schemeClr val="bg2"/>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cxnSp>
            <p:nvCxnSpPr>
              <p:cNvPr id="346" name="Straight Connector 345">
                <a:extLst>
                  <a:ext uri="{FF2B5EF4-FFF2-40B4-BE49-F238E27FC236}">
                    <a16:creationId xmlns:a16="http://schemas.microsoft.com/office/drawing/2014/main" id="{4B7FFD8D-00EB-4BE7-A70F-0A97465FFB38}"/>
                  </a:ext>
                </a:extLst>
              </p:cNvPr>
              <p:cNvCxnSpPr/>
              <p:nvPr/>
            </p:nvCxnSpPr>
            <p:spPr bwMode="auto">
              <a:xfrm>
                <a:off x="4951403" y="4700396"/>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id="{40FB4A94-A059-40C9-A683-4991AD8F1085}"/>
                  </a:ext>
                </a:extLst>
              </p:cNvPr>
              <p:cNvCxnSpPr/>
              <p:nvPr/>
            </p:nvCxnSpPr>
            <p:spPr bwMode="auto">
              <a:xfrm>
                <a:off x="4885617" y="4433827"/>
                <a:ext cx="277765" cy="0"/>
              </a:xfrm>
              <a:prstGeom prst="line">
                <a:avLst/>
              </a:prstGeom>
              <a:solidFill>
                <a:srgbClr val="00498B"/>
              </a:solidFill>
              <a:ln w="9525" cap="flat" cmpd="sng" algn="ctr">
                <a:solidFill>
                  <a:schemeClr val="tx2"/>
                </a:solidFill>
                <a:prstDash val="solid"/>
                <a:round/>
                <a:headEnd type="none" w="med" len="med"/>
                <a:tailEnd type="none" w="med" len="med"/>
              </a:ln>
              <a:effectLst/>
            </p:spPr>
          </p:cxnSp>
        </p:grpSp>
        <p:sp>
          <p:nvSpPr>
            <p:cNvPr id="268" name="Textfeld 16">
              <a:extLst>
                <a:ext uri="{FF2B5EF4-FFF2-40B4-BE49-F238E27FC236}">
                  <a16:creationId xmlns:a16="http://schemas.microsoft.com/office/drawing/2014/main" id="{B62DDD46-E11D-4535-B1DE-84C10814E95F}"/>
                </a:ext>
              </a:extLst>
            </p:cNvPr>
            <p:cNvSpPr txBox="1">
              <a:spLocks noChangeArrowheads="1"/>
            </p:cNvSpPr>
            <p:nvPr/>
          </p:nvSpPr>
          <p:spPr bwMode="auto">
            <a:xfrm>
              <a:off x="4392074" y="5533289"/>
              <a:ext cx="3957504" cy="20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ctr" eaLnBrk="1" fontAlgn="base" hangingPunct="1">
                <a:spcBef>
                  <a:spcPct val="0"/>
                </a:spcBef>
                <a:spcAft>
                  <a:spcPct val="0"/>
                </a:spcAft>
                <a:buFontTx/>
                <a:buNone/>
                <a:defRPr/>
              </a:pPr>
              <a:r>
                <a:rPr lang="en-GB" altLang="en-US" sz="1200" b="1" kern="0" dirty="0">
                  <a:solidFill>
                    <a:schemeClr val="tx1"/>
                  </a:solidFill>
                  <a:latin typeface="Arial" panose="020B0604020202020204" pitchFamily="34" charset="0"/>
                  <a:cs typeface="Arial" charset="0"/>
                </a:rPr>
                <a:t>Time post-idarucizumab</a:t>
              </a:r>
            </a:p>
          </p:txBody>
        </p:sp>
        <p:sp>
          <p:nvSpPr>
            <p:cNvPr id="269" name="Oval 268">
              <a:extLst>
                <a:ext uri="{FF2B5EF4-FFF2-40B4-BE49-F238E27FC236}">
                  <a16:creationId xmlns:a16="http://schemas.microsoft.com/office/drawing/2014/main" id="{7594FF3D-A0F4-4A27-9C7B-12EFD50E7D1D}"/>
                </a:ext>
              </a:extLst>
            </p:cNvPr>
            <p:cNvSpPr/>
            <p:nvPr/>
          </p:nvSpPr>
          <p:spPr>
            <a:xfrm>
              <a:off x="5006499" y="4873472"/>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0" name="Oval 269">
              <a:extLst>
                <a:ext uri="{FF2B5EF4-FFF2-40B4-BE49-F238E27FC236}">
                  <a16:creationId xmlns:a16="http://schemas.microsoft.com/office/drawing/2014/main" id="{AB41E1F8-8B84-4EE8-BDC6-D63F44079CE2}"/>
                </a:ext>
              </a:extLst>
            </p:cNvPr>
            <p:cNvSpPr/>
            <p:nvPr/>
          </p:nvSpPr>
          <p:spPr>
            <a:xfrm>
              <a:off x="5006499" y="2749997"/>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71" name="Group 270">
              <a:extLst>
                <a:ext uri="{FF2B5EF4-FFF2-40B4-BE49-F238E27FC236}">
                  <a16:creationId xmlns:a16="http://schemas.microsoft.com/office/drawing/2014/main" id="{BFD9A316-FAB1-47CF-8CEF-481346DF84CC}"/>
                </a:ext>
              </a:extLst>
            </p:cNvPr>
            <p:cNvGrpSpPr/>
            <p:nvPr/>
          </p:nvGrpSpPr>
          <p:grpSpPr>
            <a:xfrm>
              <a:off x="5173200" y="3645581"/>
              <a:ext cx="2689132" cy="1407857"/>
              <a:chOff x="5173200" y="3643200"/>
              <a:chExt cx="2689132" cy="1407857"/>
            </a:xfrm>
          </p:grpSpPr>
          <p:cxnSp>
            <p:nvCxnSpPr>
              <p:cNvPr id="291" name="Straight Connector 290">
                <a:extLst>
                  <a:ext uri="{FF2B5EF4-FFF2-40B4-BE49-F238E27FC236}">
                    <a16:creationId xmlns:a16="http://schemas.microsoft.com/office/drawing/2014/main" id="{E6E0D6FD-FE99-4A8E-B4FB-CD22DA6748AF}"/>
                  </a:ext>
                </a:extLst>
              </p:cNvPr>
              <p:cNvCxnSpPr/>
              <p:nvPr/>
            </p:nvCxnSpPr>
            <p:spPr bwMode="auto">
              <a:xfrm>
                <a:off x="5411909" y="4852908"/>
                <a:ext cx="0" cy="130661"/>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C01198C9-0C17-48A2-AB89-16ECE1EBA2D5}"/>
                  </a:ext>
                </a:extLst>
              </p:cNvPr>
              <p:cNvCxnSpPr/>
              <p:nvPr/>
            </p:nvCxnSpPr>
            <p:spPr bwMode="auto">
              <a:xfrm>
                <a:off x="5338814" y="4980792"/>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13547D4F-02EC-4C46-B640-886DE81FB409}"/>
                  </a:ext>
                </a:extLst>
              </p:cNvPr>
              <p:cNvCxnSpPr/>
              <p:nvPr/>
            </p:nvCxnSpPr>
            <p:spPr bwMode="auto">
              <a:xfrm>
                <a:off x="5338814" y="4855743"/>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id="{76F8B245-A8BD-4E1B-BEB4-0E3E12A82CA4}"/>
                  </a:ext>
                </a:extLst>
              </p:cNvPr>
              <p:cNvCxnSpPr/>
              <p:nvPr/>
            </p:nvCxnSpPr>
            <p:spPr bwMode="auto">
              <a:xfrm>
                <a:off x="5797434" y="4857185"/>
                <a:ext cx="0" cy="127996"/>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CE2E6F18-DF9E-4455-A211-F840F0C25D60}"/>
                  </a:ext>
                </a:extLst>
              </p:cNvPr>
              <p:cNvCxnSpPr/>
              <p:nvPr/>
            </p:nvCxnSpPr>
            <p:spPr bwMode="auto">
              <a:xfrm>
                <a:off x="5724338" y="4988490"/>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95BBBAB6-8B15-41A5-AA4C-E068859AD569}"/>
                  </a:ext>
                </a:extLst>
              </p:cNvPr>
              <p:cNvCxnSpPr/>
              <p:nvPr/>
            </p:nvCxnSpPr>
            <p:spPr bwMode="auto">
              <a:xfrm>
                <a:off x="5724338" y="4861560"/>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297" name="Straight Connector 296">
                <a:extLst>
                  <a:ext uri="{FF2B5EF4-FFF2-40B4-BE49-F238E27FC236}">
                    <a16:creationId xmlns:a16="http://schemas.microsoft.com/office/drawing/2014/main" id="{B0F0C480-0BFB-4A61-8163-8A7347EEA71D}"/>
                  </a:ext>
                </a:extLst>
              </p:cNvPr>
              <p:cNvCxnSpPr/>
              <p:nvPr/>
            </p:nvCxnSpPr>
            <p:spPr bwMode="auto">
              <a:xfrm>
                <a:off x="6185952" y="4846696"/>
                <a:ext cx="0" cy="142764"/>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id="{AA1A2775-0F4D-45D5-BA24-93213D35D317}"/>
                  </a:ext>
                </a:extLst>
              </p:cNvPr>
              <p:cNvCxnSpPr/>
              <p:nvPr/>
            </p:nvCxnSpPr>
            <p:spPr bwMode="auto">
              <a:xfrm>
                <a:off x="6112854" y="4989460"/>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299" name="Straight Connector 298">
                <a:extLst>
                  <a:ext uri="{FF2B5EF4-FFF2-40B4-BE49-F238E27FC236}">
                    <a16:creationId xmlns:a16="http://schemas.microsoft.com/office/drawing/2014/main" id="{BC31AFF2-C37F-4E19-83CB-D73EB51991EC}"/>
                  </a:ext>
                </a:extLst>
              </p:cNvPr>
              <p:cNvCxnSpPr/>
              <p:nvPr/>
            </p:nvCxnSpPr>
            <p:spPr bwMode="auto">
              <a:xfrm>
                <a:off x="6112854" y="4847681"/>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00" name="Straight Connector 299">
                <a:extLst>
                  <a:ext uri="{FF2B5EF4-FFF2-40B4-BE49-F238E27FC236}">
                    <a16:creationId xmlns:a16="http://schemas.microsoft.com/office/drawing/2014/main" id="{E264A286-4C43-484C-94E6-F8453F2AB1C6}"/>
                  </a:ext>
                </a:extLst>
              </p:cNvPr>
              <p:cNvCxnSpPr/>
              <p:nvPr/>
            </p:nvCxnSpPr>
            <p:spPr bwMode="auto">
              <a:xfrm>
                <a:off x="6568489" y="4839842"/>
                <a:ext cx="0" cy="130337"/>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9127A2CC-2D8B-4448-83CC-4915AADDF7D3}"/>
                  </a:ext>
                </a:extLst>
              </p:cNvPr>
              <p:cNvCxnSpPr/>
              <p:nvPr/>
            </p:nvCxnSpPr>
            <p:spPr bwMode="auto">
              <a:xfrm>
                <a:off x="6495391" y="4970179"/>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51C02A59-1E97-4B12-9A30-A726023EFE29}"/>
                  </a:ext>
                </a:extLst>
              </p:cNvPr>
              <p:cNvCxnSpPr/>
              <p:nvPr/>
            </p:nvCxnSpPr>
            <p:spPr bwMode="auto">
              <a:xfrm>
                <a:off x="6495391" y="4841934"/>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id="{A32D76D8-D865-465C-B76A-0CFDB5FC3486}"/>
                  </a:ext>
                </a:extLst>
              </p:cNvPr>
              <p:cNvCxnSpPr/>
              <p:nvPr/>
            </p:nvCxnSpPr>
            <p:spPr bwMode="auto">
              <a:xfrm>
                <a:off x="6948038" y="4850062"/>
                <a:ext cx="0" cy="132278"/>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266D4563-F4A5-4A4B-9E39-025E85F1316B}"/>
                  </a:ext>
                </a:extLst>
              </p:cNvPr>
              <p:cNvCxnSpPr/>
              <p:nvPr/>
            </p:nvCxnSpPr>
            <p:spPr bwMode="auto">
              <a:xfrm>
                <a:off x="6874941" y="4985125"/>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31731FFB-F969-4AA4-9DEC-CA51C9D09E61}"/>
                  </a:ext>
                </a:extLst>
              </p:cNvPr>
              <p:cNvCxnSpPr/>
              <p:nvPr/>
            </p:nvCxnSpPr>
            <p:spPr bwMode="auto">
              <a:xfrm>
                <a:off x="6874941" y="4848146"/>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06" name="Straight Connector 305">
                <a:extLst>
                  <a:ext uri="{FF2B5EF4-FFF2-40B4-BE49-F238E27FC236}">
                    <a16:creationId xmlns:a16="http://schemas.microsoft.com/office/drawing/2014/main" id="{806443C3-D881-4121-BC52-D69915D13C2F}"/>
                  </a:ext>
                </a:extLst>
              </p:cNvPr>
              <p:cNvCxnSpPr/>
              <p:nvPr/>
            </p:nvCxnSpPr>
            <p:spPr bwMode="auto">
              <a:xfrm>
                <a:off x="7339541" y="4820027"/>
                <a:ext cx="0" cy="151908"/>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07" name="Straight Connector 306">
                <a:extLst>
                  <a:ext uri="{FF2B5EF4-FFF2-40B4-BE49-F238E27FC236}">
                    <a16:creationId xmlns:a16="http://schemas.microsoft.com/office/drawing/2014/main" id="{22F408AC-BC5B-48C3-AA2D-00158D64CCF7}"/>
                  </a:ext>
                </a:extLst>
              </p:cNvPr>
              <p:cNvCxnSpPr/>
              <p:nvPr/>
            </p:nvCxnSpPr>
            <p:spPr bwMode="auto">
              <a:xfrm>
                <a:off x="7266444" y="4974747"/>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08" name="Straight Connector 307">
                <a:extLst>
                  <a:ext uri="{FF2B5EF4-FFF2-40B4-BE49-F238E27FC236}">
                    <a16:creationId xmlns:a16="http://schemas.microsoft.com/office/drawing/2014/main" id="{F0BA5F82-B000-4B12-874A-0424447FC4A6}"/>
                  </a:ext>
                </a:extLst>
              </p:cNvPr>
              <p:cNvCxnSpPr/>
              <p:nvPr/>
            </p:nvCxnSpPr>
            <p:spPr bwMode="auto">
              <a:xfrm>
                <a:off x="7266444" y="4822246"/>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09" name="Straight Connector 308">
                <a:extLst>
                  <a:ext uri="{FF2B5EF4-FFF2-40B4-BE49-F238E27FC236}">
                    <a16:creationId xmlns:a16="http://schemas.microsoft.com/office/drawing/2014/main" id="{D7DBA566-1A81-4801-A2F4-1D6A184DDF04}"/>
                  </a:ext>
                </a:extLst>
              </p:cNvPr>
              <p:cNvCxnSpPr/>
              <p:nvPr/>
            </p:nvCxnSpPr>
            <p:spPr bwMode="auto">
              <a:xfrm>
                <a:off x="7720373" y="4698521"/>
                <a:ext cx="0" cy="266691"/>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id="{940D5767-DC14-4D44-B658-C2CEFA3CE590}"/>
                  </a:ext>
                </a:extLst>
              </p:cNvPr>
              <p:cNvCxnSpPr/>
              <p:nvPr/>
            </p:nvCxnSpPr>
            <p:spPr bwMode="auto">
              <a:xfrm>
                <a:off x="7647275" y="4965212"/>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C2914EC7-3AEB-4191-AD62-B52C343AB988}"/>
                  </a:ext>
                </a:extLst>
              </p:cNvPr>
              <p:cNvCxnSpPr/>
              <p:nvPr/>
            </p:nvCxnSpPr>
            <p:spPr bwMode="auto">
              <a:xfrm>
                <a:off x="7647275" y="4698521"/>
                <a:ext cx="146193" cy="0"/>
              </a:xfrm>
              <a:prstGeom prst="line">
                <a:avLst/>
              </a:prstGeom>
              <a:solidFill>
                <a:srgbClr val="00498B"/>
              </a:solidFill>
              <a:ln w="9525" cap="flat" cmpd="sng" algn="ctr">
                <a:solidFill>
                  <a:schemeClr val="tx2"/>
                </a:solidFill>
                <a:prstDash val="solid"/>
                <a:round/>
                <a:headEnd type="none" w="med" len="med"/>
                <a:tailEnd type="none" w="med" len="med"/>
              </a:ln>
              <a:effectLst/>
            </p:spPr>
          </p:cxnSp>
          <p:sp>
            <p:nvSpPr>
              <p:cNvPr id="312" name="Rectangle 311">
                <a:extLst>
                  <a:ext uri="{FF2B5EF4-FFF2-40B4-BE49-F238E27FC236}">
                    <a16:creationId xmlns:a16="http://schemas.microsoft.com/office/drawing/2014/main" id="{8253DD07-7225-4223-9332-9A82EEB0509F}"/>
                  </a:ext>
                </a:extLst>
              </p:cNvPr>
              <p:cNvSpPr/>
              <p:nvPr/>
            </p:nvSpPr>
            <p:spPr bwMode="auto">
              <a:xfrm>
                <a:off x="5276682" y="4883243"/>
                <a:ext cx="270456" cy="62553"/>
              </a:xfrm>
              <a:prstGeom prst="rect">
                <a:avLst/>
              </a:prstGeom>
              <a:solidFill>
                <a:schemeClr val="bg2"/>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cxnSp>
            <p:nvCxnSpPr>
              <p:cNvPr id="313" name="Straight Connector 312">
                <a:extLst>
                  <a:ext uri="{FF2B5EF4-FFF2-40B4-BE49-F238E27FC236}">
                    <a16:creationId xmlns:a16="http://schemas.microsoft.com/office/drawing/2014/main" id="{A9E8A3F1-048B-4BB9-A238-85B9C8AED7B9}"/>
                  </a:ext>
                </a:extLst>
              </p:cNvPr>
              <p:cNvCxnSpPr/>
              <p:nvPr/>
            </p:nvCxnSpPr>
            <p:spPr bwMode="auto">
              <a:xfrm>
                <a:off x="5273635" y="4911285"/>
                <a:ext cx="277765" cy="0"/>
              </a:xfrm>
              <a:prstGeom prst="line">
                <a:avLst/>
              </a:prstGeom>
              <a:solidFill>
                <a:srgbClr val="00498B"/>
              </a:solidFill>
              <a:ln w="9525" cap="flat" cmpd="sng" algn="ctr">
                <a:solidFill>
                  <a:schemeClr val="tx2"/>
                </a:solidFill>
                <a:prstDash val="solid"/>
                <a:round/>
                <a:headEnd type="none" w="med" len="med"/>
                <a:tailEnd type="none" w="med" len="med"/>
              </a:ln>
              <a:effectLst/>
            </p:spPr>
          </p:cxnSp>
          <p:sp>
            <p:nvSpPr>
              <p:cNvPr id="314" name="Rectangle 313">
                <a:extLst>
                  <a:ext uri="{FF2B5EF4-FFF2-40B4-BE49-F238E27FC236}">
                    <a16:creationId xmlns:a16="http://schemas.microsoft.com/office/drawing/2014/main" id="{DD033500-B5FA-4395-9821-284BD23B5310}"/>
                  </a:ext>
                </a:extLst>
              </p:cNvPr>
              <p:cNvSpPr/>
              <p:nvPr/>
            </p:nvSpPr>
            <p:spPr bwMode="auto">
              <a:xfrm>
                <a:off x="5662208" y="4883240"/>
                <a:ext cx="270456" cy="69990"/>
              </a:xfrm>
              <a:prstGeom prst="rect">
                <a:avLst/>
              </a:prstGeom>
              <a:solidFill>
                <a:schemeClr val="bg2"/>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sp>
            <p:nvSpPr>
              <p:cNvPr id="315" name="Rectangle 314">
                <a:extLst>
                  <a:ext uri="{FF2B5EF4-FFF2-40B4-BE49-F238E27FC236}">
                    <a16:creationId xmlns:a16="http://schemas.microsoft.com/office/drawing/2014/main" id="{4FA7D125-A3F0-4833-9CC5-B6D5568073D7}"/>
                  </a:ext>
                </a:extLst>
              </p:cNvPr>
              <p:cNvSpPr/>
              <p:nvPr/>
            </p:nvSpPr>
            <p:spPr bwMode="auto">
              <a:xfrm>
                <a:off x="6050723" y="4876097"/>
                <a:ext cx="270456" cy="63167"/>
              </a:xfrm>
              <a:prstGeom prst="rect">
                <a:avLst/>
              </a:prstGeom>
              <a:solidFill>
                <a:srgbClr val="FFFFFF"/>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sp>
            <p:nvSpPr>
              <p:cNvPr id="316" name="Rectangle 315">
                <a:extLst>
                  <a:ext uri="{FF2B5EF4-FFF2-40B4-BE49-F238E27FC236}">
                    <a16:creationId xmlns:a16="http://schemas.microsoft.com/office/drawing/2014/main" id="{F181C981-A712-4316-B0B3-79B2FBA011F5}"/>
                  </a:ext>
                </a:extLst>
              </p:cNvPr>
              <p:cNvSpPr/>
              <p:nvPr/>
            </p:nvSpPr>
            <p:spPr bwMode="auto">
              <a:xfrm>
                <a:off x="6433261" y="4873717"/>
                <a:ext cx="270456" cy="63893"/>
              </a:xfrm>
              <a:prstGeom prst="rect">
                <a:avLst/>
              </a:prstGeom>
              <a:solidFill>
                <a:srgbClr val="FFFFFF"/>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sp>
            <p:nvSpPr>
              <p:cNvPr id="317" name="Rectangle 316">
                <a:extLst>
                  <a:ext uri="{FF2B5EF4-FFF2-40B4-BE49-F238E27FC236}">
                    <a16:creationId xmlns:a16="http://schemas.microsoft.com/office/drawing/2014/main" id="{9294C563-1FDB-4726-925C-33CC64D4214F}"/>
                  </a:ext>
                </a:extLst>
              </p:cNvPr>
              <p:cNvSpPr/>
              <p:nvPr/>
            </p:nvSpPr>
            <p:spPr bwMode="auto">
              <a:xfrm>
                <a:off x="6812810" y="4873718"/>
                <a:ext cx="270456" cy="77131"/>
              </a:xfrm>
              <a:prstGeom prst="rect">
                <a:avLst/>
              </a:prstGeom>
              <a:solidFill>
                <a:srgbClr val="FFFFFF"/>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sp>
            <p:nvSpPr>
              <p:cNvPr id="318" name="Rectangle 317">
                <a:extLst>
                  <a:ext uri="{FF2B5EF4-FFF2-40B4-BE49-F238E27FC236}">
                    <a16:creationId xmlns:a16="http://schemas.microsoft.com/office/drawing/2014/main" id="{BE21F6AA-3867-4645-8381-5ABCCB66BAF2}"/>
                  </a:ext>
                </a:extLst>
              </p:cNvPr>
              <p:cNvSpPr/>
              <p:nvPr/>
            </p:nvSpPr>
            <p:spPr bwMode="auto">
              <a:xfrm>
                <a:off x="7204313" y="4871338"/>
                <a:ext cx="270456" cy="72041"/>
              </a:xfrm>
              <a:prstGeom prst="rect">
                <a:avLst/>
              </a:prstGeom>
              <a:solidFill>
                <a:srgbClr val="FFFFFF"/>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cxnSp>
            <p:nvCxnSpPr>
              <p:cNvPr id="319" name="Straight Connector 318">
                <a:extLst>
                  <a:ext uri="{FF2B5EF4-FFF2-40B4-BE49-F238E27FC236}">
                    <a16:creationId xmlns:a16="http://schemas.microsoft.com/office/drawing/2014/main" id="{42416420-56CE-46A2-BBE4-BF4055E09AAB}"/>
                  </a:ext>
                </a:extLst>
              </p:cNvPr>
              <p:cNvCxnSpPr/>
              <p:nvPr/>
            </p:nvCxnSpPr>
            <p:spPr bwMode="auto">
              <a:xfrm>
                <a:off x="5658552" y="4917233"/>
                <a:ext cx="277765"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30884621-750C-44FA-940B-2CE992487220}"/>
                  </a:ext>
                </a:extLst>
              </p:cNvPr>
              <p:cNvCxnSpPr/>
              <p:nvPr/>
            </p:nvCxnSpPr>
            <p:spPr bwMode="auto">
              <a:xfrm>
                <a:off x="6047158" y="4909975"/>
                <a:ext cx="277765"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id="{78AEE27B-955E-4F2B-A272-F64C14CCBAC5}"/>
                  </a:ext>
                </a:extLst>
              </p:cNvPr>
              <p:cNvCxnSpPr/>
              <p:nvPr/>
            </p:nvCxnSpPr>
            <p:spPr bwMode="auto">
              <a:xfrm>
                <a:off x="6429606" y="4904831"/>
                <a:ext cx="277765"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22" name="Straight Connector 321">
                <a:extLst>
                  <a:ext uri="{FF2B5EF4-FFF2-40B4-BE49-F238E27FC236}">
                    <a16:creationId xmlns:a16="http://schemas.microsoft.com/office/drawing/2014/main" id="{A5BADABB-4492-4C6B-895B-938BB8F60C43}"/>
                  </a:ext>
                </a:extLst>
              </p:cNvPr>
              <p:cNvCxnSpPr/>
              <p:nvPr/>
            </p:nvCxnSpPr>
            <p:spPr bwMode="auto">
              <a:xfrm>
                <a:off x="7200657" y="4904382"/>
                <a:ext cx="277765" cy="0"/>
              </a:xfrm>
              <a:prstGeom prst="line">
                <a:avLst/>
              </a:prstGeom>
              <a:solidFill>
                <a:srgbClr val="00498B"/>
              </a:solidFill>
              <a:ln w="9525" cap="flat" cmpd="sng" algn="ctr">
                <a:solidFill>
                  <a:schemeClr val="tx2"/>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8FAD9B16-059C-4A24-8727-77252979CF6D}"/>
                  </a:ext>
                </a:extLst>
              </p:cNvPr>
              <p:cNvCxnSpPr/>
              <p:nvPr/>
            </p:nvCxnSpPr>
            <p:spPr bwMode="auto">
              <a:xfrm>
                <a:off x="6812142" y="4910769"/>
                <a:ext cx="273600" cy="0"/>
              </a:xfrm>
              <a:prstGeom prst="line">
                <a:avLst/>
              </a:prstGeom>
              <a:solidFill>
                <a:srgbClr val="00498B"/>
              </a:solidFill>
              <a:ln w="9525" cap="flat" cmpd="sng" algn="ctr">
                <a:solidFill>
                  <a:schemeClr val="tx2"/>
                </a:solidFill>
                <a:prstDash val="solid"/>
                <a:round/>
                <a:headEnd type="none" w="med" len="med"/>
                <a:tailEnd type="none" w="med" len="med"/>
              </a:ln>
              <a:effectLst/>
            </p:spPr>
          </p:cxnSp>
          <p:sp>
            <p:nvSpPr>
              <p:cNvPr id="324" name="Rectangle 323">
                <a:extLst>
                  <a:ext uri="{FF2B5EF4-FFF2-40B4-BE49-F238E27FC236}">
                    <a16:creationId xmlns:a16="http://schemas.microsoft.com/office/drawing/2014/main" id="{4BBDBFC9-BE1D-4DE4-92B6-823C85EF2BDE}"/>
                  </a:ext>
                </a:extLst>
              </p:cNvPr>
              <p:cNvSpPr/>
              <p:nvPr/>
            </p:nvSpPr>
            <p:spPr bwMode="auto">
              <a:xfrm>
                <a:off x="7585143" y="4837461"/>
                <a:ext cx="270456" cy="90834"/>
              </a:xfrm>
              <a:prstGeom prst="rect">
                <a:avLst/>
              </a:prstGeom>
              <a:solidFill>
                <a:srgbClr val="FFFFFF"/>
              </a:solidFill>
              <a:ln w="9525" cap="flat" cmpd="sng" algn="ctr">
                <a:solidFill>
                  <a:schemeClr val="tx2"/>
                </a:solidFill>
                <a:prstDash val="solid"/>
                <a:round/>
                <a:headEnd type="none" w="med" len="med"/>
                <a:tailEnd type="none" w="med" len="med"/>
              </a:ln>
              <a:effectLst/>
            </p:spPr>
            <p:txBody>
              <a:bodyPr vert="horz" wrap="square" lIns="91414" tIns="45708" rIns="91414" bIns="45708" numCol="1" rtlCol="0" anchor="ctr" anchorCtr="0" compatLnSpc="1">
                <a:prstTxWarp prst="textNoShape">
                  <a:avLst/>
                </a:prstTxWarp>
              </a:bodyPr>
              <a:lstStyle/>
              <a:p>
                <a:pPr eaLnBrk="0" fontAlgn="base" hangingPunct="0">
                  <a:lnSpc>
                    <a:spcPct val="85000"/>
                  </a:lnSpc>
                  <a:spcBef>
                    <a:spcPct val="0"/>
                  </a:spcBef>
                  <a:spcAft>
                    <a:spcPct val="0"/>
                  </a:spcAft>
                  <a:defRPr/>
                </a:pPr>
                <a:endParaRPr lang="en-GB" kern="0" dirty="0">
                  <a:solidFill>
                    <a:schemeClr val="accent6"/>
                  </a:solidFill>
                  <a:latin typeface="Tahoma"/>
                  <a:ea typeface="ＭＳ Ｐゴシック" pitchFamily="34" charset="-128"/>
                  <a:cs typeface="Arial" charset="0"/>
                </a:endParaRPr>
              </a:p>
            </p:txBody>
          </p:sp>
          <p:cxnSp>
            <p:nvCxnSpPr>
              <p:cNvPr id="325" name="Straight Connector 324">
                <a:extLst>
                  <a:ext uri="{FF2B5EF4-FFF2-40B4-BE49-F238E27FC236}">
                    <a16:creationId xmlns:a16="http://schemas.microsoft.com/office/drawing/2014/main" id="{D35E1029-139B-4830-8E2F-FFCF4E64EF0B}"/>
                  </a:ext>
                </a:extLst>
              </p:cNvPr>
              <p:cNvCxnSpPr/>
              <p:nvPr/>
            </p:nvCxnSpPr>
            <p:spPr bwMode="auto">
              <a:xfrm>
                <a:off x="7584567" y="4883027"/>
                <a:ext cx="277765" cy="0"/>
              </a:xfrm>
              <a:prstGeom prst="line">
                <a:avLst/>
              </a:prstGeom>
              <a:solidFill>
                <a:srgbClr val="00498B"/>
              </a:solidFill>
              <a:ln w="9525" cap="flat" cmpd="sng" algn="ctr">
                <a:solidFill>
                  <a:schemeClr val="tx2"/>
                </a:solidFill>
                <a:prstDash val="solid"/>
                <a:round/>
                <a:headEnd type="none" w="med" len="med"/>
                <a:tailEnd type="none" w="med" len="med"/>
              </a:ln>
              <a:effectLst/>
            </p:spPr>
          </p:cxnSp>
          <p:sp>
            <p:nvSpPr>
              <p:cNvPr id="326" name="Down Arrow 215">
                <a:extLst>
                  <a:ext uri="{FF2B5EF4-FFF2-40B4-BE49-F238E27FC236}">
                    <a16:creationId xmlns:a16="http://schemas.microsoft.com/office/drawing/2014/main" id="{112FB212-45FF-446E-B335-9B8585856B7A}"/>
                  </a:ext>
                </a:extLst>
              </p:cNvPr>
              <p:cNvSpPr/>
              <p:nvPr/>
            </p:nvSpPr>
            <p:spPr>
              <a:xfrm>
                <a:off x="5206591" y="4107600"/>
                <a:ext cx="191752" cy="558000"/>
              </a:xfrm>
              <a:prstGeom prst="downArrow">
                <a:avLst/>
              </a:prstGeom>
              <a:solidFill>
                <a:srgbClr val="0C7F39"/>
              </a:solidFill>
              <a:ln w="25400" cap="flat" cmpd="sng" algn="ctr">
                <a:noFill/>
                <a:prstDash val="solid"/>
              </a:ln>
              <a:effectLst/>
            </p:spPr>
            <p:txBody>
              <a:bodyPr rtlCol="0" anchor="ctr"/>
              <a:lstStyle/>
              <a:p>
                <a:pPr algn="ctr" fontAlgn="base">
                  <a:spcBef>
                    <a:spcPct val="0"/>
                  </a:spcBef>
                  <a:spcAft>
                    <a:spcPct val="0"/>
                  </a:spcAft>
                  <a:defRPr/>
                </a:pPr>
                <a:endParaRPr lang="en-GB" kern="0" dirty="0">
                  <a:solidFill>
                    <a:schemeClr val="accent6"/>
                  </a:solidFill>
                  <a:latin typeface="Tahoma"/>
                </a:endParaRPr>
              </a:p>
            </p:txBody>
          </p:sp>
          <p:sp>
            <p:nvSpPr>
              <p:cNvPr id="327" name="Down Arrow 216">
                <a:extLst>
                  <a:ext uri="{FF2B5EF4-FFF2-40B4-BE49-F238E27FC236}">
                    <a16:creationId xmlns:a16="http://schemas.microsoft.com/office/drawing/2014/main" id="{2DF95A26-CC55-4F62-8EA7-98497F63FE67}"/>
                  </a:ext>
                </a:extLst>
              </p:cNvPr>
              <p:cNvSpPr/>
              <p:nvPr/>
            </p:nvSpPr>
            <p:spPr>
              <a:xfrm>
                <a:off x="5446282" y="4107600"/>
                <a:ext cx="191752" cy="558000"/>
              </a:xfrm>
              <a:prstGeom prst="downArrow">
                <a:avLst/>
              </a:prstGeom>
              <a:solidFill>
                <a:srgbClr val="0C7F39"/>
              </a:solidFill>
              <a:ln w="25400" cap="flat" cmpd="sng" algn="ctr">
                <a:noFill/>
                <a:prstDash val="solid"/>
              </a:ln>
              <a:effectLst/>
            </p:spPr>
            <p:txBody>
              <a:bodyPr rtlCol="0" anchor="ctr"/>
              <a:lstStyle/>
              <a:p>
                <a:pPr algn="ctr" fontAlgn="base">
                  <a:spcBef>
                    <a:spcPct val="0"/>
                  </a:spcBef>
                  <a:spcAft>
                    <a:spcPct val="0"/>
                  </a:spcAft>
                  <a:defRPr/>
                </a:pPr>
                <a:endParaRPr lang="en-GB" kern="0" dirty="0">
                  <a:solidFill>
                    <a:schemeClr val="accent6"/>
                  </a:solidFill>
                  <a:latin typeface="Tahoma"/>
                </a:endParaRPr>
              </a:p>
            </p:txBody>
          </p:sp>
          <p:sp>
            <p:nvSpPr>
              <p:cNvPr id="328" name="TextBox 327">
                <a:extLst>
                  <a:ext uri="{FF2B5EF4-FFF2-40B4-BE49-F238E27FC236}">
                    <a16:creationId xmlns:a16="http://schemas.microsoft.com/office/drawing/2014/main" id="{724720D4-760C-426B-B4CE-6FDBAC8D9492}"/>
                  </a:ext>
                </a:extLst>
              </p:cNvPr>
              <p:cNvSpPr txBox="1"/>
              <p:nvPr/>
            </p:nvSpPr>
            <p:spPr>
              <a:xfrm>
                <a:off x="5173200" y="3643200"/>
                <a:ext cx="1198759" cy="482953"/>
              </a:xfrm>
              <a:prstGeom prst="rect">
                <a:avLst/>
              </a:prstGeom>
              <a:noFill/>
              <a:ln>
                <a:noFill/>
              </a:ln>
            </p:spPr>
            <p:txBody>
              <a:bodyPr wrap="none" rtlCol="0">
                <a:spAutoFit/>
              </a:bodyPr>
              <a:lstStyle/>
              <a:p>
                <a:pPr fontAlgn="base">
                  <a:spcBef>
                    <a:spcPct val="0"/>
                  </a:spcBef>
                  <a:spcAft>
                    <a:spcPct val="0"/>
                  </a:spcAft>
                  <a:defRPr/>
                </a:pPr>
                <a:r>
                  <a:rPr lang="en-GB" sz="1100" kern="0" dirty="0">
                    <a:latin typeface="Arial" charset="0"/>
                    <a:cs typeface="Arial" charset="0"/>
                  </a:rPr>
                  <a:t>Idarucizumab </a:t>
                </a:r>
              </a:p>
              <a:p>
                <a:pPr fontAlgn="base">
                  <a:spcBef>
                    <a:spcPct val="0"/>
                  </a:spcBef>
                  <a:spcAft>
                    <a:spcPct val="0"/>
                  </a:spcAft>
                  <a:defRPr/>
                </a:pPr>
                <a:r>
                  <a:rPr lang="en-GB" sz="1100" kern="0" dirty="0">
                    <a:latin typeface="Arial" charset="0"/>
                    <a:cs typeface="Arial" charset="0"/>
                  </a:rPr>
                  <a:t>2×2.5 g</a:t>
                </a:r>
              </a:p>
            </p:txBody>
          </p:sp>
          <p:sp>
            <p:nvSpPr>
              <p:cNvPr id="329" name="Oval 328">
                <a:extLst>
                  <a:ext uri="{FF2B5EF4-FFF2-40B4-BE49-F238E27FC236}">
                    <a16:creationId xmlns:a16="http://schemas.microsoft.com/office/drawing/2014/main" id="{9510C442-7864-4843-A82C-EF98A3FCB177}"/>
                  </a:ext>
                </a:extLst>
              </p:cNvPr>
              <p:cNvSpPr/>
              <p:nvPr/>
            </p:nvSpPr>
            <p:spPr>
              <a:xfrm>
                <a:off x="5395385" y="4990133"/>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0" name="Oval 329">
                <a:extLst>
                  <a:ext uri="{FF2B5EF4-FFF2-40B4-BE49-F238E27FC236}">
                    <a16:creationId xmlns:a16="http://schemas.microsoft.com/office/drawing/2014/main" id="{CE03A6DE-7E1E-4D06-BEBA-C1EF2E0454AE}"/>
                  </a:ext>
                </a:extLst>
              </p:cNvPr>
              <p:cNvSpPr/>
              <p:nvPr/>
            </p:nvSpPr>
            <p:spPr>
              <a:xfrm>
                <a:off x="5395385" y="4825567"/>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1" name="Oval 330">
                <a:extLst>
                  <a:ext uri="{FF2B5EF4-FFF2-40B4-BE49-F238E27FC236}">
                    <a16:creationId xmlns:a16="http://schemas.microsoft.com/office/drawing/2014/main" id="{58B9E3DE-DABF-4C28-A60D-EBBACBF68B8F}"/>
                  </a:ext>
                </a:extLst>
              </p:cNvPr>
              <p:cNvSpPr/>
              <p:nvPr/>
            </p:nvSpPr>
            <p:spPr>
              <a:xfrm>
                <a:off x="5779434" y="5015057"/>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2" name="Oval 331">
                <a:extLst>
                  <a:ext uri="{FF2B5EF4-FFF2-40B4-BE49-F238E27FC236}">
                    <a16:creationId xmlns:a16="http://schemas.microsoft.com/office/drawing/2014/main" id="{3CE46E4F-463E-4549-A427-F8106524F424}"/>
                  </a:ext>
                </a:extLst>
              </p:cNvPr>
              <p:cNvSpPr/>
              <p:nvPr/>
            </p:nvSpPr>
            <p:spPr>
              <a:xfrm>
                <a:off x="5779434" y="4781875"/>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3" name="Oval 332">
                <a:extLst>
                  <a:ext uri="{FF2B5EF4-FFF2-40B4-BE49-F238E27FC236}">
                    <a16:creationId xmlns:a16="http://schemas.microsoft.com/office/drawing/2014/main" id="{F48B1AAD-83E8-46E2-A03F-62DAE2B9A475}"/>
                  </a:ext>
                </a:extLst>
              </p:cNvPr>
              <p:cNvSpPr/>
              <p:nvPr/>
            </p:nvSpPr>
            <p:spPr>
              <a:xfrm>
                <a:off x="6167952" y="4998609"/>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4" name="Oval 333">
                <a:extLst>
                  <a:ext uri="{FF2B5EF4-FFF2-40B4-BE49-F238E27FC236}">
                    <a16:creationId xmlns:a16="http://schemas.microsoft.com/office/drawing/2014/main" id="{C268F0C9-B500-402D-A9C4-4FAE9A34FC5C}"/>
                  </a:ext>
                </a:extLst>
              </p:cNvPr>
              <p:cNvSpPr/>
              <p:nvPr/>
            </p:nvSpPr>
            <p:spPr>
              <a:xfrm>
                <a:off x="6167952" y="4779814"/>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5" name="Oval 334">
                <a:extLst>
                  <a:ext uri="{FF2B5EF4-FFF2-40B4-BE49-F238E27FC236}">
                    <a16:creationId xmlns:a16="http://schemas.microsoft.com/office/drawing/2014/main" id="{8A78B3BA-59CB-4A5C-92AB-FE59F568906D}"/>
                  </a:ext>
                </a:extLst>
              </p:cNvPr>
              <p:cNvSpPr/>
              <p:nvPr/>
            </p:nvSpPr>
            <p:spPr>
              <a:xfrm>
                <a:off x="6548108" y="4985371"/>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6" name="Oval 335">
                <a:extLst>
                  <a:ext uri="{FF2B5EF4-FFF2-40B4-BE49-F238E27FC236}">
                    <a16:creationId xmlns:a16="http://schemas.microsoft.com/office/drawing/2014/main" id="{5F83040B-554D-4806-AEA9-77F8B7A8D618}"/>
                  </a:ext>
                </a:extLst>
              </p:cNvPr>
              <p:cNvSpPr/>
              <p:nvPr/>
            </p:nvSpPr>
            <p:spPr>
              <a:xfrm>
                <a:off x="6548108" y="4495987"/>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7" name="Oval 336">
                <a:extLst>
                  <a:ext uri="{FF2B5EF4-FFF2-40B4-BE49-F238E27FC236}">
                    <a16:creationId xmlns:a16="http://schemas.microsoft.com/office/drawing/2014/main" id="{CE72F24D-7A6E-4B23-8EBF-6DC50C407A98}"/>
                  </a:ext>
                </a:extLst>
              </p:cNvPr>
              <p:cNvSpPr/>
              <p:nvPr/>
            </p:nvSpPr>
            <p:spPr>
              <a:xfrm>
                <a:off x="6929308" y="4991220"/>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8" name="Oval 337">
                <a:extLst>
                  <a:ext uri="{FF2B5EF4-FFF2-40B4-BE49-F238E27FC236}">
                    <a16:creationId xmlns:a16="http://schemas.microsoft.com/office/drawing/2014/main" id="{544F82A6-8BB5-4112-8757-0AB3C1610B46}"/>
                  </a:ext>
                </a:extLst>
              </p:cNvPr>
              <p:cNvSpPr/>
              <p:nvPr/>
            </p:nvSpPr>
            <p:spPr>
              <a:xfrm>
                <a:off x="6929308" y="4738228"/>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9" name="Oval 338">
                <a:extLst>
                  <a:ext uri="{FF2B5EF4-FFF2-40B4-BE49-F238E27FC236}">
                    <a16:creationId xmlns:a16="http://schemas.microsoft.com/office/drawing/2014/main" id="{64037ABA-92AC-4213-8995-A0EDD9640366}"/>
                  </a:ext>
                </a:extLst>
              </p:cNvPr>
              <p:cNvSpPr/>
              <p:nvPr/>
            </p:nvSpPr>
            <p:spPr>
              <a:xfrm>
                <a:off x="7322118" y="4969985"/>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0" name="Oval 339">
                <a:extLst>
                  <a:ext uri="{FF2B5EF4-FFF2-40B4-BE49-F238E27FC236}">
                    <a16:creationId xmlns:a16="http://schemas.microsoft.com/office/drawing/2014/main" id="{A7E1173A-C014-4A00-BDDA-7EE41A1CC7DB}"/>
                  </a:ext>
                </a:extLst>
              </p:cNvPr>
              <p:cNvSpPr/>
              <p:nvPr/>
            </p:nvSpPr>
            <p:spPr>
              <a:xfrm>
                <a:off x="7322118" y="4668152"/>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1" name="Oval 340">
                <a:extLst>
                  <a:ext uri="{FF2B5EF4-FFF2-40B4-BE49-F238E27FC236}">
                    <a16:creationId xmlns:a16="http://schemas.microsoft.com/office/drawing/2014/main" id="{9031412E-66C3-48AD-89D1-04163B1331B0}"/>
                  </a:ext>
                </a:extLst>
              </p:cNvPr>
              <p:cNvSpPr/>
              <p:nvPr/>
            </p:nvSpPr>
            <p:spPr>
              <a:xfrm>
                <a:off x="7701897" y="4967152"/>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2" name="Oval 341">
                <a:extLst>
                  <a:ext uri="{FF2B5EF4-FFF2-40B4-BE49-F238E27FC236}">
                    <a16:creationId xmlns:a16="http://schemas.microsoft.com/office/drawing/2014/main" id="{28698183-6ED5-42A0-90FB-CD646B21488F}"/>
                  </a:ext>
                </a:extLst>
              </p:cNvPr>
              <p:cNvSpPr/>
              <p:nvPr/>
            </p:nvSpPr>
            <p:spPr>
              <a:xfrm>
                <a:off x="7701897" y="4568008"/>
                <a:ext cx="36000" cy="36000"/>
              </a:xfrm>
              <a:prstGeom prst="ellipse">
                <a:avLst/>
              </a:prstGeom>
              <a:solidFill>
                <a:srgbClr val="C00000"/>
              </a:solid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72" name="Textfeld 16">
              <a:extLst>
                <a:ext uri="{FF2B5EF4-FFF2-40B4-BE49-F238E27FC236}">
                  <a16:creationId xmlns:a16="http://schemas.microsoft.com/office/drawing/2014/main" id="{A66D7DC4-455E-4FFE-8F18-A2FE5CF57B71}"/>
                </a:ext>
              </a:extLst>
            </p:cNvPr>
            <p:cNvSpPr txBox="1">
              <a:spLocks noChangeArrowheads="1"/>
            </p:cNvSpPr>
            <p:nvPr/>
          </p:nvSpPr>
          <p:spPr bwMode="auto">
            <a:xfrm>
              <a:off x="4294934" y="2189686"/>
              <a:ext cx="329575"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110</a:t>
              </a:r>
            </a:p>
          </p:txBody>
        </p:sp>
        <p:sp>
          <p:nvSpPr>
            <p:cNvPr id="273" name="Textfeld 16">
              <a:extLst>
                <a:ext uri="{FF2B5EF4-FFF2-40B4-BE49-F238E27FC236}">
                  <a16:creationId xmlns:a16="http://schemas.microsoft.com/office/drawing/2014/main" id="{E642BD85-2A90-485B-93B2-CA749AB827A2}"/>
                </a:ext>
              </a:extLst>
            </p:cNvPr>
            <p:cNvSpPr txBox="1">
              <a:spLocks noChangeArrowheads="1"/>
            </p:cNvSpPr>
            <p:nvPr/>
          </p:nvSpPr>
          <p:spPr bwMode="auto">
            <a:xfrm>
              <a:off x="4294934" y="3530616"/>
              <a:ext cx="329575"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70</a:t>
              </a:r>
            </a:p>
          </p:txBody>
        </p:sp>
        <p:sp>
          <p:nvSpPr>
            <p:cNvPr id="274" name="Textfeld 16">
              <a:extLst>
                <a:ext uri="{FF2B5EF4-FFF2-40B4-BE49-F238E27FC236}">
                  <a16:creationId xmlns:a16="http://schemas.microsoft.com/office/drawing/2014/main" id="{A0A5BFF4-4674-4292-A1A5-302912B9B5AD}"/>
                </a:ext>
              </a:extLst>
            </p:cNvPr>
            <p:cNvSpPr txBox="1">
              <a:spLocks noChangeArrowheads="1"/>
            </p:cNvSpPr>
            <p:nvPr/>
          </p:nvSpPr>
          <p:spPr bwMode="auto">
            <a:xfrm>
              <a:off x="4294934" y="3854498"/>
              <a:ext cx="329575"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60</a:t>
              </a:r>
            </a:p>
          </p:txBody>
        </p:sp>
        <p:sp>
          <p:nvSpPr>
            <p:cNvPr id="275" name="Textfeld 16">
              <a:extLst>
                <a:ext uri="{FF2B5EF4-FFF2-40B4-BE49-F238E27FC236}">
                  <a16:creationId xmlns:a16="http://schemas.microsoft.com/office/drawing/2014/main" id="{289D1A58-AC56-4152-811B-E03D32CDC44D}"/>
                </a:ext>
              </a:extLst>
            </p:cNvPr>
            <p:cNvSpPr txBox="1">
              <a:spLocks noChangeArrowheads="1"/>
            </p:cNvSpPr>
            <p:nvPr/>
          </p:nvSpPr>
          <p:spPr bwMode="auto">
            <a:xfrm>
              <a:off x="4294934" y="4181561"/>
              <a:ext cx="329575"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50</a:t>
              </a:r>
            </a:p>
          </p:txBody>
        </p:sp>
        <p:sp>
          <p:nvSpPr>
            <p:cNvPr id="276" name="Textfeld 16">
              <a:extLst>
                <a:ext uri="{FF2B5EF4-FFF2-40B4-BE49-F238E27FC236}">
                  <a16:creationId xmlns:a16="http://schemas.microsoft.com/office/drawing/2014/main" id="{7FD45FDB-BF0A-48CF-BB56-00829E556833}"/>
                </a:ext>
              </a:extLst>
            </p:cNvPr>
            <p:cNvSpPr txBox="1">
              <a:spLocks noChangeArrowheads="1"/>
            </p:cNvSpPr>
            <p:nvPr/>
          </p:nvSpPr>
          <p:spPr bwMode="auto">
            <a:xfrm>
              <a:off x="4294934" y="4514987"/>
              <a:ext cx="329575"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40</a:t>
              </a:r>
            </a:p>
          </p:txBody>
        </p:sp>
        <p:sp>
          <p:nvSpPr>
            <p:cNvPr id="277" name="Textfeld 16">
              <a:extLst>
                <a:ext uri="{FF2B5EF4-FFF2-40B4-BE49-F238E27FC236}">
                  <a16:creationId xmlns:a16="http://schemas.microsoft.com/office/drawing/2014/main" id="{285C6F60-86D8-417C-AE4B-26F67CEBD9F9}"/>
                </a:ext>
              </a:extLst>
            </p:cNvPr>
            <p:cNvSpPr txBox="1">
              <a:spLocks noChangeArrowheads="1"/>
            </p:cNvSpPr>
            <p:nvPr/>
          </p:nvSpPr>
          <p:spPr bwMode="auto">
            <a:xfrm>
              <a:off x="4294934" y="2516773"/>
              <a:ext cx="329575"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100</a:t>
              </a:r>
            </a:p>
          </p:txBody>
        </p:sp>
        <p:sp>
          <p:nvSpPr>
            <p:cNvPr id="278" name="Textfeld 16">
              <a:extLst>
                <a:ext uri="{FF2B5EF4-FFF2-40B4-BE49-F238E27FC236}">
                  <a16:creationId xmlns:a16="http://schemas.microsoft.com/office/drawing/2014/main" id="{942E49E1-1EED-4BD2-913E-C13ED1988E98}"/>
                </a:ext>
              </a:extLst>
            </p:cNvPr>
            <p:cNvSpPr txBox="1">
              <a:spLocks noChangeArrowheads="1"/>
            </p:cNvSpPr>
            <p:nvPr/>
          </p:nvSpPr>
          <p:spPr bwMode="auto">
            <a:xfrm>
              <a:off x="4294934" y="2854375"/>
              <a:ext cx="329575"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90</a:t>
              </a:r>
            </a:p>
          </p:txBody>
        </p:sp>
        <p:cxnSp>
          <p:nvCxnSpPr>
            <p:cNvPr id="279" name="Straight Connector 774">
              <a:extLst>
                <a:ext uri="{FF2B5EF4-FFF2-40B4-BE49-F238E27FC236}">
                  <a16:creationId xmlns:a16="http://schemas.microsoft.com/office/drawing/2014/main" id="{D84C26DA-A515-4484-BC5F-EE8273693853}"/>
                </a:ext>
              </a:extLst>
            </p:cNvPr>
            <p:cNvCxnSpPr>
              <a:cxnSpLocks noChangeShapeType="1"/>
            </p:cNvCxnSpPr>
            <p:nvPr/>
          </p:nvCxnSpPr>
          <p:spPr bwMode="auto">
            <a:xfrm flipH="1">
              <a:off x="4674444" y="4607103"/>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80" name="Straight Connector 777">
              <a:extLst>
                <a:ext uri="{FF2B5EF4-FFF2-40B4-BE49-F238E27FC236}">
                  <a16:creationId xmlns:a16="http://schemas.microsoft.com/office/drawing/2014/main" id="{1F2284B9-1E2B-44EB-BA9E-659208407DE3}"/>
                </a:ext>
              </a:extLst>
            </p:cNvPr>
            <p:cNvCxnSpPr>
              <a:cxnSpLocks noChangeShapeType="1"/>
            </p:cNvCxnSpPr>
            <p:nvPr/>
          </p:nvCxnSpPr>
          <p:spPr bwMode="auto">
            <a:xfrm flipH="1">
              <a:off x="4674444" y="3611830"/>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81" name="Straight Connector 778">
              <a:extLst>
                <a:ext uri="{FF2B5EF4-FFF2-40B4-BE49-F238E27FC236}">
                  <a16:creationId xmlns:a16="http://schemas.microsoft.com/office/drawing/2014/main" id="{0B6FAB4F-FC5A-4E7A-8C29-97B6780467D6}"/>
                </a:ext>
              </a:extLst>
            </p:cNvPr>
            <p:cNvCxnSpPr>
              <a:cxnSpLocks noChangeShapeType="1"/>
            </p:cNvCxnSpPr>
            <p:nvPr/>
          </p:nvCxnSpPr>
          <p:spPr bwMode="auto">
            <a:xfrm flipH="1">
              <a:off x="4674444" y="4270044"/>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82" name="Straight Connector 779">
              <a:extLst>
                <a:ext uri="{FF2B5EF4-FFF2-40B4-BE49-F238E27FC236}">
                  <a16:creationId xmlns:a16="http://schemas.microsoft.com/office/drawing/2014/main" id="{14FF40CD-3DD5-4FCA-8097-14D5F3A76231}"/>
                </a:ext>
              </a:extLst>
            </p:cNvPr>
            <p:cNvCxnSpPr>
              <a:cxnSpLocks noChangeShapeType="1"/>
            </p:cNvCxnSpPr>
            <p:nvPr/>
          </p:nvCxnSpPr>
          <p:spPr bwMode="auto">
            <a:xfrm flipH="1">
              <a:off x="4674444" y="3939344"/>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83" name="Straight Connector 782">
              <a:extLst>
                <a:ext uri="{FF2B5EF4-FFF2-40B4-BE49-F238E27FC236}">
                  <a16:creationId xmlns:a16="http://schemas.microsoft.com/office/drawing/2014/main" id="{B35DB7F5-A9A5-416F-8B38-1B95EBEADEB8}"/>
                </a:ext>
              </a:extLst>
            </p:cNvPr>
            <p:cNvCxnSpPr>
              <a:cxnSpLocks noChangeShapeType="1"/>
            </p:cNvCxnSpPr>
            <p:nvPr/>
          </p:nvCxnSpPr>
          <p:spPr bwMode="auto">
            <a:xfrm flipH="1">
              <a:off x="4674444" y="2285992"/>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84" name="Straight Connector 775">
              <a:extLst>
                <a:ext uri="{FF2B5EF4-FFF2-40B4-BE49-F238E27FC236}">
                  <a16:creationId xmlns:a16="http://schemas.microsoft.com/office/drawing/2014/main" id="{EA5C8A5C-551B-47AF-9E38-0CFE7D72CF89}"/>
                </a:ext>
              </a:extLst>
            </p:cNvPr>
            <p:cNvCxnSpPr>
              <a:cxnSpLocks noChangeShapeType="1"/>
            </p:cNvCxnSpPr>
            <p:nvPr/>
          </p:nvCxnSpPr>
          <p:spPr bwMode="auto">
            <a:xfrm flipH="1">
              <a:off x="4674444" y="4931904"/>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85" name="Straight Connector 780">
              <a:extLst>
                <a:ext uri="{FF2B5EF4-FFF2-40B4-BE49-F238E27FC236}">
                  <a16:creationId xmlns:a16="http://schemas.microsoft.com/office/drawing/2014/main" id="{494D0761-F0EF-4CA8-A9C2-F1E9AD7558F0}"/>
                </a:ext>
              </a:extLst>
            </p:cNvPr>
            <p:cNvCxnSpPr>
              <a:cxnSpLocks noChangeShapeType="1"/>
            </p:cNvCxnSpPr>
            <p:nvPr/>
          </p:nvCxnSpPr>
          <p:spPr bwMode="auto">
            <a:xfrm flipH="1">
              <a:off x="4674444" y="2610351"/>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86" name="Straight Connector 780">
              <a:extLst>
                <a:ext uri="{FF2B5EF4-FFF2-40B4-BE49-F238E27FC236}">
                  <a16:creationId xmlns:a16="http://schemas.microsoft.com/office/drawing/2014/main" id="{98884A64-8AAA-40B1-9DB8-C0A117CB71B9}"/>
                </a:ext>
              </a:extLst>
            </p:cNvPr>
            <p:cNvCxnSpPr>
              <a:cxnSpLocks noChangeShapeType="1"/>
            </p:cNvCxnSpPr>
            <p:nvPr/>
          </p:nvCxnSpPr>
          <p:spPr bwMode="auto">
            <a:xfrm flipH="1">
              <a:off x="4674444" y="2945675"/>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cxnSp>
          <p:nvCxnSpPr>
            <p:cNvPr id="287" name="Straight Connector 780">
              <a:extLst>
                <a:ext uri="{FF2B5EF4-FFF2-40B4-BE49-F238E27FC236}">
                  <a16:creationId xmlns:a16="http://schemas.microsoft.com/office/drawing/2014/main" id="{40966BE1-521E-4689-BAFB-1DD167EFC8C2}"/>
                </a:ext>
              </a:extLst>
            </p:cNvPr>
            <p:cNvCxnSpPr>
              <a:cxnSpLocks noChangeShapeType="1"/>
            </p:cNvCxnSpPr>
            <p:nvPr/>
          </p:nvCxnSpPr>
          <p:spPr bwMode="auto">
            <a:xfrm flipH="1">
              <a:off x="4674444" y="3270005"/>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sp>
          <p:nvSpPr>
            <p:cNvPr id="288" name="Textfeld 16">
              <a:extLst>
                <a:ext uri="{FF2B5EF4-FFF2-40B4-BE49-F238E27FC236}">
                  <a16:creationId xmlns:a16="http://schemas.microsoft.com/office/drawing/2014/main" id="{0B7F630F-EEAF-4AAB-A0F7-A02298B5C40A}"/>
                </a:ext>
              </a:extLst>
            </p:cNvPr>
            <p:cNvSpPr txBox="1">
              <a:spLocks noChangeArrowheads="1"/>
            </p:cNvSpPr>
            <p:nvPr/>
          </p:nvSpPr>
          <p:spPr bwMode="auto">
            <a:xfrm>
              <a:off x="4294934" y="3179698"/>
              <a:ext cx="329575"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80</a:t>
              </a:r>
            </a:p>
          </p:txBody>
        </p:sp>
        <p:sp>
          <p:nvSpPr>
            <p:cNvPr id="289" name="Textfeld 16">
              <a:extLst>
                <a:ext uri="{FF2B5EF4-FFF2-40B4-BE49-F238E27FC236}">
                  <a16:creationId xmlns:a16="http://schemas.microsoft.com/office/drawing/2014/main" id="{F274FFC5-4012-441C-AB32-E55A180B21E7}"/>
                </a:ext>
              </a:extLst>
            </p:cNvPr>
            <p:cNvSpPr txBox="1">
              <a:spLocks noChangeArrowheads="1"/>
            </p:cNvSpPr>
            <p:nvPr/>
          </p:nvSpPr>
          <p:spPr bwMode="auto">
            <a:xfrm>
              <a:off x="4299631" y="1868207"/>
              <a:ext cx="329575" cy="18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defRPr sz="3200">
                  <a:solidFill>
                    <a:srgbClr val="07061C"/>
                  </a:solidFill>
                  <a:latin typeface="Calibri" pitchFamily="34" charset="0"/>
                </a:defRPr>
              </a:lvl1pPr>
              <a:lvl2pPr marL="742950" indent="-285750" eaLnBrk="0" hangingPunct="0">
                <a:spcBef>
                  <a:spcPct val="20000"/>
                </a:spcBef>
                <a:buFont typeface="Arial" pitchFamily="34" charset="0"/>
                <a:buChar char="–"/>
                <a:defRPr sz="2800">
                  <a:solidFill>
                    <a:srgbClr val="07061C"/>
                  </a:solidFill>
                  <a:latin typeface="Calibri" pitchFamily="34" charset="0"/>
                </a:defRPr>
              </a:lvl2pPr>
              <a:lvl3pPr marL="1143000" indent="-228600" eaLnBrk="0" hangingPunct="0">
                <a:spcBef>
                  <a:spcPct val="20000"/>
                </a:spcBef>
                <a:buFont typeface="Arial" pitchFamily="34" charset="0"/>
                <a:buChar char="•"/>
                <a:defRPr sz="2400">
                  <a:solidFill>
                    <a:srgbClr val="07061C"/>
                  </a:solidFill>
                  <a:latin typeface="Calibri" pitchFamily="34" charset="0"/>
                </a:defRPr>
              </a:lvl3pPr>
              <a:lvl4pPr marL="1600200" indent="-228600" eaLnBrk="0" hangingPunct="0">
                <a:spcBef>
                  <a:spcPct val="20000"/>
                </a:spcBef>
                <a:buFont typeface="Arial" pitchFamily="34" charset="0"/>
                <a:buChar char="–"/>
                <a:defRPr sz="2000">
                  <a:solidFill>
                    <a:srgbClr val="07061C"/>
                  </a:solidFill>
                  <a:latin typeface="Calibri" pitchFamily="34" charset="0"/>
                </a:defRPr>
              </a:lvl4pPr>
              <a:lvl5pPr marL="2057400" indent="-228600" eaLnBrk="0" hangingPunct="0">
                <a:spcBef>
                  <a:spcPct val="20000"/>
                </a:spcBef>
                <a:buFont typeface="Arial" pitchFamily="34" charset="0"/>
                <a:buChar char="»"/>
                <a:defRPr sz="2000">
                  <a:solidFill>
                    <a:srgbClr val="07061C"/>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07061C"/>
                  </a:solidFill>
                  <a:latin typeface="Calibri" pitchFamily="34" charset="0"/>
                </a:defRPr>
              </a:lvl9pPr>
            </a:lstStyle>
            <a:p>
              <a:pPr algn="r" eaLnBrk="1" fontAlgn="base" hangingPunct="1">
                <a:spcBef>
                  <a:spcPct val="0"/>
                </a:spcBef>
                <a:spcAft>
                  <a:spcPct val="0"/>
                </a:spcAft>
                <a:buFontTx/>
                <a:buNone/>
                <a:defRPr/>
              </a:pPr>
              <a:r>
                <a:rPr lang="en-GB" altLang="en-US" sz="1100" kern="0" dirty="0">
                  <a:solidFill>
                    <a:schemeClr val="tx1"/>
                  </a:solidFill>
                  <a:latin typeface="Arial" panose="020B0604020202020204" pitchFamily="34" charset="0"/>
                  <a:cs typeface="Arial" charset="0"/>
                </a:rPr>
                <a:t>120</a:t>
              </a:r>
            </a:p>
          </p:txBody>
        </p:sp>
        <p:cxnSp>
          <p:nvCxnSpPr>
            <p:cNvPr id="290" name="Straight Connector 782">
              <a:extLst>
                <a:ext uri="{FF2B5EF4-FFF2-40B4-BE49-F238E27FC236}">
                  <a16:creationId xmlns:a16="http://schemas.microsoft.com/office/drawing/2014/main" id="{FFB26565-0593-4217-B61C-E32C061F9B28}"/>
                </a:ext>
              </a:extLst>
            </p:cNvPr>
            <p:cNvCxnSpPr>
              <a:cxnSpLocks noChangeShapeType="1"/>
            </p:cNvCxnSpPr>
            <p:nvPr/>
          </p:nvCxnSpPr>
          <p:spPr bwMode="auto">
            <a:xfrm flipH="1">
              <a:off x="4679141" y="1964513"/>
              <a:ext cx="103866" cy="0"/>
            </a:xfrm>
            <a:prstGeom prst="line">
              <a:avLst/>
            </a:prstGeom>
            <a:noFill/>
            <a:ln w="19050" cap="sq" algn="ctr">
              <a:solidFill>
                <a:schemeClr val="tx2"/>
              </a:solidFill>
              <a:miter lim="800000"/>
              <a:headEnd/>
              <a:tailEnd/>
            </a:ln>
            <a:extLst>
              <a:ext uri="{909E8E84-426E-40DD-AFC4-6F175D3DCCD1}">
                <a14:hiddenFill xmlns:a14="http://schemas.microsoft.com/office/drawing/2010/main">
                  <a:noFill/>
                </a14:hiddenFill>
              </a:ext>
            </a:extLst>
          </p:spPr>
        </p:cxnSp>
      </p:grpSp>
      <p:sp>
        <p:nvSpPr>
          <p:cNvPr id="468" name="TextBox 467">
            <a:extLst>
              <a:ext uri="{FF2B5EF4-FFF2-40B4-BE49-F238E27FC236}">
                <a16:creationId xmlns:a16="http://schemas.microsoft.com/office/drawing/2014/main" id="{94074BA1-C4FE-4E15-809E-F6AA5C9E4506}"/>
              </a:ext>
            </a:extLst>
          </p:cNvPr>
          <p:cNvSpPr txBox="1"/>
          <p:nvPr/>
        </p:nvSpPr>
        <p:spPr>
          <a:xfrm>
            <a:off x="9156225" y="2555811"/>
            <a:ext cx="2408980" cy="1919946"/>
          </a:xfrm>
          <a:prstGeom prst="rect">
            <a:avLst/>
          </a:prstGeom>
          <a:solidFill>
            <a:schemeClr val="bg1"/>
          </a:solidFill>
          <a:ln w="19050">
            <a:solidFill>
              <a:schemeClr val="tx1"/>
            </a:solidFill>
          </a:ln>
        </p:spPr>
        <p:txBody>
          <a:bodyPr wrap="square" anchor="ctr">
            <a:noAutofit/>
          </a:bodyPr>
          <a:lstStyle>
            <a:defPPr>
              <a:defRPr lang="en-US"/>
            </a:defPPr>
            <a:lvl1pPr marL="266700" algn="ctr">
              <a:defRPr sz="1400" b="1">
                <a:solidFill>
                  <a:srgbClr val="184E21"/>
                </a:solidFill>
                <a:latin typeface="Arial" panose="020B0604020202020204" pitchFamily="34" charset="0"/>
                <a:cs typeface="Arial" panose="020B0604020202020204" pitchFamily="34" charset="0"/>
              </a:defRPr>
            </a:lvl1pPr>
          </a:lstStyle>
          <a:p>
            <a:pPr marL="0"/>
            <a:r>
              <a:rPr lang="en-GB" sz="1600" b="0" dirty="0">
                <a:solidFill>
                  <a:schemeClr val="tx1"/>
                </a:solidFill>
              </a:rPr>
              <a:t>Similar results obtained when dabigatran reversal was measured as ECT, TT, aPTT, and unbound dabigatran</a:t>
            </a:r>
          </a:p>
        </p:txBody>
      </p:sp>
    </p:spTree>
    <p:extLst>
      <p:ext uri="{BB962C8B-B14F-4D97-AF65-F5344CB8AC3E}">
        <p14:creationId xmlns:p14="http://schemas.microsoft.com/office/powerpoint/2010/main" val="207690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RE-VERSE AD </a:t>
            </a:r>
            <a:r>
              <a:rPr lang="en-GB" sz="2400" dirty="0"/>
              <a:t>Group A: efficacy of idarucizumab demonstrated </a:t>
            </a:r>
            <a:br>
              <a:rPr lang="en-GB" sz="2400" dirty="0"/>
            </a:br>
            <a:r>
              <a:rPr lang="en-GB" sz="2400" dirty="0"/>
              <a:t>in patients with life-threatening bleeding</a:t>
            </a:r>
          </a:p>
        </p:txBody>
      </p:sp>
      <p:sp>
        <p:nvSpPr>
          <p:cNvPr id="3" name="Slide Number Placeholder 2"/>
          <p:cNvSpPr>
            <a:spLocks noGrp="1"/>
          </p:cNvSpPr>
          <p:nvPr>
            <p:ph type="sldNum" sz="quarter" idx="12"/>
          </p:nvPr>
        </p:nvSpPr>
        <p:spPr/>
        <p:txBody>
          <a:bodyPr/>
          <a:lstStyle/>
          <a:p>
            <a:fld id="{2066355A-084C-D24E-9AD2-7E4FC41EA627}" type="slidenum">
              <a:rPr lang="en-GB" noProof="0" smtClean="0"/>
              <a:pPr/>
              <a:t>39</a:t>
            </a:fld>
            <a:endParaRPr lang="en-GB" noProof="0" dirty="0"/>
          </a:p>
        </p:txBody>
      </p:sp>
      <p:sp>
        <p:nvSpPr>
          <p:cNvPr id="4" name="Text Placeholder 3"/>
          <p:cNvSpPr>
            <a:spLocks noGrp="1"/>
          </p:cNvSpPr>
          <p:nvPr>
            <p:ph type="body" sz="quarter" idx="13"/>
          </p:nvPr>
        </p:nvSpPr>
        <p:spPr>
          <a:xfrm>
            <a:off x="480483" y="6038212"/>
            <a:ext cx="11101916" cy="683264"/>
          </a:xfrm>
        </p:spPr>
        <p:txBody>
          <a:bodyPr/>
          <a:lstStyle/>
          <a:p>
            <a:r>
              <a:rPr lang="en-US" dirty="0"/>
              <a:t>*Serial computed tomography (CT) scans were not mandated by the protocol; </a:t>
            </a:r>
            <a:r>
              <a:rPr lang="en-US" baseline="30000" dirty="0"/>
              <a:t>†</a:t>
            </a:r>
            <a:r>
              <a:rPr lang="en-US" dirty="0"/>
              <a:t>Cessation confirmed within 24 hours in 134/198 patients – bleeding stopped before treatment in two patients and could not be determined in 67 patients; </a:t>
            </a:r>
            <a:r>
              <a:rPr lang="en-US" baseline="30000" dirty="0"/>
              <a:t>‡</a:t>
            </a:r>
            <a:r>
              <a:rPr lang="en-US" dirty="0"/>
              <a:t>Local investigator-determined time to bleeding cessation </a:t>
            </a:r>
          </a:p>
          <a:p>
            <a:r>
              <a:rPr lang="en-US" dirty="0"/>
              <a:t>ICH, intracranial haemorrhage. Pollack et al. NEJM 2017;377:431; Pollack et al. Presented at ISTH 2017</a:t>
            </a:r>
          </a:p>
        </p:txBody>
      </p:sp>
      <p:graphicFrame>
        <p:nvGraphicFramePr>
          <p:cNvPr id="46" name="Chart 45">
            <a:extLst>
              <a:ext uri="{FF2B5EF4-FFF2-40B4-BE49-F238E27FC236}">
                <a16:creationId xmlns:a16="http://schemas.microsoft.com/office/drawing/2014/main" id="{44678203-E94E-4B3F-849F-5B293C352D30}"/>
              </a:ext>
            </a:extLst>
          </p:cNvPr>
          <p:cNvGraphicFramePr>
            <a:graphicFrameLocks noChangeAspect="1"/>
          </p:cNvGraphicFramePr>
          <p:nvPr/>
        </p:nvGraphicFramePr>
        <p:xfrm>
          <a:off x="3370437" y="1983019"/>
          <a:ext cx="3384000" cy="3262159"/>
        </p:xfrm>
        <a:graphic>
          <a:graphicData uri="http://schemas.openxmlformats.org/drawingml/2006/chart">
            <c:chart xmlns:c="http://schemas.openxmlformats.org/drawingml/2006/chart" xmlns:r="http://schemas.openxmlformats.org/officeDocument/2006/relationships" r:id="rId3"/>
          </a:graphicData>
        </a:graphic>
      </p:graphicFrame>
      <p:sp>
        <p:nvSpPr>
          <p:cNvPr id="47" name="Rectangle 46">
            <a:extLst>
              <a:ext uri="{FF2B5EF4-FFF2-40B4-BE49-F238E27FC236}">
                <a16:creationId xmlns:a16="http://schemas.microsoft.com/office/drawing/2014/main" id="{4FEF8B66-4234-4568-8782-181BFAF578FE}"/>
              </a:ext>
            </a:extLst>
          </p:cNvPr>
          <p:cNvSpPr/>
          <p:nvPr/>
        </p:nvSpPr>
        <p:spPr>
          <a:xfrm>
            <a:off x="7780297" y="1881292"/>
            <a:ext cx="2474119" cy="584775"/>
          </a:xfrm>
          <a:prstGeom prst="rect">
            <a:avLst/>
          </a:prstGeom>
        </p:spPr>
        <p:txBody>
          <a:bodyPr wrap="square">
            <a:spAutoFit/>
          </a:bodyPr>
          <a:lstStyle/>
          <a:p>
            <a:pPr defTabSz="1219140">
              <a:defRPr/>
            </a:pPr>
            <a:r>
              <a:rPr lang="en-US" sz="1600" b="1" kern="0" dirty="0"/>
              <a:t>Median time to </a:t>
            </a:r>
            <a:br>
              <a:rPr lang="en-US" sz="1600" b="1" kern="0" dirty="0"/>
            </a:br>
            <a:r>
              <a:rPr lang="en-US" sz="1600" b="1" kern="0" dirty="0"/>
              <a:t>bleeding cessation</a:t>
            </a:r>
            <a:r>
              <a:rPr lang="en-US" sz="1600" kern="0" baseline="30000" dirty="0"/>
              <a:t>†‡</a:t>
            </a:r>
            <a:endParaRPr lang="en-US" sz="1600" kern="0" dirty="0"/>
          </a:p>
        </p:txBody>
      </p:sp>
      <p:sp>
        <p:nvSpPr>
          <p:cNvPr id="48" name="Rectangle 47">
            <a:extLst>
              <a:ext uri="{FF2B5EF4-FFF2-40B4-BE49-F238E27FC236}">
                <a16:creationId xmlns:a16="http://schemas.microsoft.com/office/drawing/2014/main" id="{B73716DB-920C-45C4-9893-E398F9025E1D}"/>
              </a:ext>
            </a:extLst>
          </p:cNvPr>
          <p:cNvSpPr/>
          <p:nvPr/>
        </p:nvSpPr>
        <p:spPr>
          <a:xfrm>
            <a:off x="7764717" y="4785243"/>
            <a:ext cx="2197111" cy="502766"/>
          </a:xfrm>
          <a:prstGeom prst="rect">
            <a:avLst/>
          </a:prstGeom>
        </p:spPr>
        <p:txBody>
          <a:bodyPr wrap="square" anchor="ctr">
            <a:spAutoFit/>
          </a:bodyPr>
          <a:lstStyle/>
          <a:p>
            <a:pPr algn="ctr" defTabSz="1219140">
              <a:defRPr/>
            </a:pPr>
            <a:r>
              <a:rPr lang="en-US" sz="2667" b="1" kern="0" dirty="0"/>
              <a:t>2.5 hours</a:t>
            </a:r>
          </a:p>
        </p:txBody>
      </p:sp>
      <p:grpSp>
        <p:nvGrpSpPr>
          <p:cNvPr id="49" name="Group 48">
            <a:extLst>
              <a:ext uri="{FF2B5EF4-FFF2-40B4-BE49-F238E27FC236}">
                <a16:creationId xmlns:a16="http://schemas.microsoft.com/office/drawing/2014/main" id="{D4AF383A-5242-4DC3-9FE9-6387F802EDD7}"/>
              </a:ext>
            </a:extLst>
          </p:cNvPr>
          <p:cNvGrpSpPr/>
          <p:nvPr/>
        </p:nvGrpSpPr>
        <p:grpSpPr>
          <a:xfrm>
            <a:off x="7829896" y="2629239"/>
            <a:ext cx="2066748" cy="2014128"/>
            <a:chOff x="6294800" y="2270920"/>
            <a:chExt cx="1425409" cy="1389118"/>
          </a:xfrm>
        </p:grpSpPr>
        <p:sp>
          <p:nvSpPr>
            <p:cNvPr id="50" name="Freeform: Shape 49">
              <a:extLst>
                <a:ext uri="{FF2B5EF4-FFF2-40B4-BE49-F238E27FC236}">
                  <a16:creationId xmlns:a16="http://schemas.microsoft.com/office/drawing/2014/main" id="{DE0B34C2-618F-4B6E-A6A5-72C5D8841454}"/>
                </a:ext>
              </a:extLst>
            </p:cNvPr>
            <p:cNvSpPr/>
            <p:nvPr/>
          </p:nvSpPr>
          <p:spPr>
            <a:xfrm rot="19885915">
              <a:off x="6644943" y="2374562"/>
              <a:ext cx="92556" cy="133041"/>
            </a:xfrm>
            <a:custGeom>
              <a:avLst/>
              <a:gdLst>
                <a:gd name="connsiteX0" fmla="*/ 92556 w 92556"/>
                <a:gd name="connsiteY0" fmla="*/ 0 h 133041"/>
                <a:gd name="connsiteX1" fmla="*/ 92556 w 92556"/>
                <a:gd name="connsiteY1" fmla="*/ 48451 h 133041"/>
                <a:gd name="connsiteX2" fmla="*/ 83804 w 92556"/>
                <a:gd name="connsiteY2" fmla="*/ 48451 h 133041"/>
                <a:gd name="connsiteX3" fmla="*/ 83804 w 92556"/>
                <a:gd name="connsiteY3" fmla="*/ 133041 h 133041"/>
                <a:gd name="connsiteX4" fmla="*/ 8751 w 92556"/>
                <a:gd name="connsiteY4" fmla="*/ 133041 h 133041"/>
                <a:gd name="connsiteX5" fmla="*/ 8751 w 92556"/>
                <a:gd name="connsiteY5" fmla="*/ 48451 h 133041"/>
                <a:gd name="connsiteX6" fmla="*/ 0 w 92556"/>
                <a:gd name="connsiteY6" fmla="*/ 48451 h 133041"/>
                <a:gd name="connsiteX7" fmla="*/ 0 w 92556"/>
                <a:gd name="connsiteY7" fmla="*/ 0 h 13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56" h="133041">
                  <a:moveTo>
                    <a:pt x="92556" y="0"/>
                  </a:moveTo>
                  <a:lnTo>
                    <a:pt x="92556" y="48451"/>
                  </a:lnTo>
                  <a:lnTo>
                    <a:pt x="83804" y="48451"/>
                  </a:lnTo>
                  <a:lnTo>
                    <a:pt x="83804" y="133041"/>
                  </a:lnTo>
                  <a:lnTo>
                    <a:pt x="8751" y="133041"/>
                  </a:lnTo>
                  <a:lnTo>
                    <a:pt x="8751" y="48451"/>
                  </a:lnTo>
                  <a:lnTo>
                    <a:pt x="0" y="48451"/>
                  </a:lnTo>
                  <a:lnTo>
                    <a:pt x="0" y="0"/>
                  </a:lnTo>
                  <a:close/>
                </a:path>
              </a:pathLst>
            </a:custGeom>
            <a:solidFill>
              <a:sysClr val="window" lastClr="FFFFFF">
                <a:lumMod val="85000"/>
              </a:sysClr>
            </a:solidFill>
            <a:ln w="6350" cap="flat" cmpd="sng" algn="ctr">
              <a:solidFill>
                <a:srgbClr val="03497C"/>
              </a:solidFill>
              <a:prstDash val="solid"/>
            </a:ln>
            <a:effectLst/>
          </p:spPr>
          <p:txBody>
            <a:bodyPr wrap="square" rtlCol="0" anchor="ctr">
              <a:noAutofit/>
            </a:bodyPr>
            <a:lstStyle/>
            <a:p>
              <a:pPr algn="ctr" defTabSz="914377">
                <a:defRPr/>
              </a:pPr>
              <a:endParaRPr lang="en-US" kern="0" dirty="0">
                <a:solidFill>
                  <a:prstClr val="white"/>
                </a:solidFill>
              </a:endParaRPr>
            </a:p>
          </p:txBody>
        </p:sp>
        <p:sp>
          <p:nvSpPr>
            <p:cNvPr id="51" name="Freeform: Shape 50">
              <a:extLst>
                <a:ext uri="{FF2B5EF4-FFF2-40B4-BE49-F238E27FC236}">
                  <a16:creationId xmlns:a16="http://schemas.microsoft.com/office/drawing/2014/main" id="{22E1A3A9-8BA2-455D-9A1C-2CA66B2C58BB}"/>
                </a:ext>
              </a:extLst>
            </p:cNvPr>
            <p:cNvSpPr/>
            <p:nvPr/>
          </p:nvSpPr>
          <p:spPr>
            <a:xfrm rot="1714085" flipH="1">
              <a:off x="7289548" y="2376146"/>
              <a:ext cx="92556" cy="133041"/>
            </a:xfrm>
            <a:custGeom>
              <a:avLst/>
              <a:gdLst>
                <a:gd name="connsiteX0" fmla="*/ 92556 w 92556"/>
                <a:gd name="connsiteY0" fmla="*/ 0 h 133041"/>
                <a:gd name="connsiteX1" fmla="*/ 0 w 92556"/>
                <a:gd name="connsiteY1" fmla="*/ 0 h 133041"/>
                <a:gd name="connsiteX2" fmla="*/ 0 w 92556"/>
                <a:gd name="connsiteY2" fmla="*/ 48451 h 133041"/>
                <a:gd name="connsiteX3" fmla="*/ 8751 w 92556"/>
                <a:gd name="connsiteY3" fmla="*/ 48451 h 133041"/>
                <a:gd name="connsiteX4" fmla="*/ 8751 w 92556"/>
                <a:gd name="connsiteY4" fmla="*/ 133041 h 133041"/>
                <a:gd name="connsiteX5" fmla="*/ 83804 w 92556"/>
                <a:gd name="connsiteY5" fmla="*/ 133041 h 133041"/>
                <a:gd name="connsiteX6" fmla="*/ 83804 w 92556"/>
                <a:gd name="connsiteY6" fmla="*/ 48451 h 133041"/>
                <a:gd name="connsiteX7" fmla="*/ 92556 w 92556"/>
                <a:gd name="connsiteY7" fmla="*/ 48451 h 13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56" h="133041">
                  <a:moveTo>
                    <a:pt x="92556" y="0"/>
                  </a:moveTo>
                  <a:lnTo>
                    <a:pt x="0" y="0"/>
                  </a:lnTo>
                  <a:lnTo>
                    <a:pt x="0" y="48451"/>
                  </a:lnTo>
                  <a:lnTo>
                    <a:pt x="8751" y="48451"/>
                  </a:lnTo>
                  <a:lnTo>
                    <a:pt x="8751" y="133041"/>
                  </a:lnTo>
                  <a:lnTo>
                    <a:pt x="83804" y="133041"/>
                  </a:lnTo>
                  <a:lnTo>
                    <a:pt x="83804" y="48451"/>
                  </a:lnTo>
                  <a:lnTo>
                    <a:pt x="92556" y="48451"/>
                  </a:lnTo>
                  <a:close/>
                </a:path>
              </a:pathLst>
            </a:custGeom>
            <a:solidFill>
              <a:sysClr val="window" lastClr="FFFFFF">
                <a:lumMod val="85000"/>
              </a:sysClr>
            </a:solidFill>
            <a:ln w="6350" cap="flat" cmpd="sng" algn="ctr">
              <a:solidFill>
                <a:srgbClr val="03497C"/>
              </a:solidFill>
              <a:prstDash val="solid"/>
            </a:ln>
            <a:effectLst/>
          </p:spPr>
          <p:txBody>
            <a:bodyPr wrap="square" rtlCol="0" anchor="ctr">
              <a:noAutofit/>
            </a:bodyPr>
            <a:lstStyle/>
            <a:p>
              <a:pPr algn="ctr" defTabSz="914377">
                <a:defRPr/>
              </a:pPr>
              <a:endParaRPr lang="en-US" kern="0" dirty="0">
                <a:solidFill>
                  <a:prstClr val="white"/>
                </a:solidFill>
              </a:endParaRPr>
            </a:p>
          </p:txBody>
        </p:sp>
        <p:sp>
          <p:nvSpPr>
            <p:cNvPr id="52" name="Freeform: Shape 51">
              <a:extLst>
                <a:ext uri="{FF2B5EF4-FFF2-40B4-BE49-F238E27FC236}">
                  <a16:creationId xmlns:a16="http://schemas.microsoft.com/office/drawing/2014/main" id="{840CDFC1-F300-4F39-B60F-5C7157600CBE}"/>
                </a:ext>
              </a:extLst>
            </p:cNvPr>
            <p:cNvSpPr/>
            <p:nvPr/>
          </p:nvSpPr>
          <p:spPr>
            <a:xfrm>
              <a:off x="6943813" y="2270920"/>
              <a:ext cx="133820" cy="108514"/>
            </a:xfrm>
            <a:custGeom>
              <a:avLst/>
              <a:gdLst>
                <a:gd name="connsiteX0" fmla="*/ 0 w 133820"/>
                <a:gd name="connsiteY0" fmla="*/ 0 h 108514"/>
                <a:gd name="connsiteX1" fmla="*/ 133820 w 133820"/>
                <a:gd name="connsiteY1" fmla="*/ 0 h 108514"/>
                <a:gd name="connsiteX2" fmla="*/ 133820 w 133820"/>
                <a:gd name="connsiteY2" fmla="*/ 41974 h 108514"/>
                <a:gd name="connsiteX3" fmla="*/ 121551 w 133820"/>
                <a:gd name="connsiteY3" fmla="*/ 41974 h 108514"/>
                <a:gd name="connsiteX4" fmla="*/ 121551 w 133820"/>
                <a:gd name="connsiteY4" fmla="*/ 108514 h 108514"/>
                <a:gd name="connsiteX5" fmla="*/ 13037 w 133820"/>
                <a:gd name="connsiteY5" fmla="*/ 108514 h 108514"/>
                <a:gd name="connsiteX6" fmla="*/ 13037 w 133820"/>
                <a:gd name="connsiteY6" fmla="*/ 41974 h 108514"/>
                <a:gd name="connsiteX7" fmla="*/ 0 w 133820"/>
                <a:gd name="connsiteY7" fmla="*/ 41974 h 10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820" h="108514">
                  <a:moveTo>
                    <a:pt x="0" y="0"/>
                  </a:moveTo>
                  <a:lnTo>
                    <a:pt x="133820" y="0"/>
                  </a:lnTo>
                  <a:lnTo>
                    <a:pt x="133820" y="41974"/>
                  </a:lnTo>
                  <a:lnTo>
                    <a:pt x="121551" y="41974"/>
                  </a:lnTo>
                  <a:lnTo>
                    <a:pt x="121551" y="108514"/>
                  </a:lnTo>
                  <a:lnTo>
                    <a:pt x="13037" y="108514"/>
                  </a:lnTo>
                  <a:lnTo>
                    <a:pt x="13037" y="41974"/>
                  </a:lnTo>
                  <a:lnTo>
                    <a:pt x="0" y="41974"/>
                  </a:lnTo>
                  <a:close/>
                </a:path>
              </a:pathLst>
            </a:custGeom>
            <a:solidFill>
              <a:sysClr val="window" lastClr="FFFFFF">
                <a:lumMod val="85000"/>
              </a:sysClr>
            </a:solidFill>
            <a:ln w="6350" cap="flat" cmpd="sng" algn="ctr">
              <a:solidFill>
                <a:srgbClr val="03497C"/>
              </a:solidFill>
              <a:prstDash val="solid"/>
            </a:ln>
            <a:effectLst/>
          </p:spPr>
          <p:txBody>
            <a:bodyPr wrap="square" rtlCol="0" anchor="ctr">
              <a:noAutofit/>
            </a:bodyPr>
            <a:lstStyle/>
            <a:p>
              <a:pPr algn="ctr" defTabSz="914377">
                <a:defRPr/>
              </a:pPr>
              <a:endParaRPr lang="en-US" kern="0" dirty="0">
                <a:solidFill>
                  <a:prstClr val="white"/>
                </a:solidFill>
              </a:endParaRPr>
            </a:p>
          </p:txBody>
        </p:sp>
        <p:sp>
          <p:nvSpPr>
            <p:cNvPr id="53" name="Oval 52">
              <a:extLst>
                <a:ext uri="{FF2B5EF4-FFF2-40B4-BE49-F238E27FC236}">
                  <a16:creationId xmlns:a16="http://schemas.microsoft.com/office/drawing/2014/main" id="{7F9F8B9C-AA71-461B-867B-B92A698A2D29}"/>
                </a:ext>
              </a:extLst>
            </p:cNvPr>
            <p:cNvSpPr/>
            <p:nvPr/>
          </p:nvSpPr>
          <p:spPr>
            <a:xfrm>
              <a:off x="6416960" y="2373806"/>
              <a:ext cx="1189914" cy="1189915"/>
            </a:xfrm>
            <a:prstGeom prst="ellipse">
              <a:avLst/>
            </a:prstGeom>
            <a:solidFill>
              <a:sysClr val="window" lastClr="FFFFFF">
                <a:lumMod val="95000"/>
              </a:sysClr>
            </a:solidFill>
            <a:ln w="12700" cap="flat" cmpd="sng" algn="ctr">
              <a:solidFill>
                <a:srgbClr val="03497C"/>
              </a:solidFill>
              <a:prstDash val="solid"/>
            </a:ln>
            <a:effectLst/>
          </p:spPr>
          <p:txBody>
            <a:bodyPr rtlCol="0" anchor="ctr"/>
            <a:lstStyle/>
            <a:p>
              <a:pPr algn="ctr" defTabSz="914377">
                <a:defRPr/>
              </a:pPr>
              <a:endParaRPr lang="en-US" kern="0" dirty="0">
                <a:solidFill>
                  <a:prstClr val="white"/>
                </a:solidFill>
              </a:endParaRPr>
            </a:p>
          </p:txBody>
        </p:sp>
        <p:sp>
          <p:nvSpPr>
            <p:cNvPr id="54" name="Oval 53">
              <a:extLst>
                <a:ext uri="{FF2B5EF4-FFF2-40B4-BE49-F238E27FC236}">
                  <a16:creationId xmlns:a16="http://schemas.microsoft.com/office/drawing/2014/main" id="{CB873CFD-7532-4295-A003-68F145ED85B0}"/>
                </a:ext>
              </a:extLst>
            </p:cNvPr>
            <p:cNvSpPr/>
            <p:nvPr/>
          </p:nvSpPr>
          <p:spPr>
            <a:xfrm>
              <a:off x="6475275" y="2431409"/>
              <a:ext cx="1070896" cy="1070897"/>
            </a:xfrm>
            <a:prstGeom prst="ellipse">
              <a:avLst/>
            </a:prstGeom>
            <a:solidFill>
              <a:srgbClr val="B5CBD9"/>
            </a:solidFill>
            <a:ln w="6350" cap="flat" cmpd="sng" algn="ctr">
              <a:solidFill>
                <a:srgbClr val="03497C"/>
              </a:solidFill>
              <a:prstDash val="solid"/>
            </a:ln>
            <a:effectLst/>
          </p:spPr>
          <p:txBody>
            <a:bodyPr rtlCol="0" anchor="ctr"/>
            <a:lstStyle/>
            <a:p>
              <a:pPr algn="ctr" defTabSz="914377">
                <a:defRPr/>
              </a:pPr>
              <a:endParaRPr lang="en-US" kern="0" dirty="0">
                <a:solidFill>
                  <a:prstClr val="white"/>
                </a:solidFill>
              </a:endParaRPr>
            </a:p>
          </p:txBody>
        </p:sp>
        <p:graphicFrame>
          <p:nvGraphicFramePr>
            <p:cNvPr id="55" name="Chart 54">
              <a:extLst>
                <a:ext uri="{FF2B5EF4-FFF2-40B4-BE49-F238E27FC236}">
                  <a16:creationId xmlns:a16="http://schemas.microsoft.com/office/drawing/2014/main" id="{5AF9038C-F111-4F69-885C-8CBEF93A0F43}"/>
                </a:ext>
              </a:extLst>
            </p:cNvPr>
            <p:cNvGraphicFramePr/>
            <p:nvPr/>
          </p:nvGraphicFramePr>
          <p:xfrm>
            <a:off x="6294800" y="2285949"/>
            <a:ext cx="1425409" cy="1374089"/>
          </p:xfrm>
          <a:graphic>
            <a:graphicData uri="http://schemas.openxmlformats.org/drawingml/2006/chart">
              <c:chart xmlns:c="http://schemas.openxmlformats.org/drawingml/2006/chart" xmlns:r="http://schemas.openxmlformats.org/officeDocument/2006/relationships" r:id="rId4"/>
            </a:graphicData>
          </a:graphic>
        </p:graphicFrame>
        <p:sp>
          <p:nvSpPr>
            <p:cNvPr id="56" name="Freeform: Shape 55">
              <a:extLst>
                <a:ext uri="{FF2B5EF4-FFF2-40B4-BE49-F238E27FC236}">
                  <a16:creationId xmlns:a16="http://schemas.microsoft.com/office/drawing/2014/main" id="{F8110472-BC0E-4D54-8C55-8D67B0697006}"/>
                </a:ext>
              </a:extLst>
            </p:cNvPr>
            <p:cNvSpPr/>
            <p:nvPr/>
          </p:nvSpPr>
          <p:spPr>
            <a:xfrm rot="6651468">
              <a:off x="7060362" y="2702001"/>
              <a:ext cx="333468" cy="405811"/>
            </a:xfrm>
            <a:custGeom>
              <a:avLst/>
              <a:gdLst>
                <a:gd name="connsiteX0" fmla="*/ 0 w 333468"/>
                <a:gd name="connsiteY0" fmla="*/ 0 h 405811"/>
                <a:gd name="connsiteX1" fmla="*/ 322664 w 333468"/>
                <a:gd name="connsiteY1" fmla="*/ 347311 h 405811"/>
                <a:gd name="connsiteX2" fmla="*/ 323490 w 333468"/>
                <a:gd name="connsiteY2" fmla="*/ 347653 h 405811"/>
                <a:gd name="connsiteX3" fmla="*/ 323898 w 333468"/>
                <a:gd name="connsiteY3" fmla="*/ 348640 h 405811"/>
                <a:gd name="connsiteX4" fmla="*/ 327742 w 333468"/>
                <a:gd name="connsiteY4" fmla="*/ 352777 h 405811"/>
                <a:gd name="connsiteX5" fmla="*/ 326145 w 333468"/>
                <a:gd name="connsiteY5" fmla="*/ 354064 h 405811"/>
                <a:gd name="connsiteX6" fmla="*/ 333468 w 333468"/>
                <a:gd name="connsiteY6" fmla="*/ 371743 h 405811"/>
                <a:gd name="connsiteX7" fmla="*/ 299400 w 333468"/>
                <a:gd name="connsiteY7" fmla="*/ 405811 h 405811"/>
                <a:gd name="connsiteX8" fmla="*/ 275310 w 333468"/>
                <a:gd name="connsiteY8" fmla="*/ 395833 h 405811"/>
                <a:gd name="connsiteX9" fmla="*/ 275058 w 333468"/>
                <a:gd name="connsiteY9" fmla="*/ 395224 h 405811"/>
                <a:gd name="connsiteX10" fmla="*/ 274968 w 333468"/>
                <a:gd name="connsiteY10" fmla="*/ 395296 h 40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68" h="405811">
                  <a:moveTo>
                    <a:pt x="0" y="0"/>
                  </a:moveTo>
                  <a:lnTo>
                    <a:pt x="322664" y="347311"/>
                  </a:lnTo>
                  <a:lnTo>
                    <a:pt x="323490" y="347653"/>
                  </a:lnTo>
                  <a:lnTo>
                    <a:pt x="323898" y="348640"/>
                  </a:lnTo>
                  <a:lnTo>
                    <a:pt x="327742" y="352777"/>
                  </a:lnTo>
                  <a:lnTo>
                    <a:pt x="326145" y="354064"/>
                  </a:lnTo>
                  <a:lnTo>
                    <a:pt x="333468" y="371743"/>
                  </a:lnTo>
                  <a:cubicBezTo>
                    <a:pt x="333468" y="390558"/>
                    <a:pt x="318215" y="405811"/>
                    <a:pt x="299400" y="405811"/>
                  </a:cubicBezTo>
                  <a:cubicBezTo>
                    <a:pt x="289992" y="405811"/>
                    <a:pt x="281476" y="401998"/>
                    <a:pt x="275310" y="395833"/>
                  </a:cubicBezTo>
                  <a:lnTo>
                    <a:pt x="275058" y="395224"/>
                  </a:lnTo>
                  <a:lnTo>
                    <a:pt x="274968" y="395296"/>
                  </a:lnTo>
                  <a:close/>
                </a:path>
              </a:pathLst>
            </a:custGeom>
            <a:solidFill>
              <a:sysClr val="window" lastClr="FFFFFF"/>
            </a:solidFill>
            <a:ln w="6350" cap="flat" cmpd="sng" algn="ctr">
              <a:solidFill>
                <a:srgbClr val="03497C"/>
              </a:solidFill>
              <a:prstDash val="solid"/>
            </a:ln>
            <a:effectLst/>
          </p:spPr>
          <p:txBody>
            <a:bodyPr wrap="square" rtlCol="0" anchor="ctr">
              <a:noAutofit/>
            </a:bodyPr>
            <a:lstStyle/>
            <a:p>
              <a:pPr algn="ctr" defTabSz="914377">
                <a:defRPr/>
              </a:pPr>
              <a:endParaRPr lang="en-US" kern="0" dirty="0">
                <a:solidFill>
                  <a:prstClr val="white"/>
                </a:solidFill>
              </a:endParaRPr>
            </a:p>
          </p:txBody>
        </p:sp>
      </p:grpSp>
      <p:sp>
        <p:nvSpPr>
          <p:cNvPr id="57" name="TextBox 56">
            <a:extLst>
              <a:ext uri="{FF2B5EF4-FFF2-40B4-BE49-F238E27FC236}">
                <a16:creationId xmlns:a16="http://schemas.microsoft.com/office/drawing/2014/main" id="{38C18676-0F72-4C53-B2DC-8B3DAEE0ED0E}"/>
              </a:ext>
            </a:extLst>
          </p:cNvPr>
          <p:cNvSpPr txBox="1"/>
          <p:nvPr/>
        </p:nvSpPr>
        <p:spPr>
          <a:xfrm>
            <a:off x="6046351" y="1724269"/>
            <a:ext cx="1460927" cy="830997"/>
          </a:xfrm>
          <a:prstGeom prst="rect">
            <a:avLst/>
          </a:prstGeom>
          <a:noFill/>
        </p:spPr>
        <p:txBody>
          <a:bodyPr wrap="square" rtlCol="0">
            <a:spAutoFit/>
          </a:bodyPr>
          <a:lstStyle/>
          <a:p>
            <a:pPr defTabSz="1219140">
              <a:defRPr/>
            </a:pPr>
            <a:r>
              <a:rPr lang="en-US" sz="1600" b="1" kern="0" dirty="0"/>
              <a:t>Assessable </a:t>
            </a:r>
            <a:br>
              <a:rPr lang="en-US" sz="1600" b="1" kern="0" dirty="0"/>
            </a:br>
            <a:r>
              <a:rPr lang="en-US" sz="1600" b="1" kern="0" dirty="0"/>
              <a:t>non-ICH </a:t>
            </a:r>
            <a:br>
              <a:rPr lang="en-US" sz="1600" b="1" kern="0" dirty="0"/>
            </a:br>
            <a:r>
              <a:rPr lang="en-US" sz="1600" b="1" kern="0" dirty="0"/>
              <a:t>(n=198)</a:t>
            </a:r>
          </a:p>
        </p:txBody>
      </p:sp>
      <p:sp>
        <p:nvSpPr>
          <p:cNvPr id="58" name="TextBox 57">
            <a:extLst>
              <a:ext uri="{FF2B5EF4-FFF2-40B4-BE49-F238E27FC236}">
                <a16:creationId xmlns:a16="http://schemas.microsoft.com/office/drawing/2014/main" id="{F8A9675E-F93D-4AF1-8D7A-F3BB4E200FEB}"/>
              </a:ext>
            </a:extLst>
          </p:cNvPr>
          <p:cNvSpPr txBox="1"/>
          <p:nvPr/>
        </p:nvSpPr>
        <p:spPr>
          <a:xfrm>
            <a:off x="2356277" y="2376342"/>
            <a:ext cx="1735717" cy="830997"/>
          </a:xfrm>
          <a:prstGeom prst="rect">
            <a:avLst/>
          </a:prstGeom>
          <a:noFill/>
        </p:spPr>
        <p:txBody>
          <a:bodyPr wrap="square" rtlCol="0">
            <a:spAutoFit/>
          </a:bodyPr>
          <a:lstStyle/>
          <a:p>
            <a:pPr defTabSz="1219140">
              <a:defRPr/>
            </a:pPr>
            <a:r>
              <a:rPr lang="en-US" sz="1600" b="1" kern="0" dirty="0">
                <a:solidFill>
                  <a:srgbClr val="8D9DB1"/>
                </a:solidFill>
              </a:rPr>
              <a:t>ICH (non-</a:t>
            </a:r>
            <a:br>
              <a:rPr lang="en-US" sz="1600" b="1" kern="0" dirty="0">
                <a:solidFill>
                  <a:srgbClr val="8D9DB1"/>
                </a:solidFill>
              </a:rPr>
            </a:br>
            <a:r>
              <a:rPr lang="en-US" sz="1600" b="1" kern="0" dirty="0">
                <a:solidFill>
                  <a:srgbClr val="8D9DB1"/>
                </a:solidFill>
              </a:rPr>
              <a:t>assessable)*</a:t>
            </a:r>
            <a:br>
              <a:rPr lang="en-US" sz="1600" b="1" kern="0" dirty="0">
                <a:solidFill>
                  <a:srgbClr val="8D9DB1"/>
                </a:solidFill>
              </a:rPr>
            </a:br>
            <a:r>
              <a:rPr lang="en-US" sz="1600" b="1" kern="0" dirty="0">
                <a:solidFill>
                  <a:srgbClr val="8D9DB1"/>
                </a:solidFill>
              </a:rPr>
              <a:t>(n=98)</a:t>
            </a:r>
          </a:p>
        </p:txBody>
      </p:sp>
      <p:sp>
        <p:nvSpPr>
          <p:cNvPr id="59" name="TextBox 58">
            <a:extLst>
              <a:ext uri="{FF2B5EF4-FFF2-40B4-BE49-F238E27FC236}">
                <a16:creationId xmlns:a16="http://schemas.microsoft.com/office/drawing/2014/main" id="{0F7D2737-34C3-4680-A15B-2A6F9A43956B}"/>
              </a:ext>
            </a:extLst>
          </p:cNvPr>
          <p:cNvSpPr txBox="1"/>
          <p:nvPr/>
        </p:nvSpPr>
        <p:spPr>
          <a:xfrm>
            <a:off x="2695770" y="4932862"/>
            <a:ext cx="1909359" cy="584775"/>
          </a:xfrm>
          <a:prstGeom prst="rect">
            <a:avLst/>
          </a:prstGeom>
          <a:noFill/>
        </p:spPr>
        <p:txBody>
          <a:bodyPr wrap="square" rtlCol="0">
            <a:spAutoFit/>
          </a:bodyPr>
          <a:lstStyle/>
          <a:p>
            <a:pPr defTabSz="1219140">
              <a:defRPr/>
            </a:pPr>
            <a:r>
              <a:rPr lang="en-US" sz="1600" b="1" kern="0" dirty="0">
                <a:solidFill>
                  <a:srgbClr val="739DB7"/>
                </a:solidFill>
              </a:rPr>
              <a:t>Non-assessable </a:t>
            </a:r>
            <a:br>
              <a:rPr lang="en-US" sz="1600" b="1" kern="0" dirty="0">
                <a:solidFill>
                  <a:srgbClr val="739DB7"/>
                </a:solidFill>
              </a:rPr>
            </a:br>
            <a:r>
              <a:rPr lang="en-US" sz="1600" b="1" kern="0" dirty="0">
                <a:solidFill>
                  <a:srgbClr val="739DB7"/>
                </a:solidFill>
              </a:rPr>
              <a:t>non-ICH (n=5)</a:t>
            </a:r>
          </a:p>
        </p:txBody>
      </p:sp>
      <p:cxnSp>
        <p:nvCxnSpPr>
          <p:cNvPr id="60" name="Straight Arrow Connector 59">
            <a:extLst>
              <a:ext uri="{FF2B5EF4-FFF2-40B4-BE49-F238E27FC236}">
                <a16:creationId xmlns:a16="http://schemas.microsoft.com/office/drawing/2014/main" id="{2D99DB0E-6172-4B9F-9287-1AE86E497943}"/>
              </a:ext>
            </a:extLst>
          </p:cNvPr>
          <p:cNvCxnSpPr>
            <a:cxnSpLocks/>
          </p:cNvCxnSpPr>
          <p:nvPr/>
        </p:nvCxnSpPr>
        <p:spPr>
          <a:xfrm>
            <a:off x="7158019" y="2128032"/>
            <a:ext cx="619359" cy="0"/>
          </a:xfrm>
          <a:prstGeom prst="straightConnector1">
            <a:avLst/>
          </a:prstGeom>
          <a:noFill/>
          <a:ln w="19050" cap="flat" cmpd="sng" algn="ctr">
            <a:solidFill>
              <a:schemeClr val="tx1"/>
            </a:solidFill>
            <a:prstDash val="solid"/>
            <a:tailEnd type="triangle" w="lg" len="med"/>
          </a:ln>
          <a:effectLst/>
        </p:spPr>
      </p:cxnSp>
      <p:sp>
        <p:nvSpPr>
          <p:cNvPr id="61" name="Rectangle 60">
            <a:extLst>
              <a:ext uri="{FF2B5EF4-FFF2-40B4-BE49-F238E27FC236}">
                <a16:creationId xmlns:a16="http://schemas.microsoft.com/office/drawing/2014/main" id="{5E605344-17B0-4094-8437-A0D24CA7EE7F}"/>
              </a:ext>
            </a:extLst>
          </p:cNvPr>
          <p:cNvSpPr/>
          <p:nvPr/>
        </p:nvSpPr>
        <p:spPr>
          <a:xfrm>
            <a:off x="2348280" y="1405784"/>
            <a:ext cx="2945230" cy="584775"/>
          </a:xfrm>
          <a:prstGeom prst="rect">
            <a:avLst/>
          </a:prstGeom>
        </p:spPr>
        <p:txBody>
          <a:bodyPr wrap="square">
            <a:spAutoFit/>
          </a:bodyPr>
          <a:lstStyle/>
          <a:p>
            <a:pPr defTabSz="1219140">
              <a:defRPr/>
            </a:pPr>
            <a:r>
              <a:rPr lang="en-US" sz="1600" b="1" kern="0" dirty="0"/>
              <a:t>301 patients with </a:t>
            </a:r>
            <a:br>
              <a:rPr lang="en-US" sz="1600" b="1" kern="0" dirty="0"/>
            </a:br>
            <a:r>
              <a:rPr lang="en-US" sz="1600" b="1" kern="0" dirty="0"/>
              <a:t>bleeding type classed as:</a:t>
            </a:r>
          </a:p>
        </p:txBody>
      </p:sp>
      <p:grpSp>
        <p:nvGrpSpPr>
          <p:cNvPr id="23" name="Group 22">
            <a:extLst>
              <a:ext uri="{FF2B5EF4-FFF2-40B4-BE49-F238E27FC236}">
                <a16:creationId xmlns:a16="http://schemas.microsoft.com/office/drawing/2014/main" id="{F2112EB6-DD4B-470E-8C9E-289DCE9788C3}"/>
              </a:ext>
            </a:extLst>
          </p:cNvPr>
          <p:cNvGrpSpPr>
            <a:grpSpLocks noChangeAspect="1"/>
          </p:cNvGrpSpPr>
          <p:nvPr/>
        </p:nvGrpSpPr>
        <p:grpSpPr>
          <a:xfrm>
            <a:off x="11095571" y="6413840"/>
            <a:ext cx="288000" cy="250148"/>
            <a:chOff x="3628927" y="5524745"/>
            <a:chExt cx="528545" cy="459078"/>
          </a:xfrm>
        </p:grpSpPr>
        <p:sp>
          <p:nvSpPr>
            <p:cNvPr id="24" name="Rectangle 23">
              <a:extLst>
                <a:ext uri="{FF2B5EF4-FFF2-40B4-BE49-F238E27FC236}">
                  <a16:creationId xmlns:a16="http://schemas.microsoft.com/office/drawing/2014/main" id="{B3459972-EDC8-4024-A44E-5B74E1094A95}"/>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25" name="Straight Connector 24">
              <a:extLst>
                <a:ext uri="{FF2B5EF4-FFF2-40B4-BE49-F238E27FC236}">
                  <a16:creationId xmlns:a16="http://schemas.microsoft.com/office/drawing/2014/main" id="{801900E7-7A58-4110-BB7C-E6F32A48BA70}"/>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26" name="Straight Connector 25">
              <a:extLst>
                <a:ext uri="{FF2B5EF4-FFF2-40B4-BE49-F238E27FC236}">
                  <a16:creationId xmlns:a16="http://schemas.microsoft.com/office/drawing/2014/main" id="{087C4702-92F9-477B-9E1B-9C557BD8D18E}"/>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27" name="Straight Connector 26">
              <a:extLst>
                <a:ext uri="{FF2B5EF4-FFF2-40B4-BE49-F238E27FC236}">
                  <a16:creationId xmlns:a16="http://schemas.microsoft.com/office/drawing/2014/main" id="{8773EDD7-E708-4193-A80E-B560CA02923F}"/>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spTree>
    <p:extLst>
      <p:ext uri="{BB962C8B-B14F-4D97-AF65-F5344CB8AC3E}">
        <p14:creationId xmlns:p14="http://schemas.microsoft.com/office/powerpoint/2010/main" val="38539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691D-0B57-4698-A2D0-4E53E70C0A8A}"/>
              </a:ext>
            </a:extLst>
          </p:cNvPr>
          <p:cNvSpPr>
            <a:spLocks noGrp="1"/>
          </p:cNvSpPr>
          <p:nvPr>
            <p:ph type="title"/>
          </p:nvPr>
        </p:nvSpPr>
        <p:spPr/>
        <p:txBody>
          <a:bodyPr/>
          <a:lstStyle/>
          <a:p>
            <a:r>
              <a:rPr lang="en-GB" dirty="0"/>
              <a:t>Important information</a:t>
            </a:r>
          </a:p>
        </p:txBody>
      </p:sp>
      <p:sp>
        <p:nvSpPr>
          <p:cNvPr id="3" name="Slide Number Placeholder 2">
            <a:extLst>
              <a:ext uri="{FF2B5EF4-FFF2-40B4-BE49-F238E27FC236}">
                <a16:creationId xmlns:a16="http://schemas.microsoft.com/office/drawing/2014/main" id="{BC6E65B3-C325-4952-8891-ED6D6DF747D6}"/>
              </a:ext>
            </a:extLst>
          </p:cNvPr>
          <p:cNvSpPr>
            <a:spLocks noGrp="1"/>
          </p:cNvSpPr>
          <p:nvPr>
            <p:ph type="sldNum" sz="quarter" idx="12"/>
          </p:nvPr>
        </p:nvSpPr>
        <p:spPr/>
        <p:txBody>
          <a:bodyPr/>
          <a:lstStyle/>
          <a:p>
            <a:fld id="{2066355A-084C-D24E-9AD2-7E4FC41EA627}" type="slidenum">
              <a:rPr lang="en-GB" noProof="0" smtClean="0"/>
              <a:pPr/>
              <a:t>4</a:t>
            </a:fld>
            <a:endParaRPr lang="en-GB" noProof="0" dirty="0"/>
          </a:p>
        </p:txBody>
      </p:sp>
      <p:sp>
        <p:nvSpPr>
          <p:cNvPr id="5" name="Content Placeholder 4">
            <a:extLst>
              <a:ext uri="{FF2B5EF4-FFF2-40B4-BE49-F238E27FC236}">
                <a16:creationId xmlns:a16="http://schemas.microsoft.com/office/drawing/2014/main" id="{D3F69FAD-5B2B-4272-86C3-973D0A9BCA74}"/>
              </a:ext>
            </a:extLst>
          </p:cNvPr>
          <p:cNvSpPr>
            <a:spLocks noGrp="1"/>
          </p:cNvSpPr>
          <p:nvPr>
            <p:ph idx="1"/>
          </p:nvPr>
        </p:nvSpPr>
        <p:spPr/>
        <p:txBody>
          <a:bodyPr>
            <a:normAutofit/>
          </a:bodyPr>
          <a:lstStyle/>
          <a:p>
            <a:r>
              <a:rPr lang="en-GB" sz="1800" dirty="0"/>
              <a:t>The primary purpose of this slide deck is to provide a resource for internal medical affairs and MSL training regarding the updated ESC guidelines for management of patients with AF</a:t>
            </a:r>
          </a:p>
          <a:p>
            <a:r>
              <a:rPr lang="en-GB" sz="1800" dirty="0"/>
              <a:t>To help facilitate learning, each time a guideline recommendation is shown there is a link to direct the reader to the corresponding RCT data for dabigatran</a:t>
            </a:r>
          </a:p>
          <a:p>
            <a:r>
              <a:rPr lang="en-GB" sz="1800" dirty="0"/>
              <a:t>In addition, key aspects of the guidelines are evaluated to provide internal personnel with important points to raise when discussing these data with HCPs</a:t>
            </a:r>
          </a:p>
          <a:p>
            <a:r>
              <a:rPr lang="en-GB" sz="1800" dirty="0"/>
              <a:t>Slide 41 contains information on other internal resources where you can access further information on RCTs with dabigatran and FXa inhibitors</a:t>
            </a:r>
          </a:p>
          <a:p>
            <a:pPr marL="0" indent="0">
              <a:buNone/>
            </a:pPr>
            <a:endParaRPr lang="en-GB" sz="1800" dirty="0"/>
          </a:p>
          <a:p>
            <a:pPr marL="0" indent="0">
              <a:buNone/>
            </a:pPr>
            <a:r>
              <a:rPr lang="en-GB" sz="1800" b="1" dirty="0"/>
              <a:t>Should you use this deck for purposes other than internal training, please remember that you must follow your local compliance regulations and the product labels in your country.</a:t>
            </a:r>
          </a:p>
        </p:txBody>
      </p:sp>
      <p:sp>
        <p:nvSpPr>
          <p:cNvPr id="6" name="Text Placeholder 5">
            <a:extLst>
              <a:ext uri="{FF2B5EF4-FFF2-40B4-BE49-F238E27FC236}">
                <a16:creationId xmlns:a16="http://schemas.microsoft.com/office/drawing/2014/main" id="{A8C95A89-0482-410B-B3EC-EED6EDB0A750}"/>
              </a:ext>
            </a:extLst>
          </p:cNvPr>
          <p:cNvSpPr>
            <a:spLocks noGrp="1"/>
          </p:cNvSpPr>
          <p:nvPr>
            <p:ph type="body" sz="quarter" idx="13"/>
          </p:nvPr>
        </p:nvSpPr>
        <p:spPr/>
        <p:txBody>
          <a:bodyPr/>
          <a:lstStyle/>
          <a:p>
            <a:r>
              <a:rPr lang="en-GB" dirty="0"/>
              <a:t>HCP, healthcare professional; RCT, randomized controlled trial</a:t>
            </a:r>
          </a:p>
        </p:txBody>
      </p:sp>
    </p:spTree>
    <p:extLst>
      <p:ext uri="{BB962C8B-B14F-4D97-AF65-F5344CB8AC3E}">
        <p14:creationId xmlns:p14="http://schemas.microsoft.com/office/powerpoint/2010/main" val="81991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RE-VERSE AD </a:t>
            </a:r>
            <a:r>
              <a:rPr lang="en-GB" sz="2400" dirty="0"/>
              <a:t>Group B: most patients had normal haemostasis </a:t>
            </a:r>
            <a:br>
              <a:rPr lang="en-GB" sz="2400" dirty="0"/>
            </a:br>
            <a:r>
              <a:rPr lang="en-GB" sz="2400" dirty="0"/>
              <a:t>during surgery</a:t>
            </a:r>
          </a:p>
        </p:txBody>
      </p:sp>
      <p:sp>
        <p:nvSpPr>
          <p:cNvPr id="3" name="Slide Number Placeholder 2"/>
          <p:cNvSpPr>
            <a:spLocks noGrp="1"/>
          </p:cNvSpPr>
          <p:nvPr>
            <p:ph type="sldNum" sz="quarter" idx="12"/>
          </p:nvPr>
        </p:nvSpPr>
        <p:spPr/>
        <p:txBody>
          <a:bodyPr/>
          <a:lstStyle/>
          <a:p>
            <a:fld id="{2066355A-084C-D24E-9AD2-7E4FC41EA627}" type="slidenum">
              <a:rPr lang="en-GB" noProof="0" smtClean="0"/>
              <a:pPr/>
              <a:t>40</a:t>
            </a:fld>
            <a:endParaRPr lang="en-GB" noProof="0" dirty="0"/>
          </a:p>
        </p:txBody>
      </p:sp>
      <p:sp>
        <p:nvSpPr>
          <p:cNvPr id="4" name="Text Placeholder 3"/>
          <p:cNvSpPr>
            <a:spLocks noGrp="1"/>
          </p:cNvSpPr>
          <p:nvPr>
            <p:ph type="body" sz="quarter" idx="13"/>
          </p:nvPr>
        </p:nvSpPr>
        <p:spPr/>
        <p:txBody>
          <a:bodyPr/>
          <a:lstStyle/>
          <a:p>
            <a:r>
              <a:rPr lang="en-US" dirty="0"/>
              <a:t>RE-VERSE AD Group B: 197 patients underwent emergency surgery or procedure; diluted thrombin time data for 195 patients </a:t>
            </a:r>
          </a:p>
          <a:p>
            <a:r>
              <a:rPr lang="en-US" dirty="0"/>
              <a:t>Pollack et al. NEJM 2017;377:431</a:t>
            </a:r>
          </a:p>
        </p:txBody>
      </p:sp>
      <p:sp>
        <p:nvSpPr>
          <p:cNvPr id="49" name="Rectangle 48">
            <a:extLst>
              <a:ext uri="{FF2B5EF4-FFF2-40B4-BE49-F238E27FC236}">
                <a16:creationId xmlns:a16="http://schemas.microsoft.com/office/drawing/2014/main" id="{C736726B-913C-42B0-BF3D-58B5E6CE6D24}"/>
              </a:ext>
            </a:extLst>
          </p:cNvPr>
          <p:cNvSpPr/>
          <p:nvPr/>
        </p:nvSpPr>
        <p:spPr>
          <a:xfrm>
            <a:off x="1921025" y="1427879"/>
            <a:ext cx="4073153" cy="4454306"/>
          </a:xfrm>
          <a:prstGeom prst="rect">
            <a:avLst/>
          </a:prstGeom>
          <a:noFill/>
          <a:ln w="19050" cap="flat" cmpd="sng" algn="ctr">
            <a:solidFill>
              <a:schemeClr val="tx1"/>
            </a:solidFill>
            <a:prstDash val="solid"/>
          </a:ln>
          <a:effectLst/>
        </p:spPr>
        <p:txBody>
          <a:bodyPr rtlCol="0" anchor="ctr"/>
          <a:lstStyle/>
          <a:p>
            <a:pPr algn="ctr" defTabSz="609585">
              <a:defRPr/>
            </a:pPr>
            <a:endParaRPr lang="en-US" kern="0" dirty="0">
              <a:solidFill>
                <a:prstClr val="white"/>
              </a:solidFill>
            </a:endParaRPr>
          </a:p>
        </p:txBody>
      </p:sp>
      <p:sp>
        <p:nvSpPr>
          <p:cNvPr id="50" name="Rectangle 49">
            <a:extLst>
              <a:ext uri="{FF2B5EF4-FFF2-40B4-BE49-F238E27FC236}">
                <a16:creationId xmlns:a16="http://schemas.microsoft.com/office/drawing/2014/main" id="{32E1B763-0A69-410B-8124-1C0CD2883A8C}"/>
              </a:ext>
            </a:extLst>
          </p:cNvPr>
          <p:cNvSpPr/>
          <p:nvPr/>
        </p:nvSpPr>
        <p:spPr>
          <a:xfrm>
            <a:off x="6265546" y="1427879"/>
            <a:ext cx="4073153" cy="4454306"/>
          </a:xfrm>
          <a:prstGeom prst="rect">
            <a:avLst/>
          </a:prstGeom>
          <a:noFill/>
          <a:ln w="19050" cap="flat" cmpd="sng" algn="ctr">
            <a:solidFill>
              <a:schemeClr val="tx1"/>
            </a:solidFill>
            <a:prstDash val="solid"/>
          </a:ln>
          <a:effectLst/>
        </p:spPr>
        <p:txBody>
          <a:bodyPr rtlCol="0" anchor="ctr"/>
          <a:lstStyle/>
          <a:p>
            <a:pPr algn="ctr" defTabSz="609585">
              <a:defRPr/>
            </a:pPr>
            <a:endParaRPr lang="en-US" kern="0" dirty="0">
              <a:solidFill>
                <a:prstClr val="white"/>
              </a:solidFill>
            </a:endParaRPr>
          </a:p>
        </p:txBody>
      </p:sp>
      <p:sp>
        <p:nvSpPr>
          <p:cNvPr id="51" name="TextBox 50">
            <a:extLst>
              <a:ext uri="{FF2B5EF4-FFF2-40B4-BE49-F238E27FC236}">
                <a16:creationId xmlns:a16="http://schemas.microsoft.com/office/drawing/2014/main" id="{BAE098FB-08E0-4AA2-9055-2820C2905C73}"/>
              </a:ext>
            </a:extLst>
          </p:cNvPr>
          <p:cNvSpPr txBox="1"/>
          <p:nvPr/>
        </p:nvSpPr>
        <p:spPr>
          <a:xfrm>
            <a:off x="1862947" y="1528883"/>
            <a:ext cx="4114052" cy="781636"/>
          </a:xfrm>
          <a:prstGeom prst="rect">
            <a:avLst/>
          </a:prstGeom>
          <a:noFill/>
        </p:spPr>
        <p:txBody>
          <a:bodyPr wrap="square" rtlCol="0">
            <a:noAutofit/>
          </a:bodyPr>
          <a:lstStyle/>
          <a:p>
            <a:pPr algn="ctr" defTabSz="609585">
              <a:defRPr/>
            </a:pPr>
            <a:r>
              <a:rPr lang="en-US" sz="2000" b="1" kern="0" dirty="0"/>
              <a:t>Prompt initiation of surgery</a:t>
            </a:r>
          </a:p>
        </p:txBody>
      </p:sp>
      <p:sp>
        <p:nvSpPr>
          <p:cNvPr id="52" name="Rectangle 51">
            <a:extLst>
              <a:ext uri="{FF2B5EF4-FFF2-40B4-BE49-F238E27FC236}">
                <a16:creationId xmlns:a16="http://schemas.microsoft.com/office/drawing/2014/main" id="{96E2E06B-0E2D-4DEB-8671-0DAF9087F0A4}"/>
              </a:ext>
            </a:extLst>
          </p:cNvPr>
          <p:cNvSpPr/>
          <p:nvPr/>
        </p:nvSpPr>
        <p:spPr>
          <a:xfrm>
            <a:off x="2410805" y="4080736"/>
            <a:ext cx="3018339" cy="1261884"/>
          </a:xfrm>
          <a:prstGeom prst="rect">
            <a:avLst/>
          </a:prstGeom>
        </p:spPr>
        <p:txBody>
          <a:bodyPr wrap="square" anchor="ctr">
            <a:spAutoFit/>
          </a:bodyPr>
          <a:lstStyle/>
          <a:p>
            <a:pPr algn="ctr" defTabSz="914377">
              <a:defRPr/>
            </a:pPr>
            <a:r>
              <a:rPr lang="en-US" sz="2800" b="1" kern="0" dirty="0"/>
              <a:t>1.6 hours</a:t>
            </a:r>
          </a:p>
          <a:p>
            <a:pPr algn="ctr" defTabSz="914377">
              <a:defRPr/>
            </a:pPr>
            <a:br>
              <a:rPr lang="en-US" sz="1600" b="1" kern="0" dirty="0"/>
            </a:br>
            <a:r>
              <a:rPr lang="en-US" sz="1600" b="1" kern="0" dirty="0"/>
              <a:t>Median time from first vial to procedure</a:t>
            </a:r>
            <a:endParaRPr lang="en-US" b="1" kern="0" dirty="0"/>
          </a:p>
        </p:txBody>
      </p:sp>
      <p:grpSp>
        <p:nvGrpSpPr>
          <p:cNvPr id="53" name="Group 52">
            <a:extLst>
              <a:ext uri="{FF2B5EF4-FFF2-40B4-BE49-F238E27FC236}">
                <a16:creationId xmlns:a16="http://schemas.microsoft.com/office/drawing/2014/main" id="{CAFFB1AA-B02B-4167-9F91-D654B3E3E8A3}"/>
              </a:ext>
            </a:extLst>
          </p:cNvPr>
          <p:cNvGrpSpPr/>
          <p:nvPr/>
        </p:nvGrpSpPr>
        <p:grpSpPr>
          <a:xfrm>
            <a:off x="3107262" y="2327837"/>
            <a:ext cx="1625427" cy="1584044"/>
            <a:chOff x="6828200" y="1752760"/>
            <a:chExt cx="1425409" cy="1389118"/>
          </a:xfrm>
        </p:grpSpPr>
        <p:sp>
          <p:nvSpPr>
            <p:cNvPr id="54" name="Freeform: Shape 29">
              <a:extLst>
                <a:ext uri="{FF2B5EF4-FFF2-40B4-BE49-F238E27FC236}">
                  <a16:creationId xmlns:a16="http://schemas.microsoft.com/office/drawing/2014/main" id="{3B0D001B-A353-4154-B1A3-05B154375064}"/>
                </a:ext>
              </a:extLst>
            </p:cNvPr>
            <p:cNvSpPr/>
            <p:nvPr/>
          </p:nvSpPr>
          <p:spPr>
            <a:xfrm rot="19885915">
              <a:off x="7178343" y="1856402"/>
              <a:ext cx="92556" cy="133041"/>
            </a:xfrm>
            <a:custGeom>
              <a:avLst/>
              <a:gdLst>
                <a:gd name="connsiteX0" fmla="*/ 92556 w 92556"/>
                <a:gd name="connsiteY0" fmla="*/ 0 h 133041"/>
                <a:gd name="connsiteX1" fmla="*/ 92556 w 92556"/>
                <a:gd name="connsiteY1" fmla="*/ 48451 h 133041"/>
                <a:gd name="connsiteX2" fmla="*/ 83804 w 92556"/>
                <a:gd name="connsiteY2" fmla="*/ 48451 h 133041"/>
                <a:gd name="connsiteX3" fmla="*/ 83804 w 92556"/>
                <a:gd name="connsiteY3" fmla="*/ 133041 h 133041"/>
                <a:gd name="connsiteX4" fmla="*/ 8751 w 92556"/>
                <a:gd name="connsiteY4" fmla="*/ 133041 h 133041"/>
                <a:gd name="connsiteX5" fmla="*/ 8751 w 92556"/>
                <a:gd name="connsiteY5" fmla="*/ 48451 h 133041"/>
                <a:gd name="connsiteX6" fmla="*/ 0 w 92556"/>
                <a:gd name="connsiteY6" fmla="*/ 48451 h 133041"/>
                <a:gd name="connsiteX7" fmla="*/ 0 w 92556"/>
                <a:gd name="connsiteY7" fmla="*/ 0 h 13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56" h="133041">
                  <a:moveTo>
                    <a:pt x="92556" y="0"/>
                  </a:moveTo>
                  <a:lnTo>
                    <a:pt x="92556" y="48451"/>
                  </a:lnTo>
                  <a:lnTo>
                    <a:pt x="83804" y="48451"/>
                  </a:lnTo>
                  <a:lnTo>
                    <a:pt x="83804" y="133041"/>
                  </a:lnTo>
                  <a:lnTo>
                    <a:pt x="8751" y="133041"/>
                  </a:lnTo>
                  <a:lnTo>
                    <a:pt x="8751" y="48451"/>
                  </a:lnTo>
                  <a:lnTo>
                    <a:pt x="0" y="48451"/>
                  </a:lnTo>
                  <a:lnTo>
                    <a:pt x="0" y="0"/>
                  </a:lnTo>
                  <a:close/>
                </a:path>
              </a:pathLst>
            </a:custGeom>
            <a:solidFill>
              <a:sysClr val="window" lastClr="FFFFFF">
                <a:lumMod val="85000"/>
              </a:sysClr>
            </a:solidFill>
            <a:ln w="6350" cap="flat" cmpd="sng" algn="ctr">
              <a:solidFill>
                <a:srgbClr val="03497C"/>
              </a:solidFill>
              <a:prstDash val="solid"/>
            </a:ln>
            <a:effectLst/>
          </p:spPr>
          <p:txBody>
            <a:bodyPr wrap="square" rtlCol="0" anchor="ctr">
              <a:noAutofit/>
            </a:bodyPr>
            <a:lstStyle/>
            <a:p>
              <a:pPr algn="ctr" defTabSz="914377">
                <a:defRPr/>
              </a:pPr>
              <a:endParaRPr lang="en-US" kern="0" dirty="0">
                <a:solidFill>
                  <a:prstClr val="white"/>
                </a:solidFill>
              </a:endParaRPr>
            </a:p>
          </p:txBody>
        </p:sp>
        <p:sp>
          <p:nvSpPr>
            <p:cNvPr id="55" name="Freeform: Shape 30">
              <a:extLst>
                <a:ext uri="{FF2B5EF4-FFF2-40B4-BE49-F238E27FC236}">
                  <a16:creationId xmlns:a16="http://schemas.microsoft.com/office/drawing/2014/main" id="{1C84E86D-D330-4C54-A1BD-0DAC4644DD08}"/>
                </a:ext>
              </a:extLst>
            </p:cNvPr>
            <p:cNvSpPr/>
            <p:nvPr/>
          </p:nvSpPr>
          <p:spPr>
            <a:xfrm rot="1714085" flipH="1">
              <a:off x="7822948" y="1857986"/>
              <a:ext cx="92556" cy="133041"/>
            </a:xfrm>
            <a:custGeom>
              <a:avLst/>
              <a:gdLst>
                <a:gd name="connsiteX0" fmla="*/ 92556 w 92556"/>
                <a:gd name="connsiteY0" fmla="*/ 0 h 133041"/>
                <a:gd name="connsiteX1" fmla="*/ 0 w 92556"/>
                <a:gd name="connsiteY1" fmla="*/ 0 h 133041"/>
                <a:gd name="connsiteX2" fmla="*/ 0 w 92556"/>
                <a:gd name="connsiteY2" fmla="*/ 48451 h 133041"/>
                <a:gd name="connsiteX3" fmla="*/ 8751 w 92556"/>
                <a:gd name="connsiteY3" fmla="*/ 48451 h 133041"/>
                <a:gd name="connsiteX4" fmla="*/ 8751 w 92556"/>
                <a:gd name="connsiteY4" fmla="*/ 133041 h 133041"/>
                <a:gd name="connsiteX5" fmla="*/ 83804 w 92556"/>
                <a:gd name="connsiteY5" fmla="*/ 133041 h 133041"/>
                <a:gd name="connsiteX6" fmla="*/ 83804 w 92556"/>
                <a:gd name="connsiteY6" fmla="*/ 48451 h 133041"/>
                <a:gd name="connsiteX7" fmla="*/ 92556 w 92556"/>
                <a:gd name="connsiteY7" fmla="*/ 48451 h 13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56" h="133041">
                  <a:moveTo>
                    <a:pt x="92556" y="0"/>
                  </a:moveTo>
                  <a:lnTo>
                    <a:pt x="0" y="0"/>
                  </a:lnTo>
                  <a:lnTo>
                    <a:pt x="0" y="48451"/>
                  </a:lnTo>
                  <a:lnTo>
                    <a:pt x="8751" y="48451"/>
                  </a:lnTo>
                  <a:lnTo>
                    <a:pt x="8751" y="133041"/>
                  </a:lnTo>
                  <a:lnTo>
                    <a:pt x="83804" y="133041"/>
                  </a:lnTo>
                  <a:lnTo>
                    <a:pt x="83804" y="48451"/>
                  </a:lnTo>
                  <a:lnTo>
                    <a:pt x="92556" y="48451"/>
                  </a:lnTo>
                  <a:close/>
                </a:path>
              </a:pathLst>
            </a:custGeom>
            <a:solidFill>
              <a:sysClr val="window" lastClr="FFFFFF">
                <a:lumMod val="85000"/>
              </a:sysClr>
            </a:solidFill>
            <a:ln w="6350" cap="flat" cmpd="sng" algn="ctr">
              <a:solidFill>
                <a:srgbClr val="03497C"/>
              </a:solidFill>
              <a:prstDash val="solid"/>
            </a:ln>
            <a:effectLst/>
          </p:spPr>
          <p:txBody>
            <a:bodyPr wrap="square" rtlCol="0" anchor="ctr">
              <a:noAutofit/>
            </a:bodyPr>
            <a:lstStyle/>
            <a:p>
              <a:pPr algn="ctr" defTabSz="914377">
                <a:defRPr/>
              </a:pPr>
              <a:endParaRPr lang="en-US" kern="0" dirty="0">
                <a:solidFill>
                  <a:prstClr val="white"/>
                </a:solidFill>
              </a:endParaRPr>
            </a:p>
          </p:txBody>
        </p:sp>
        <p:sp>
          <p:nvSpPr>
            <p:cNvPr id="56" name="Freeform: Shape 31">
              <a:extLst>
                <a:ext uri="{FF2B5EF4-FFF2-40B4-BE49-F238E27FC236}">
                  <a16:creationId xmlns:a16="http://schemas.microsoft.com/office/drawing/2014/main" id="{F97A72ED-1212-471B-A09E-D52A3092375B}"/>
                </a:ext>
              </a:extLst>
            </p:cNvPr>
            <p:cNvSpPr/>
            <p:nvPr/>
          </p:nvSpPr>
          <p:spPr>
            <a:xfrm>
              <a:off x="7477213" y="1752760"/>
              <a:ext cx="133820" cy="108514"/>
            </a:xfrm>
            <a:custGeom>
              <a:avLst/>
              <a:gdLst>
                <a:gd name="connsiteX0" fmla="*/ 0 w 133820"/>
                <a:gd name="connsiteY0" fmla="*/ 0 h 108514"/>
                <a:gd name="connsiteX1" fmla="*/ 133820 w 133820"/>
                <a:gd name="connsiteY1" fmla="*/ 0 h 108514"/>
                <a:gd name="connsiteX2" fmla="*/ 133820 w 133820"/>
                <a:gd name="connsiteY2" fmla="*/ 41974 h 108514"/>
                <a:gd name="connsiteX3" fmla="*/ 121551 w 133820"/>
                <a:gd name="connsiteY3" fmla="*/ 41974 h 108514"/>
                <a:gd name="connsiteX4" fmla="*/ 121551 w 133820"/>
                <a:gd name="connsiteY4" fmla="*/ 108514 h 108514"/>
                <a:gd name="connsiteX5" fmla="*/ 13037 w 133820"/>
                <a:gd name="connsiteY5" fmla="*/ 108514 h 108514"/>
                <a:gd name="connsiteX6" fmla="*/ 13037 w 133820"/>
                <a:gd name="connsiteY6" fmla="*/ 41974 h 108514"/>
                <a:gd name="connsiteX7" fmla="*/ 0 w 133820"/>
                <a:gd name="connsiteY7" fmla="*/ 41974 h 10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820" h="108514">
                  <a:moveTo>
                    <a:pt x="0" y="0"/>
                  </a:moveTo>
                  <a:lnTo>
                    <a:pt x="133820" y="0"/>
                  </a:lnTo>
                  <a:lnTo>
                    <a:pt x="133820" y="41974"/>
                  </a:lnTo>
                  <a:lnTo>
                    <a:pt x="121551" y="41974"/>
                  </a:lnTo>
                  <a:lnTo>
                    <a:pt x="121551" y="108514"/>
                  </a:lnTo>
                  <a:lnTo>
                    <a:pt x="13037" y="108514"/>
                  </a:lnTo>
                  <a:lnTo>
                    <a:pt x="13037" y="41974"/>
                  </a:lnTo>
                  <a:lnTo>
                    <a:pt x="0" y="41974"/>
                  </a:lnTo>
                  <a:close/>
                </a:path>
              </a:pathLst>
            </a:custGeom>
            <a:solidFill>
              <a:sysClr val="window" lastClr="FFFFFF">
                <a:lumMod val="85000"/>
              </a:sysClr>
            </a:solidFill>
            <a:ln w="6350" cap="flat" cmpd="sng" algn="ctr">
              <a:solidFill>
                <a:srgbClr val="03497C"/>
              </a:solidFill>
              <a:prstDash val="solid"/>
            </a:ln>
            <a:effectLst/>
          </p:spPr>
          <p:txBody>
            <a:bodyPr wrap="square" rtlCol="0" anchor="ctr">
              <a:noAutofit/>
            </a:bodyPr>
            <a:lstStyle/>
            <a:p>
              <a:pPr algn="ctr" defTabSz="914377">
                <a:defRPr/>
              </a:pPr>
              <a:endParaRPr lang="en-US" kern="0" dirty="0">
                <a:solidFill>
                  <a:prstClr val="white"/>
                </a:solidFill>
              </a:endParaRPr>
            </a:p>
          </p:txBody>
        </p:sp>
        <p:sp>
          <p:nvSpPr>
            <p:cNvPr id="57" name="Oval 56">
              <a:extLst>
                <a:ext uri="{FF2B5EF4-FFF2-40B4-BE49-F238E27FC236}">
                  <a16:creationId xmlns:a16="http://schemas.microsoft.com/office/drawing/2014/main" id="{310AF03F-AA6C-48A4-8B5F-742442C4E3A6}"/>
                </a:ext>
              </a:extLst>
            </p:cNvPr>
            <p:cNvSpPr/>
            <p:nvPr/>
          </p:nvSpPr>
          <p:spPr>
            <a:xfrm>
              <a:off x="6950360" y="1855646"/>
              <a:ext cx="1189914" cy="1189915"/>
            </a:xfrm>
            <a:prstGeom prst="ellipse">
              <a:avLst/>
            </a:prstGeom>
            <a:solidFill>
              <a:sysClr val="window" lastClr="FFFFFF">
                <a:lumMod val="95000"/>
              </a:sysClr>
            </a:solidFill>
            <a:ln w="12700" cap="flat" cmpd="sng" algn="ctr">
              <a:solidFill>
                <a:srgbClr val="03497C"/>
              </a:solidFill>
              <a:prstDash val="solid"/>
            </a:ln>
            <a:effectLst/>
          </p:spPr>
          <p:txBody>
            <a:bodyPr rtlCol="0" anchor="ctr"/>
            <a:lstStyle/>
            <a:p>
              <a:pPr algn="ctr" defTabSz="914377">
                <a:defRPr/>
              </a:pPr>
              <a:endParaRPr lang="en-US" kern="0" dirty="0">
                <a:solidFill>
                  <a:prstClr val="white"/>
                </a:solidFill>
              </a:endParaRPr>
            </a:p>
          </p:txBody>
        </p:sp>
        <p:sp>
          <p:nvSpPr>
            <p:cNvPr id="58" name="Oval 57">
              <a:extLst>
                <a:ext uri="{FF2B5EF4-FFF2-40B4-BE49-F238E27FC236}">
                  <a16:creationId xmlns:a16="http://schemas.microsoft.com/office/drawing/2014/main" id="{BBAE7D63-FB1B-420E-85E1-705F2FD22BE2}"/>
                </a:ext>
              </a:extLst>
            </p:cNvPr>
            <p:cNvSpPr/>
            <p:nvPr/>
          </p:nvSpPr>
          <p:spPr>
            <a:xfrm>
              <a:off x="7008675" y="1913249"/>
              <a:ext cx="1070896" cy="1070897"/>
            </a:xfrm>
            <a:prstGeom prst="ellipse">
              <a:avLst/>
            </a:prstGeom>
            <a:solidFill>
              <a:srgbClr val="B5CBD9"/>
            </a:solidFill>
            <a:ln w="6350" cap="flat" cmpd="sng" algn="ctr">
              <a:solidFill>
                <a:srgbClr val="03497C"/>
              </a:solidFill>
              <a:prstDash val="solid"/>
            </a:ln>
            <a:effectLst/>
          </p:spPr>
          <p:txBody>
            <a:bodyPr rtlCol="0" anchor="ctr"/>
            <a:lstStyle/>
            <a:p>
              <a:pPr algn="ctr" defTabSz="914377">
                <a:defRPr/>
              </a:pPr>
              <a:endParaRPr lang="en-US" kern="0" dirty="0">
                <a:solidFill>
                  <a:prstClr val="white"/>
                </a:solidFill>
              </a:endParaRPr>
            </a:p>
          </p:txBody>
        </p:sp>
        <p:graphicFrame>
          <p:nvGraphicFramePr>
            <p:cNvPr id="59" name="Chart 58">
              <a:extLst>
                <a:ext uri="{FF2B5EF4-FFF2-40B4-BE49-F238E27FC236}">
                  <a16:creationId xmlns:a16="http://schemas.microsoft.com/office/drawing/2014/main" id="{8DDFE0BA-7AC2-4B46-BC2B-E44AA452F800}"/>
                </a:ext>
              </a:extLst>
            </p:cNvPr>
            <p:cNvGraphicFramePr/>
            <p:nvPr/>
          </p:nvGraphicFramePr>
          <p:xfrm>
            <a:off x="6828200" y="1767789"/>
            <a:ext cx="1425409" cy="1374089"/>
          </p:xfrm>
          <a:graphic>
            <a:graphicData uri="http://schemas.openxmlformats.org/drawingml/2006/chart">
              <c:chart xmlns:c="http://schemas.openxmlformats.org/drawingml/2006/chart" xmlns:r="http://schemas.openxmlformats.org/officeDocument/2006/relationships" r:id="rId3"/>
            </a:graphicData>
          </a:graphic>
        </p:graphicFrame>
        <p:sp>
          <p:nvSpPr>
            <p:cNvPr id="60" name="Freeform: Shape 35">
              <a:extLst>
                <a:ext uri="{FF2B5EF4-FFF2-40B4-BE49-F238E27FC236}">
                  <a16:creationId xmlns:a16="http://schemas.microsoft.com/office/drawing/2014/main" id="{64B05B92-ED74-4D04-B3FA-4675C66C5C8D}"/>
                </a:ext>
              </a:extLst>
            </p:cNvPr>
            <p:cNvSpPr/>
            <p:nvPr/>
          </p:nvSpPr>
          <p:spPr>
            <a:xfrm rot="4970387">
              <a:off x="7533204" y="2107983"/>
              <a:ext cx="333468" cy="405811"/>
            </a:xfrm>
            <a:custGeom>
              <a:avLst/>
              <a:gdLst>
                <a:gd name="connsiteX0" fmla="*/ 0 w 333468"/>
                <a:gd name="connsiteY0" fmla="*/ 0 h 405811"/>
                <a:gd name="connsiteX1" fmla="*/ 322664 w 333468"/>
                <a:gd name="connsiteY1" fmla="*/ 347311 h 405811"/>
                <a:gd name="connsiteX2" fmla="*/ 323490 w 333468"/>
                <a:gd name="connsiteY2" fmla="*/ 347653 h 405811"/>
                <a:gd name="connsiteX3" fmla="*/ 323898 w 333468"/>
                <a:gd name="connsiteY3" fmla="*/ 348640 h 405811"/>
                <a:gd name="connsiteX4" fmla="*/ 327742 w 333468"/>
                <a:gd name="connsiteY4" fmla="*/ 352777 h 405811"/>
                <a:gd name="connsiteX5" fmla="*/ 326145 w 333468"/>
                <a:gd name="connsiteY5" fmla="*/ 354064 h 405811"/>
                <a:gd name="connsiteX6" fmla="*/ 333468 w 333468"/>
                <a:gd name="connsiteY6" fmla="*/ 371743 h 405811"/>
                <a:gd name="connsiteX7" fmla="*/ 299400 w 333468"/>
                <a:gd name="connsiteY7" fmla="*/ 405811 h 405811"/>
                <a:gd name="connsiteX8" fmla="*/ 275310 w 333468"/>
                <a:gd name="connsiteY8" fmla="*/ 395833 h 405811"/>
                <a:gd name="connsiteX9" fmla="*/ 275058 w 333468"/>
                <a:gd name="connsiteY9" fmla="*/ 395224 h 405811"/>
                <a:gd name="connsiteX10" fmla="*/ 274968 w 333468"/>
                <a:gd name="connsiteY10" fmla="*/ 395296 h 40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468" h="405811">
                  <a:moveTo>
                    <a:pt x="0" y="0"/>
                  </a:moveTo>
                  <a:lnTo>
                    <a:pt x="322664" y="347311"/>
                  </a:lnTo>
                  <a:lnTo>
                    <a:pt x="323490" y="347653"/>
                  </a:lnTo>
                  <a:lnTo>
                    <a:pt x="323898" y="348640"/>
                  </a:lnTo>
                  <a:lnTo>
                    <a:pt x="327742" y="352777"/>
                  </a:lnTo>
                  <a:lnTo>
                    <a:pt x="326145" y="354064"/>
                  </a:lnTo>
                  <a:lnTo>
                    <a:pt x="333468" y="371743"/>
                  </a:lnTo>
                  <a:cubicBezTo>
                    <a:pt x="333468" y="390558"/>
                    <a:pt x="318215" y="405811"/>
                    <a:pt x="299400" y="405811"/>
                  </a:cubicBezTo>
                  <a:cubicBezTo>
                    <a:pt x="289992" y="405811"/>
                    <a:pt x="281476" y="401998"/>
                    <a:pt x="275310" y="395833"/>
                  </a:cubicBezTo>
                  <a:lnTo>
                    <a:pt x="275058" y="395224"/>
                  </a:lnTo>
                  <a:lnTo>
                    <a:pt x="274968" y="395296"/>
                  </a:lnTo>
                  <a:close/>
                </a:path>
              </a:pathLst>
            </a:custGeom>
            <a:solidFill>
              <a:sysClr val="window" lastClr="FFFFFF"/>
            </a:solidFill>
            <a:ln w="6350" cap="flat" cmpd="sng" algn="ctr">
              <a:solidFill>
                <a:srgbClr val="03497C"/>
              </a:solidFill>
              <a:prstDash val="solid"/>
            </a:ln>
            <a:effectLst/>
          </p:spPr>
          <p:txBody>
            <a:bodyPr wrap="square" rtlCol="0" anchor="ctr">
              <a:noAutofit/>
            </a:bodyPr>
            <a:lstStyle/>
            <a:p>
              <a:pPr algn="ctr" defTabSz="914377">
                <a:defRPr/>
              </a:pPr>
              <a:endParaRPr lang="en-US" kern="0" dirty="0">
                <a:solidFill>
                  <a:prstClr val="white"/>
                </a:solidFill>
              </a:endParaRPr>
            </a:p>
          </p:txBody>
        </p:sp>
      </p:grpSp>
      <p:sp>
        <p:nvSpPr>
          <p:cNvPr id="61" name="TextBox 60">
            <a:extLst>
              <a:ext uri="{FF2B5EF4-FFF2-40B4-BE49-F238E27FC236}">
                <a16:creationId xmlns:a16="http://schemas.microsoft.com/office/drawing/2014/main" id="{D058B6CC-3851-4082-BD2D-6F6A0C53DE4A}"/>
              </a:ext>
            </a:extLst>
          </p:cNvPr>
          <p:cNvSpPr txBox="1"/>
          <p:nvPr/>
        </p:nvSpPr>
        <p:spPr>
          <a:xfrm>
            <a:off x="6298213" y="1528883"/>
            <a:ext cx="4114052" cy="781636"/>
          </a:xfrm>
          <a:prstGeom prst="rect">
            <a:avLst/>
          </a:prstGeom>
          <a:noFill/>
        </p:spPr>
        <p:txBody>
          <a:bodyPr wrap="square" rtlCol="0">
            <a:noAutofit/>
          </a:bodyPr>
          <a:lstStyle/>
          <a:p>
            <a:pPr algn="ctr" defTabSz="609585">
              <a:defRPr/>
            </a:pPr>
            <a:r>
              <a:rPr lang="en-US" b="1" kern="0" dirty="0"/>
              <a:t>Normal haemostasis</a:t>
            </a:r>
          </a:p>
        </p:txBody>
      </p:sp>
      <p:sp>
        <p:nvSpPr>
          <p:cNvPr id="62" name="Rectangle 61">
            <a:extLst>
              <a:ext uri="{FF2B5EF4-FFF2-40B4-BE49-F238E27FC236}">
                <a16:creationId xmlns:a16="http://schemas.microsoft.com/office/drawing/2014/main" id="{DC56D61A-82F6-4BE6-A235-1592EA58F012}"/>
              </a:ext>
            </a:extLst>
          </p:cNvPr>
          <p:cNvSpPr/>
          <p:nvPr/>
        </p:nvSpPr>
        <p:spPr>
          <a:xfrm>
            <a:off x="7245308" y="4136690"/>
            <a:ext cx="2219862" cy="1323439"/>
          </a:xfrm>
          <a:prstGeom prst="rect">
            <a:avLst/>
          </a:prstGeom>
        </p:spPr>
        <p:txBody>
          <a:bodyPr wrap="square" anchor="ctr">
            <a:spAutoFit/>
          </a:bodyPr>
          <a:lstStyle/>
          <a:p>
            <a:pPr algn="ctr" defTabSz="914377">
              <a:defRPr/>
            </a:pPr>
            <a:r>
              <a:rPr lang="en-US" sz="1600" b="1" kern="0" dirty="0"/>
              <a:t>As judged by surgeons in</a:t>
            </a:r>
          </a:p>
          <a:p>
            <a:pPr algn="ctr" defTabSz="914377">
              <a:defRPr/>
            </a:pPr>
            <a:r>
              <a:rPr lang="en-US" sz="3200" b="1" kern="0" dirty="0"/>
              <a:t>93%</a:t>
            </a:r>
          </a:p>
          <a:p>
            <a:pPr algn="ctr" defTabSz="914377">
              <a:defRPr/>
            </a:pPr>
            <a:r>
              <a:rPr lang="en-US" sz="1600" b="1" kern="0" dirty="0"/>
              <a:t>of procedures</a:t>
            </a:r>
            <a:endParaRPr lang="en-US" b="1" kern="0" dirty="0"/>
          </a:p>
        </p:txBody>
      </p:sp>
      <p:pic>
        <p:nvPicPr>
          <p:cNvPr id="20" name="Picture 19">
            <a:extLst>
              <a:ext uri="{FF2B5EF4-FFF2-40B4-BE49-F238E27FC236}">
                <a16:creationId xmlns:a16="http://schemas.microsoft.com/office/drawing/2014/main" id="{F9EE470C-B28A-496C-9394-0D28F9BFAA1F}"/>
              </a:ext>
            </a:extLst>
          </p:cNvPr>
          <p:cNvPicPr>
            <a:picLocks noChangeAspect="1"/>
          </p:cNvPicPr>
          <p:nvPr/>
        </p:nvPicPr>
        <p:blipFill>
          <a:blip r:embed="rId4" cstate="hq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7783659" y="2407813"/>
            <a:ext cx="1145484" cy="1332000"/>
          </a:xfrm>
          <a:prstGeom prst="rect">
            <a:avLst/>
          </a:prstGeom>
        </p:spPr>
      </p:pic>
      <p:sp>
        <p:nvSpPr>
          <p:cNvPr id="21" name="Round Same Side Corner Rectangle 24">
            <a:hlinkClick r:id="rId5" action="ppaction://hlinksldjump"/>
            <a:extLst>
              <a:ext uri="{FF2B5EF4-FFF2-40B4-BE49-F238E27FC236}">
                <a16:creationId xmlns:a16="http://schemas.microsoft.com/office/drawing/2014/main" id="{D03E735B-40A9-445E-95D3-CCA93A7CC720}"/>
              </a:ext>
            </a:extLst>
          </p:cNvPr>
          <p:cNvSpPr/>
          <p:nvPr/>
        </p:nvSpPr>
        <p:spPr>
          <a:xfrm flipH="1">
            <a:off x="11543800" y="5892996"/>
            <a:ext cx="648200" cy="478214"/>
          </a:xfrm>
          <a:custGeom>
            <a:avLst/>
            <a:gdLst>
              <a:gd name="connsiteX0" fmla="*/ 4840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48400 w 387009"/>
              <a:gd name="connsiteY8" fmla="*/ 0 h 290393"/>
              <a:gd name="connsiteX0" fmla="*/ 12617 w 396946"/>
              <a:gd name="connsiteY0" fmla="*/ 0 h 290393"/>
              <a:gd name="connsiteX1" fmla="*/ 348546 w 396946"/>
              <a:gd name="connsiteY1" fmla="*/ 0 h 290393"/>
              <a:gd name="connsiteX2" fmla="*/ 396946 w 396946"/>
              <a:gd name="connsiteY2" fmla="*/ 48400 h 290393"/>
              <a:gd name="connsiteX3" fmla="*/ 396946 w 396946"/>
              <a:gd name="connsiteY3" fmla="*/ 290393 h 290393"/>
              <a:gd name="connsiteX4" fmla="*/ 396946 w 396946"/>
              <a:gd name="connsiteY4" fmla="*/ 290393 h 290393"/>
              <a:gd name="connsiteX5" fmla="*/ 9937 w 396946"/>
              <a:gd name="connsiteY5" fmla="*/ 290393 h 290393"/>
              <a:gd name="connsiteX6" fmla="*/ 9937 w 396946"/>
              <a:gd name="connsiteY6" fmla="*/ 290393 h 290393"/>
              <a:gd name="connsiteX7" fmla="*/ 9937 w 396946"/>
              <a:gd name="connsiteY7" fmla="*/ 48400 h 290393"/>
              <a:gd name="connsiteX8" fmla="*/ 12617 w 396946"/>
              <a:gd name="connsiteY8" fmla="*/ 0 h 290393"/>
              <a:gd name="connsiteX0" fmla="*/ 2680 w 387009"/>
              <a:gd name="connsiteY0" fmla="*/ 0 h 290393"/>
              <a:gd name="connsiteX1" fmla="*/ 338609 w 387009"/>
              <a:gd name="connsiteY1" fmla="*/ 0 h 290393"/>
              <a:gd name="connsiteX2" fmla="*/ 387009 w 387009"/>
              <a:gd name="connsiteY2" fmla="*/ 48400 h 290393"/>
              <a:gd name="connsiteX3" fmla="*/ 387009 w 387009"/>
              <a:gd name="connsiteY3" fmla="*/ 290393 h 290393"/>
              <a:gd name="connsiteX4" fmla="*/ 387009 w 387009"/>
              <a:gd name="connsiteY4" fmla="*/ 290393 h 290393"/>
              <a:gd name="connsiteX5" fmla="*/ 0 w 387009"/>
              <a:gd name="connsiteY5" fmla="*/ 290393 h 290393"/>
              <a:gd name="connsiteX6" fmla="*/ 0 w 387009"/>
              <a:gd name="connsiteY6" fmla="*/ 290393 h 290393"/>
              <a:gd name="connsiteX7" fmla="*/ 0 w 387009"/>
              <a:gd name="connsiteY7" fmla="*/ 48400 h 290393"/>
              <a:gd name="connsiteX8" fmla="*/ 2680 w 387009"/>
              <a:gd name="connsiteY8" fmla="*/ 0 h 290393"/>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688 w 387545"/>
              <a:gd name="connsiteY0" fmla="*/ 0 h 291451"/>
              <a:gd name="connsiteX1" fmla="*/ 339145 w 387545"/>
              <a:gd name="connsiteY1" fmla="*/ 1058 h 291451"/>
              <a:gd name="connsiteX2" fmla="*/ 387545 w 387545"/>
              <a:gd name="connsiteY2" fmla="*/ 49458 h 291451"/>
              <a:gd name="connsiteX3" fmla="*/ 387545 w 387545"/>
              <a:gd name="connsiteY3" fmla="*/ 291451 h 291451"/>
              <a:gd name="connsiteX4" fmla="*/ 387545 w 387545"/>
              <a:gd name="connsiteY4" fmla="*/ 291451 h 291451"/>
              <a:gd name="connsiteX5" fmla="*/ 536 w 387545"/>
              <a:gd name="connsiteY5" fmla="*/ 291451 h 291451"/>
              <a:gd name="connsiteX6" fmla="*/ 536 w 387545"/>
              <a:gd name="connsiteY6" fmla="*/ 291451 h 291451"/>
              <a:gd name="connsiteX7" fmla="*/ 536 w 387545"/>
              <a:gd name="connsiteY7" fmla="*/ 49458 h 291451"/>
              <a:gd name="connsiteX8" fmla="*/ 688 w 387545"/>
              <a:gd name="connsiteY8" fmla="*/ 0 h 291451"/>
              <a:gd name="connsiteX0" fmla="*/ 153 w 387010"/>
              <a:gd name="connsiteY0" fmla="*/ 0 h 291451"/>
              <a:gd name="connsiteX1" fmla="*/ 338610 w 387010"/>
              <a:gd name="connsiteY1" fmla="*/ 1058 h 291451"/>
              <a:gd name="connsiteX2" fmla="*/ 387010 w 387010"/>
              <a:gd name="connsiteY2" fmla="*/ 49458 h 291451"/>
              <a:gd name="connsiteX3" fmla="*/ 387010 w 387010"/>
              <a:gd name="connsiteY3" fmla="*/ 291451 h 291451"/>
              <a:gd name="connsiteX4" fmla="*/ 387010 w 387010"/>
              <a:gd name="connsiteY4" fmla="*/ 291451 h 291451"/>
              <a:gd name="connsiteX5" fmla="*/ 1 w 387010"/>
              <a:gd name="connsiteY5" fmla="*/ 291451 h 291451"/>
              <a:gd name="connsiteX6" fmla="*/ 1 w 387010"/>
              <a:gd name="connsiteY6" fmla="*/ 291451 h 291451"/>
              <a:gd name="connsiteX7" fmla="*/ 1 w 387010"/>
              <a:gd name="connsiteY7" fmla="*/ 49458 h 291451"/>
              <a:gd name="connsiteX8" fmla="*/ 153 w 387010"/>
              <a:gd name="connsiteY8" fmla="*/ 0 h 291451"/>
              <a:gd name="connsiteX0" fmla="*/ 25 w 387528"/>
              <a:gd name="connsiteY0" fmla="*/ 0 h 290910"/>
              <a:gd name="connsiteX1" fmla="*/ 339128 w 387528"/>
              <a:gd name="connsiteY1" fmla="*/ 517 h 290910"/>
              <a:gd name="connsiteX2" fmla="*/ 387528 w 387528"/>
              <a:gd name="connsiteY2" fmla="*/ 48917 h 290910"/>
              <a:gd name="connsiteX3" fmla="*/ 387528 w 387528"/>
              <a:gd name="connsiteY3" fmla="*/ 290910 h 290910"/>
              <a:gd name="connsiteX4" fmla="*/ 387528 w 387528"/>
              <a:gd name="connsiteY4" fmla="*/ 290910 h 290910"/>
              <a:gd name="connsiteX5" fmla="*/ 519 w 387528"/>
              <a:gd name="connsiteY5" fmla="*/ 290910 h 290910"/>
              <a:gd name="connsiteX6" fmla="*/ 519 w 387528"/>
              <a:gd name="connsiteY6" fmla="*/ 290910 h 290910"/>
              <a:gd name="connsiteX7" fmla="*/ 519 w 387528"/>
              <a:gd name="connsiteY7" fmla="*/ 48917 h 290910"/>
              <a:gd name="connsiteX8" fmla="*/ 25 w 387528"/>
              <a:gd name="connsiteY8" fmla="*/ 0 h 290910"/>
              <a:gd name="connsiteX0" fmla="*/ 0 w 387503"/>
              <a:gd name="connsiteY0" fmla="*/ 0 h 290910"/>
              <a:gd name="connsiteX1" fmla="*/ 339103 w 387503"/>
              <a:gd name="connsiteY1" fmla="*/ 517 h 290910"/>
              <a:gd name="connsiteX2" fmla="*/ 387503 w 387503"/>
              <a:gd name="connsiteY2" fmla="*/ 48917 h 290910"/>
              <a:gd name="connsiteX3" fmla="*/ 387503 w 387503"/>
              <a:gd name="connsiteY3" fmla="*/ 290910 h 290910"/>
              <a:gd name="connsiteX4" fmla="*/ 387503 w 387503"/>
              <a:gd name="connsiteY4" fmla="*/ 290910 h 290910"/>
              <a:gd name="connsiteX5" fmla="*/ 494 w 387503"/>
              <a:gd name="connsiteY5" fmla="*/ 290910 h 290910"/>
              <a:gd name="connsiteX6" fmla="*/ 494 w 387503"/>
              <a:gd name="connsiteY6" fmla="*/ 290910 h 290910"/>
              <a:gd name="connsiteX7" fmla="*/ 494 w 387503"/>
              <a:gd name="connsiteY7" fmla="*/ 48917 h 290910"/>
              <a:gd name="connsiteX8" fmla="*/ 0 w 387503"/>
              <a:gd name="connsiteY8" fmla="*/ 0 h 29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03" h="290910">
                <a:moveTo>
                  <a:pt x="0" y="0"/>
                </a:moveTo>
                <a:lnTo>
                  <a:pt x="339103" y="517"/>
                </a:lnTo>
                <a:cubicBezTo>
                  <a:pt x="365834" y="517"/>
                  <a:pt x="387503" y="22186"/>
                  <a:pt x="387503" y="48917"/>
                </a:cubicBezTo>
                <a:lnTo>
                  <a:pt x="387503" y="290910"/>
                </a:lnTo>
                <a:lnTo>
                  <a:pt x="387503" y="290910"/>
                </a:lnTo>
                <a:lnTo>
                  <a:pt x="494" y="290910"/>
                </a:lnTo>
                <a:lnTo>
                  <a:pt x="494" y="290910"/>
                </a:lnTo>
                <a:lnTo>
                  <a:pt x="494" y="48917"/>
                </a:lnTo>
                <a:cubicBezTo>
                  <a:pt x="494" y="22186"/>
                  <a:pt x="484" y="67493"/>
                  <a:pt x="0" y="0"/>
                </a:cubicBezTo>
                <a:close/>
              </a:path>
            </a:pathLst>
          </a:custGeom>
          <a:solidFill>
            <a:schemeClr val="accent6"/>
          </a:solid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Wingdings 3" panose="05040102010807070707" pitchFamily="18" charset="2"/>
              </a:rPr>
              <a:t> </a:t>
            </a:r>
            <a:endParaRPr kumimoji="0" lang="en-GB"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160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18AEA2-F28D-41B6-83D5-0D6A19F730C4}"/>
              </a:ext>
            </a:extLst>
          </p:cNvPr>
          <p:cNvSpPr>
            <a:spLocks noGrp="1"/>
          </p:cNvSpPr>
          <p:nvPr>
            <p:ph type="title"/>
          </p:nvPr>
        </p:nvSpPr>
        <p:spPr/>
        <p:txBody>
          <a:bodyPr>
            <a:normAutofit/>
          </a:bodyPr>
          <a:lstStyle/>
          <a:p>
            <a:r>
              <a:rPr lang="en-GB" sz="2400" dirty="0"/>
              <a:t>Please see the Boehringer Ingelheim resources below for more information</a:t>
            </a:r>
          </a:p>
        </p:txBody>
      </p:sp>
      <p:sp>
        <p:nvSpPr>
          <p:cNvPr id="3" name="Slide Number Placeholder 2">
            <a:extLst>
              <a:ext uri="{FF2B5EF4-FFF2-40B4-BE49-F238E27FC236}">
                <a16:creationId xmlns:a16="http://schemas.microsoft.com/office/drawing/2014/main" id="{6D83C2D6-C5E9-42D8-AFC1-296D1FA88CBD}"/>
              </a:ext>
            </a:extLst>
          </p:cNvPr>
          <p:cNvSpPr>
            <a:spLocks noGrp="1"/>
          </p:cNvSpPr>
          <p:nvPr>
            <p:ph type="sldNum" sz="quarter" idx="12"/>
          </p:nvPr>
        </p:nvSpPr>
        <p:spPr/>
        <p:txBody>
          <a:bodyPr/>
          <a:lstStyle/>
          <a:p>
            <a:fld id="{2066355A-084C-D24E-9AD2-7E4FC41EA627}" type="slidenum">
              <a:rPr lang="en-GB" noProof="0" smtClean="0"/>
              <a:pPr/>
              <a:t>41</a:t>
            </a:fld>
            <a:endParaRPr lang="en-GB" noProof="0" dirty="0"/>
          </a:p>
        </p:txBody>
      </p:sp>
      <p:grpSp>
        <p:nvGrpSpPr>
          <p:cNvPr id="14" name="Group 13">
            <a:extLst>
              <a:ext uri="{FF2B5EF4-FFF2-40B4-BE49-F238E27FC236}">
                <a16:creationId xmlns:a16="http://schemas.microsoft.com/office/drawing/2014/main" id="{CCA4FBA3-F840-47B8-969B-60D09FFD327A}"/>
              </a:ext>
            </a:extLst>
          </p:cNvPr>
          <p:cNvGrpSpPr/>
          <p:nvPr/>
        </p:nvGrpSpPr>
        <p:grpSpPr>
          <a:xfrm>
            <a:off x="196212" y="4801697"/>
            <a:ext cx="2182066" cy="1813305"/>
            <a:chOff x="639182" y="4801697"/>
            <a:chExt cx="2182066" cy="1813305"/>
          </a:xfrm>
        </p:grpSpPr>
        <p:sp>
          <p:nvSpPr>
            <p:cNvPr id="9" name="Rectangle 8">
              <a:extLst>
                <a:ext uri="{FF2B5EF4-FFF2-40B4-BE49-F238E27FC236}">
                  <a16:creationId xmlns:a16="http://schemas.microsoft.com/office/drawing/2014/main" id="{891C38D4-D2CD-4516-9695-E845F880F45B}"/>
                </a:ext>
              </a:extLst>
            </p:cNvPr>
            <p:cNvSpPr/>
            <p:nvPr/>
          </p:nvSpPr>
          <p:spPr>
            <a:xfrm>
              <a:off x="639182" y="4801697"/>
              <a:ext cx="2182066" cy="646331"/>
            </a:xfrm>
            <a:prstGeom prst="rect">
              <a:avLst/>
            </a:prstGeom>
            <a:noFill/>
          </p:spPr>
          <p:txBody>
            <a:bodyPr wrap="square" rtlCol="0">
              <a:spAutoFit/>
            </a:bodyPr>
            <a:lstStyle/>
            <a:p>
              <a:pPr algn="ctr"/>
              <a:r>
                <a:rPr lang="en-GB" sz="1200" b="1" dirty="0"/>
                <a:t>RE-LY and RELY-ABLE study highlights MSL deck</a:t>
              </a:r>
              <a:br>
                <a:rPr lang="en-GB" sz="1200" b="1" dirty="0"/>
              </a:br>
              <a:r>
                <a:rPr lang="en-GB" sz="1200" dirty="0"/>
                <a:t>(SC-CRP-03394)</a:t>
              </a:r>
            </a:p>
          </p:txBody>
        </p:sp>
        <p:pic>
          <p:nvPicPr>
            <p:cNvPr id="12" name="Picture 11">
              <a:extLst>
                <a:ext uri="{FF2B5EF4-FFF2-40B4-BE49-F238E27FC236}">
                  <a16:creationId xmlns:a16="http://schemas.microsoft.com/office/drawing/2014/main" id="{880BBA33-64FB-4029-8AEB-91A191F16BD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52654" y="5448028"/>
              <a:ext cx="1555122" cy="1166974"/>
            </a:xfrm>
            <a:prstGeom prst="rect">
              <a:avLst/>
            </a:prstGeom>
            <a:ln>
              <a:solidFill>
                <a:schemeClr val="tx1"/>
              </a:solidFill>
            </a:ln>
          </p:spPr>
        </p:pic>
      </p:grpSp>
      <p:grpSp>
        <p:nvGrpSpPr>
          <p:cNvPr id="13" name="Group 12">
            <a:extLst>
              <a:ext uri="{FF2B5EF4-FFF2-40B4-BE49-F238E27FC236}">
                <a16:creationId xmlns:a16="http://schemas.microsoft.com/office/drawing/2014/main" id="{D8A9B7AA-3BA7-4B06-AB21-771EF8AD0D10}"/>
              </a:ext>
            </a:extLst>
          </p:cNvPr>
          <p:cNvGrpSpPr/>
          <p:nvPr/>
        </p:nvGrpSpPr>
        <p:grpSpPr>
          <a:xfrm>
            <a:off x="2179967" y="4801697"/>
            <a:ext cx="1685704" cy="1813305"/>
            <a:chOff x="3771985" y="4801697"/>
            <a:chExt cx="1685704" cy="1813305"/>
          </a:xfrm>
        </p:grpSpPr>
        <p:sp>
          <p:nvSpPr>
            <p:cNvPr id="10" name="Rectangle 9">
              <a:extLst>
                <a:ext uri="{FF2B5EF4-FFF2-40B4-BE49-F238E27FC236}">
                  <a16:creationId xmlns:a16="http://schemas.microsoft.com/office/drawing/2014/main" id="{14BD647E-3623-416A-B719-3AC424621274}"/>
                </a:ext>
              </a:extLst>
            </p:cNvPr>
            <p:cNvSpPr/>
            <p:nvPr/>
          </p:nvSpPr>
          <p:spPr>
            <a:xfrm>
              <a:off x="3771985" y="4801697"/>
              <a:ext cx="1685704" cy="646331"/>
            </a:xfrm>
            <a:prstGeom prst="rect">
              <a:avLst/>
            </a:prstGeom>
            <a:noFill/>
          </p:spPr>
          <p:txBody>
            <a:bodyPr wrap="square" rtlCol="0">
              <a:spAutoFit/>
            </a:bodyPr>
            <a:lstStyle/>
            <a:p>
              <a:pPr algn="ctr"/>
              <a:r>
                <a:rPr lang="en-GB" sz="1200" b="1" dirty="0"/>
                <a:t>RE-LY subgroups MSL deck</a:t>
              </a:r>
              <a:br>
                <a:rPr lang="en-GB" sz="1200" b="1" dirty="0"/>
              </a:br>
              <a:r>
                <a:rPr lang="en-GB" sz="1200" dirty="0"/>
                <a:t>(SC-CRP-02912)</a:t>
              </a:r>
            </a:p>
          </p:txBody>
        </p:sp>
        <p:pic>
          <p:nvPicPr>
            <p:cNvPr id="16" name="Picture 15">
              <a:extLst>
                <a:ext uri="{FF2B5EF4-FFF2-40B4-BE49-F238E27FC236}">
                  <a16:creationId xmlns:a16="http://schemas.microsoft.com/office/drawing/2014/main" id="{453C3908-BD1F-43B9-8EAB-167691EA571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837237" y="5449682"/>
              <a:ext cx="1555200" cy="1165320"/>
            </a:xfrm>
            <a:prstGeom prst="rect">
              <a:avLst/>
            </a:prstGeom>
            <a:ln>
              <a:solidFill>
                <a:schemeClr val="tx1"/>
              </a:solidFill>
            </a:ln>
          </p:spPr>
        </p:pic>
      </p:grpSp>
      <p:sp>
        <p:nvSpPr>
          <p:cNvPr id="48" name="Rectangle 47">
            <a:extLst>
              <a:ext uri="{FF2B5EF4-FFF2-40B4-BE49-F238E27FC236}">
                <a16:creationId xmlns:a16="http://schemas.microsoft.com/office/drawing/2014/main" id="{CCA7A4DC-FAB2-4126-9C2B-8BC0EFFB0326}"/>
              </a:ext>
            </a:extLst>
          </p:cNvPr>
          <p:cNvSpPr/>
          <p:nvPr/>
        </p:nvSpPr>
        <p:spPr>
          <a:xfrm>
            <a:off x="389536" y="2547054"/>
            <a:ext cx="1576792" cy="646331"/>
          </a:xfrm>
          <a:prstGeom prst="rect">
            <a:avLst/>
          </a:prstGeom>
          <a:noFill/>
        </p:spPr>
        <p:txBody>
          <a:bodyPr wrap="square" rtlCol="0">
            <a:spAutoFit/>
          </a:bodyPr>
          <a:lstStyle/>
          <a:p>
            <a:pPr algn="ctr"/>
            <a:r>
              <a:rPr lang="en-GB" sz="1200" b="1" dirty="0"/>
              <a:t>Pradaxa Training Modules</a:t>
            </a:r>
          </a:p>
          <a:p>
            <a:pPr algn="ctr"/>
            <a:r>
              <a:rPr lang="en-GB" sz="1200" dirty="0"/>
              <a:t>(SC-CRP-04814)</a:t>
            </a:r>
            <a:endParaRPr lang="en-GB" sz="1200" b="1" dirty="0"/>
          </a:p>
        </p:txBody>
      </p:sp>
      <p:pic>
        <p:nvPicPr>
          <p:cNvPr id="49" name="Picture 48">
            <a:extLst>
              <a:ext uri="{FF2B5EF4-FFF2-40B4-BE49-F238E27FC236}">
                <a16:creationId xmlns:a16="http://schemas.microsoft.com/office/drawing/2014/main" id="{60702CA5-744F-4B31-BF3D-198FFC25960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979347" y="2370889"/>
            <a:ext cx="1555200" cy="1165317"/>
          </a:xfrm>
          <a:prstGeom prst="rect">
            <a:avLst/>
          </a:prstGeom>
          <a:ln>
            <a:solidFill>
              <a:schemeClr val="tx1"/>
            </a:solidFill>
          </a:ln>
        </p:spPr>
      </p:pic>
      <p:grpSp>
        <p:nvGrpSpPr>
          <p:cNvPr id="11" name="Group 10">
            <a:extLst>
              <a:ext uri="{FF2B5EF4-FFF2-40B4-BE49-F238E27FC236}">
                <a16:creationId xmlns:a16="http://schemas.microsoft.com/office/drawing/2014/main" id="{2B4F714C-C6C9-4834-8F00-7193A6B38280}"/>
              </a:ext>
            </a:extLst>
          </p:cNvPr>
          <p:cNvGrpSpPr/>
          <p:nvPr/>
        </p:nvGrpSpPr>
        <p:grpSpPr>
          <a:xfrm>
            <a:off x="3899376" y="4801697"/>
            <a:ext cx="1798492" cy="1813305"/>
            <a:chOff x="6432690" y="4801697"/>
            <a:chExt cx="1798492" cy="1813305"/>
          </a:xfrm>
        </p:grpSpPr>
        <p:sp>
          <p:nvSpPr>
            <p:cNvPr id="30" name="Rectangle 29">
              <a:extLst>
                <a:ext uri="{FF2B5EF4-FFF2-40B4-BE49-F238E27FC236}">
                  <a16:creationId xmlns:a16="http://schemas.microsoft.com/office/drawing/2014/main" id="{3BDFC687-9C5A-47DC-9FD9-64997EE58AAE}"/>
                </a:ext>
              </a:extLst>
            </p:cNvPr>
            <p:cNvSpPr/>
            <p:nvPr/>
          </p:nvSpPr>
          <p:spPr>
            <a:xfrm>
              <a:off x="6432690" y="4801697"/>
              <a:ext cx="1798492" cy="646331"/>
            </a:xfrm>
            <a:prstGeom prst="rect">
              <a:avLst/>
            </a:prstGeom>
            <a:noFill/>
          </p:spPr>
          <p:txBody>
            <a:bodyPr wrap="square" rtlCol="0">
              <a:spAutoFit/>
            </a:bodyPr>
            <a:lstStyle/>
            <a:p>
              <a:pPr algn="ctr"/>
              <a:r>
                <a:rPr lang="en-GB" sz="1200" b="1" dirty="0"/>
                <a:t>RE-DUAL PCI update MSL deck</a:t>
              </a:r>
              <a:br>
                <a:rPr lang="en-GB" sz="1200" b="1" dirty="0"/>
              </a:br>
              <a:r>
                <a:rPr lang="en-GB" sz="1200" dirty="0"/>
                <a:t>(SC-CRP-03227)</a:t>
              </a:r>
            </a:p>
          </p:txBody>
        </p:sp>
        <p:pic>
          <p:nvPicPr>
            <p:cNvPr id="32" name="Picture 31">
              <a:extLst>
                <a:ext uri="{FF2B5EF4-FFF2-40B4-BE49-F238E27FC236}">
                  <a16:creationId xmlns:a16="http://schemas.microsoft.com/office/drawing/2014/main" id="{B4F9B6B8-8705-4BC1-994B-D4790536E4C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554336" y="5449414"/>
              <a:ext cx="1555200" cy="1165588"/>
            </a:xfrm>
            <a:prstGeom prst="rect">
              <a:avLst/>
            </a:prstGeom>
            <a:ln>
              <a:solidFill>
                <a:schemeClr val="tx1"/>
              </a:solidFill>
            </a:ln>
          </p:spPr>
        </p:pic>
      </p:grpSp>
      <p:grpSp>
        <p:nvGrpSpPr>
          <p:cNvPr id="8" name="Group 7">
            <a:extLst>
              <a:ext uri="{FF2B5EF4-FFF2-40B4-BE49-F238E27FC236}">
                <a16:creationId xmlns:a16="http://schemas.microsoft.com/office/drawing/2014/main" id="{C60A5042-AD4C-4EB1-BEEB-04228FA04039}"/>
              </a:ext>
            </a:extLst>
          </p:cNvPr>
          <p:cNvGrpSpPr/>
          <p:nvPr/>
        </p:nvGrpSpPr>
        <p:grpSpPr>
          <a:xfrm>
            <a:off x="5526854" y="4617031"/>
            <a:ext cx="2182065" cy="1997971"/>
            <a:chOff x="8987469" y="4617031"/>
            <a:chExt cx="2182065" cy="1997971"/>
          </a:xfrm>
        </p:grpSpPr>
        <p:pic>
          <p:nvPicPr>
            <p:cNvPr id="34" name="Picture 33">
              <a:extLst>
                <a:ext uri="{FF2B5EF4-FFF2-40B4-BE49-F238E27FC236}">
                  <a16:creationId xmlns:a16="http://schemas.microsoft.com/office/drawing/2014/main" id="{55967F4A-1862-481B-A2E2-2825A9CFF5B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300901" y="5449414"/>
              <a:ext cx="1555200" cy="1165588"/>
            </a:xfrm>
            <a:prstGeom prst="rect">
              <a:avLst/>
            </a:prstGeom>
            <a:ln>
              <a:solidFill>
                <a:schemeClr val="tx1"/>
              </a:solidFill>
            </a:ln>
          </p:spPr>
        </p:pic>
        <p:sp>
          <p:nvSpPr>
            <p:cNvPr id="35" name="Rectangle 34">
              <a:extLst>
                <a:ext uri="{FF2B5EF4-FFF2-40B4-BE49-F238E27FC236}">
                  <a16:creationId xmlns:a16="http://schemas.microsoft.com/office/drawing/2014/main" id="{5D731384-4905-4F54-845F-98BA9955AB1B}"/>
                </a:ext>
              </a:extLst>
            </p:cNvPr>
            <p:cNvSpPr/>
            <p:nvPr/>
          </p:nvSpPr>
          <p:spPr>
            <a:xfrm>
              <a:off x="8987469" y="4617031"/>
              <a:ext cx="2182065" cy="830997"/>
            </a:xfrm>
            <a:prstGeom prst="rect">
              <a:avLst/>
            </a:prstGeom>
            <a:noFill/>
          </p:spPr>
          <p:txBody>
            <a:bodyPr wrap="square" rtlCol="0">
              <a:spAutoFit/>
            </a:bodyPr>
            <a:lstStyle/>
            <a:p>
              <a:pPr algn="ctr"/>
              <a:r>
                <a:rPr lang="en-GB" sz="1200" b="1" dirty="0"/>
                <a:t>AF ablation and periprocedural anticoagulation MSL deck</a:t>
              </a:r>
              <a:br>
                <a:rPr lang="en-GB" sz="1200" b="1" dirty="0"/>
              </a:br>
              <a:r>
                <a:rPr lang="en-GB" sz="1200" dirty="0"/>
                <a:t>(SC-CRP-03827)</a:t>
              </a:r>
            </a:p>
          </p:txBody>
        </p:sp>
      </p:grpSp>
      <p:sp>
        <p:nvSpPr>
          <p:cNvPr id="40" name="Rectangle 39">
            <a:extLst>
              <a:ext uri="{FF2B5EF4-FFF2-40B4-BE49-F238E27FC236}">
                <a16:creationId xmlns:a16="http://schemas.microsoft.com/office/drawing/2014/main" id="{AE292FA3-FE3F-4285-987C-EC0F7689414E}"/>
              </a:ext>
            </a:extLst>
          </p:cNvPr>
          <p:cNvSpPr/>
          <p:nvPr/>
        </p:nvSpPr>
        <p:spPr>
          <a:xfrm>
            <a:off x="4907852" y="2521393"/>
            <a:ext cx="1576792" cy="646331"/>
          </a:xfrm>
          <a:prstGeom prst="rect">
            <a:avLst/>
          </a:prstGeom>
          <a:noFill/>
        </p:spPr>
        <p:txBody>
          <a:bodyPr wrap="square" rtlCol="0">
            <a:spAutoFit/>
          </a:bodyPr>
          <a:lstStyle/>
          <a:p>
            <a:pPr algn="ctr"/>
            <a:r>
              <a:rPr lang="en-GB" sz="1200" b="1" dirty="0"/>
              <a:t>Praxbind Training Modules</a:t>
            </a:r>
          </a:p>
          <a:p>
            <a:pPr algn="ctr"/>
            <a:r>
              <a:rPr lang="en-GB" sz="1200" dirty="0"/>
              <a:t>(SC-CRP-05014)</a:t>
            </a:r>
            <a:endParaRPr lang="en-GB" sz="1200" b="1" dirty="0"/>
          </a:p>
        </p:txBody>
      </p:sp>
      <p:pic>
        <p:nvPicPr>
          <p:cNvPr id="41" name="Picture 40">
            <a:extLst>
              <a:ext uri="{FF2B5EF4-FFF2-40B4-BE49-F238E27FC236}">
                <a16:creationId xmlns:a16="http://schemas.microsoft.com/office/drawing/2014/main" id="{62382F2B-8500-4600-8454-DA55361A70D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469907" y="2338961"/>
            <a:ext cx="1555200" cy="1165317"/>
          </a:xfrm>
          <a:prstGeom prst="rect">
            <a:avLst/>
          </a:prstGeom>
          <a:ln>
            <a:solidFill>
              <a:schemeClr val="tx1"/>
            </a:solidFill>
          </a:ln>
        </p:spPr>
      </p:pic>
      <p:sp>
        <p:nvSpPr>
          <p:cNvPr id="42" name="Rectangle 41">
            <a:extLst>
              <a:ext uri="{FF2B5EF4-FFF2-40B4-BE49-F238E27FC236}">
                <a16:creationId xmlns:a16="http://schemas.microsoft.com/office/drawing/2014/main" id="{F302C463-27E8-44B3-866D-1A08795AB40A}"/>
              </a:ext>
            </a:extLst>
          </p:cNvPr>
          <p:cNvSpPr/>
          <p:nvPr/>
        </p:nvSpPr>
        <p:spPr>
          <a:xfrm>
            <a:off x="8435942" y="2278343"/>
            <a:ext cx="1555200" cy="1200329"/>
          </a:xfrm>
          <a:prstGeom prst="rect">
            <a:avLst/>
          </a:prstGeom>
          <a:noFill/>
        </p:spPr>
        <p:txBody>
          <a:bodyPr wrap="square" rtlCol="0">
            <a:spAutoFit/>
          </a:bodyPr>
          <a:lstStyle/>
          <a:p>
            <a:pPr algn="ctr"/>
            <a:r>
              <a:rPr lang="en-GB" sz="1200" b="1" dirty="0"/>
              <a:t>Specific reversal agents for NOACs: idarucizumab and andexanet alfa MSL deck </a:t>
            </a:r>
            <a:br>
              <a:rPr lang="en-GB" sz="1200" b="1" dirty="0"/>
            </a:br>
            <a:r>
              <a:rPr lang="en-GB" sz="1200" dirty="0"/>
              <a:t>(SC-CRP-04007)</a:t>
            </a:r>
          </a:p>
        </p:txBody>
      </p:sp>
      <p:pic>
        <p:nvPicPr>
          <p:cNvPr id="43" name="Picture 42">
            <a:extLst>
              <a:ext uri="{FF2B5EF4-FFF2-40B4-BE49-F238E27FC236}">
                <a16:creationId xmlns:a16="http://schemas.microsoft.com/office/drawing/2014/main" id="{6E56CBED-2BD1-47FD-800C-BE625DDDDF7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961160" y="2338961"/>
            <a:ext cx="1555200" cy="1165049"/>
          </a:xfrm>
          <a:prstGeom prst="rect">
            <a:avLst/>
          </a:prstGeom>
          <a:ln>
            <a:solidFill>
              <a:schemeClr val="tx1"/>
            </a:solidFill>
          </a:ln>
        </p:spPr>
      </p:pic>
      <p:sp>
        <p:nvSpPr>
          <p:cNvPr id="2" name="Rectangle 1">
            <a:extLst>
              <a:ext uri="{FF2B5EF4-FFF2-40B4-BE49-F238E27FC236}">
                <a16:creationId xmlns:a16="http://schemas.microsoft.com/office/drawing/2014/main" id="{62DC63E3-3741-4C07-AC2D-35E50D3E3C07}"/>
              </a:ext>
            </a:extLst>
          </p:cNvPr>
          <p:cNvSpPr/>
          <p:nvPr/>
        </p:nvSpPr>
        <p:spPr>
          <a:xfrm>
            <a:off x="4887959" y="1852247"/>
            <a:ext cx="6788104" cy="1776026"/>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84969FBA-AC73-43AA-AB25-804929289417}"/>
              </a:ext>
            </a:extLst>
          </p:cNvPr>
          <p:cNvSpPr/>
          <p:nvPr/>
        </p:nvSpPr>
        <p:spPr>
          <a:xfrm>
            <a:off x="226231" y="1845955"/>
            <a:ext cx="4279480" cy="1776026"/>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123155BD-EBC5-4DDC-8FDD-11D8898A1B08}"/>
              </a:ext>
            </a:extLst>
          </p:cNvPr>
          <p:cNvGrpSpPr/>
          <p:nvPr/>
        </p:nvGrpSpPr>
        <p:grpSpPr>
          <a:xfrm>
            <a:off x="389536" y="1604216"/>
            <a:ext cx="3955293" cy="622712"/>
            <a:chOff x="476029" y="1604216"/>
            <a:chExt cx="3955293" cy="622712"/>
          </a:xfrm>
        </p:grpSpPr>
        <p:sp>
          <p:nvSpPr>
            <p:cNvPr id="24" name="Rectangle 23">
              <a:extLst>
                <a:ext uri="{FF2B5EF4-FFF2-40B4-BE49-F238E27FC236}">
                  <a16:creationId xmlns:a16="http://schemas.microsoft.com/office/drawing/2014/main" id="{0E1A486C-7176-4F16-8BC8-3E3E44A4CE1D}"/>
                </a:ext>
              </a:extLst>
            </p:cNvPr>
            <p:cNvSpPr/>
            <p:nvPr/>
          </p:nvSpPr>
          <p:spPr>
            <a:xfrm>
              <a:off x="868553" y="1604216"/>
              <a:ext cx="3562769" cy="62271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For comprehensive information on AF </a:t>
              </a:r>
              <a:br>
                <a:rPr lang="en-US" sz="1400" dirty="0">
                  <a:solidFill>
                    <a:schemeClr val="tx1"/>
                  </a:solidFill>
                </a:rPr>
              </a:br>
              <a:r>
                <a:rPr lang="en-US" sz="1400" dirty="0">
                  <a:solidFill>
                    <a:schemeClr val="tx1"/>
                  </a:solidFill>
                </a:rPr>
                <a:t>and dabigatran RCTs, go to:</a:t>
              </a:r>
            </a:p>
          </p:txBody>
        </p:sp>
        <p:sp>
          <p:nvSpPr>
            <p:cNvPr id="27" name="Oval 26">
              <a:extLst>
                <a:ext uri="{FF2B5EF4-FFF2-40B4-BE49-F238E27FC236}">
                  <a16:creationId xmlns:a16="http://schemas.microsoft.com/office/drawing/2014/main" id="{D5ADB45A-7B1E-4DDE-B282-79A30704E4EE}"/>
                </a:ext>
              </a:extLst>
            </p:cNvPr>
            <p:cNvSpPr/>
            <p:nvPr/>
          </p:nvSpPr>
          <p:spPr>
            <a:xfrm>
              <a:off x="476029" y="1604216"/>
              <a:ext cx="622712" cy="62271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a:t>
              </a:r>
            </a:p>
          </p:txBody>
        </p:sp>
      </p:grpSp>
      <p:sp>
        <p:nvSpPr>
          <p:cNvPr id="53" name="Rectangle 52">
            <a:extLst>
              <a:ext uri="{FF2B5EF4-FFF2-40B4-BE49-F238E27FC236}">
                <a16:creationId xmlns:a16="http://schemas.microsoft.com/office/drawing/2014/main" id="{2D0F3465-3956-465E-A2EA-189D59152A28}"/>
              </a:ext>
            </a:extLst>
          </p:cNvPr>
          <p:cNvSpPr/>
          <p:nvPr/>
        </p:nvSpPr>
        <p:spPr>
          <a:xfrm>
            <a:off x="245628" y="4291126"/>
            <a:ext cx="7463291" cy="245282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7" name="Group 6">
            <a:extLst>
              <a:ext uri="{FF2B5EF4-FFF2-40B4-BE49-F238E27FC236}">
                <a16:creationId xmlns:a16="http://schemas.microsoft.com/office/drawing/2014/main" id="{DA0C209D-107A-4116-BEFE-750A36116C88}"/>
              </a:ext>
            </a:extLst>
          </p:cNvPr>
          <p:cNvGrpSpPr/>
          <p:nvPr/>
        </p:nvGrpSpPr>
        <p:grpSpPr>
          <a:xfrm>
            <a:off x="519404" y="4031427"/>
            <a:ext cx="4005704" cy="622712"/>
            <a:chOff x="566296" y="4031427"/>
            <a:chExt cx="3767723" cy="622712"/>
          </a:xfrm>
        </p:grpSpPr>
        <p:sp>
          <p:nvSpPr>
            <p:cNvPr id="28" name="Rectangle 27">
              <a:extLst>
                <a:ext uri="{FF2B5EF4-FFF2-40B4-BE49-F238E27FC236}">
                  <a16:creationId xmlns:a16="http://schemas.microsoft.com/office/drawing/2014/main" id="{8FB4227C-BFB9-4747-917A-B0674174360E}"/>
                </a:ext>
              </a:extLst>
            </p:cNvPr>
            <p:cNvSpPr/>
            <p:nvPr/>
          </p:nvSpPr>
          <p:spPr>
            <a:xfrm>
              <a:off x="958821" y="4031427"/>
              <a:ext cx="3375198" cy="62271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For MSL decks on dabigatran RCTs, </a:t>
              </a:r>
              <a:br>
                <a:rPr lang="en-US" sz="1400" dirty="0">
                  <a:solidFill>
                    <a:schemeClr val="tx1"/>
                  </a:solidFill>
                </a:rPr>
              </a:br>
              <a:r>
                <a:rPr lang="en-US" sz="1400" dirty="0">
                  <a:solidFill>
                    <a:schemeClr val="tx1"/>
                  </a:solidFill>
                </a:rPr>
                <a:t>go to:</a:t>
              </a:r>
            </a:p>
          </p:txBody>
        </p:sp>
        <p:sp>
          <p:nvSpPr>
            <p:cNvPr id="29" name="Oval 28">
              <a:extLst>
                <a:ext uri="{FF2B5EF4-FFF2-40B4-BE49-F238E27FC236}">
                  <a16:creationId xmlns:a16="http://schemas.microsoft.com/office/drawing/2014/main" id="{8D7E7457-476B-4853-9A16-E0A267947CB6}"/>
                </a:ext>
              </a:extLst>
            </p:cNvPr>
            <p:cNvSpPr/>
            <p:nvPr/>
          </p:nvSpPr>
          <p:spPr>
            <a:xfrm>
              <a:off x="566296" y="4031427"/>
              <a:ext cx="622712" cy="62271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a:t>
              </a:r>
            </a:p>
          </p:txBody>
        </p:sp>
      </p:grpSp>
      <p:sp>
        <p:nvSpPr>
          <p:cNvPr id="44" name="Rectangle 43">
            <a:extLst>
              <a:ext uri="{FF2B5EF4-FFF2-40B4-BE49-F238E27FC236}">
                <a16:creationId xmlns:a16="http://schemas.microsoft.com/office/drawing/2014/main" id="{9ACDB683-323B-4382-A24E-18F83AB1B23A}"/>
              </a:ext>
            </a:extLst>
          </p:cNvPr>
          <p:cNvSpPr/>
          <p:nvPr/>
        </p:nvSpPr>
        <p:spPr>
          <a:xfrm>
            <a:off x="7768722" y="4291125"/>
            <a:ext cx="3889170" cy="2452829"/>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5" name="Group 44">
            <a:extLst>
              <a:ext uri="{FF2B5EF4-FFF2-40B4-BE49-F238E27FC236}">
                <a16:creationId xmlns:a16="http://schemas.microsoft.com/office/drawing/2014/main" id="{EC204BED-DC41-4C89-B198-0136A2C58CA2}"/>
              </a:ext>
            </a:extLst>
          </p:cNvPr>
          <p:cNvGrpSpPr/>
          <p:nvPr/>
        </p:nvGrpSpPr>
        <p:grpSpPr>
          <a:xfrm>
            <a:off x="7880815" y="4049387"/>
            <a:ext cx="3700573" cy="622712"/>
            <a:chOff x="476029" y="1604216"/>
            <a:chExt cx="3700573" cy="622712"/>
          </a:xfrm>
        </p:grpSpPr>
        <p:sp>
          <p:nvSpPr>
            <p:cNvPr id="46" name="Rectangle 45">
              <a:extLst>
                <a:ext uri="{FF2B5EF4-FFF2-40B4-BE49-F238E27FC236}">
                  <a16:creationId xmlns:a16="http://schemas.microsoft.com/office/drawing/2014/main" id="{CB61AF62-9B7D-4662-98C3-1E0D97D150EB}"/>
                </a:ext>
              </a:extLst>
            </p:cNvPr>
            <p:cNvSpPr/>
            <p:nvPr/>
          </p:nvSpPr>
          <p:spPr>
            <a:xfrm>
              <a:off x="868553" y="1604216"/>
              <a:ext cx="3308049" cy="62271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5725" algn="ctr"/>
              <a:r>
                <a:rPr lang="en-US" sz="1400" dirty="0">
                  <a:solidFill>
                    <a:schemeClr val="tx1"/>
                  </a:solidFill>
                </a:rPr>
                <a:t>For comprehensive information on dabigatran and other NOACs, go to:</a:t>
              </a:r>
            </a:p>
          </p:txBody>
        </p:sp>
        <p:sp>
          <p:nvSpPr>
            <p:cNvPr id="47" name="Oval 46">
              <a:extLst>
                <a:ext uri="{FF2B5EF4-FFF2-40B4-BE49-F238E27FC236}">
                  <a16:creationId xmlns:a16="http://schemas.microsoft.com/office/drawing/2014/main" id="{A75254BC-2361-4147-9275-8C89C6DEF578}"/>
                </a:ext>
              </a:extLst>
            </p:cNvPr>
            <p:cNvSpPr/>
            <p:nvPr/>
          </p:nvSpPr>
          <p:spPr>
            <a:xfrm>
              <a:off x="476029" y="1604216"/>
              <a:ext cx="622712" cy="62271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a:t>
              </a:r>
            </a:p>
          </p:txBody>
        </p:sp>
      </p:grpSp>
      <p:grpSp>
        <p:nvGrpSpPr>
          <p:cNvPr id="50" name="Group 49">
            <a:extLst>
              <a:ext uri="{FF2B5EF4-FFF2-40B4-BE49-F238E27FC236}">
                <a16:creationId xmlns:a16="http://schemas.microsoft.com/office/drawing/2014/main" id="{C658C01B-04C2-437C-B891-69C964FEF852}"/>
              </a:ext>
            </a:extLst>
          </p:cNvPr>
          <p:cNvGrpSpPr/>
          <p:nvPr/>
        </p:nvGrpSpPr>
        <p:grpSpPr>
          <a:xfrm>
            <a:off x="4954595" y="1598698"/>
            <a:ext cx="4260093" cy="622712"/>
            <a:chOff x="5270769" y="1598698"/>
            <a:chExt cx="4260093" cy="622712"/>
          </a:xfrm>
        </p:grpSpPr>
        <p:sp>
          <p:nvSpPr>
            <p:cNvPr id="51" name="Rectangle 50">
              <a:extLst>
                <a:ext uri="{FF2B5EF4-FFF2-40B4-BE49-F238E27FC236}">
                  <a16:creationId xmlns:a16="http://schemas.microsoft.com/office/drawing/2014/main" id="{4A105A54-5634-43CB-A39A-5E55FABA07B3}"/>
                </a:ext>
              </a:extLst>
            </p:cNvPr>
            <p:cNvSpPr/>
            <p:nvPr/>
          </p:nvSpPr>
          <p:spPr>
            <a:xfrm>
              <a:off x="5663294" y="1598698"/>
              <a:ext cx="3867568" cy="62271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For comprehensive information on idarucizumab and NOAC reversal, go to:</a:t>
              </a:r>
            </a:p>
          </p:txBody>
        </p:sp>
        <p:sp>
          <p:nvSpPr>
            <p:cNvPr id="54" name="Oval 53">
              <a:extLst>
                <a:ext uri="{FF2B5EF4-FFF2-40B4-BE49-F238E27FC236}">
                  <a16:creationId xmlns:a16="http://schemas.microsoft.com/office/drawing/2014/main" id="{90CB187B-DF73-4F44-9A26-8E71C29CB006}"/>
                </a:ext>
              </a:extLst>
            </p:cNvPr>
            <p:cNvSpPr/>
            <p:nvPr/>
          </p:nvSpPr>
          <p:spPr>
            <a:xfrm>
              <a:off x="5270769" y="1598698"/>
              <a:ext cx="622712" cy="62271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a:t>
              </a:r>
            </a:p>
          </p:txBody>
        </p:sp>
      </p:grpSp>
      <p:grpSp>
        <p:nvGrpSpPr>
          <p:cNvPr id="4" name="Group 3">
            <a:extLst>
              <a:ext uri="{FF2B5EF4-FFF2-40B4-BE49-F238E27FC236}">
                <a16:creationId xmlns:a16="http://schemas.microsoft.com/office/drawing/2014/main" id="{D31C899D-7D4D-4391-8AD6-A6669565A2E5}"/>
              </a:ext>
            </a:extLst>
          </p:cNvPr>
          <p:cNvGrpSpPr/>
          <p:nvPr/>
        </p:nvGrpSpPr>
        <p:grpSpPr>
          <a:xfrm>
            <a:off x="7919725" y="4719928"/>
            <a:ext cx="1691679" cy="1896447"/>
            <a:chOff x="7968365" y="4719928"/>
            <a:chExt cx="1691679" cy="1896447"/>
          </a:xfrm>
        </p:grpSpPr>
        <p:sp>
          <p:nvSpPr>
            <p:cNvPr id="55" name="Rectangle 54">
              <a:extLst>
                <a:ext uri="{FF2B5EF4-FFF2-40B4-BE49-F238E27FC236}">
                  <a16:creationId xmlns:a16="http://schemas.microsoft.com/office/drawing/2014/main" id="{56D2008E-C8C1-4F3E-B120-0970CC05BE0D}"/>
                </a:ext>
              </a:extLst>
            </p:cNvPr>
            <p:cNvSpPr/>
            <p:nvPr/>
          </p:nvSpPr>
          <p:spPr>
            <a:xfrm>
              <a:off x="7968365" y="4719928"/>
              <a:ext cx="1691679" cy="646331"/>
            </a:xfrm>
            <a:prstGeom prst="rect">
              <a:avLst/>
            </a:prstGeom>
            <a:noFill/>
          </p:spPr>
          <p:txBody>
            <a:bodyPr wrap="square" rtlCol="0">
              <a:spAutoFit/>
            </a:bodyPr>
            <a:lstStyle/>
            <a:p>
              <a:pPr algn="ctr"/>
              <a:r>
                <a:rPr lang="en-GB" sz="1200" b="1" dirty="0"/>
                <a:t>Rivaroxaban interactive deck</a:t>
              </a:r>
              <a:br>
                <a:rPr lang="en-GB" sz="1200" b="1" dirty="0"/>
              </a:br>
              <a:r>
                <a:rPr lang="en-GB" sz="1200" dirty="0"/>
                <a:t>(SC-CRP-03235)</a:t>
              </a:r>
            </a:p>
          </p:txBody>
        </p:sp>
        <p:pic>
          <p:nvPicPr>
            <p:cNvPr id="57" name="Picture 56">
              <a:extLst>
                <a:ext uri="{FF2B5EF4-FFF2-40B4-BE49-F238E27FC236}">
                  <a16:creationId xmlns:a16="http://schemas.microsoft.com/office/drawing/2014/main" id="{3643D031-8A16-4E62-BC1C-551C6FE801A9}"/>
                </a:ext>
              </a:extLst>
            </p:cNvPr>
            <p:cNvPicPr>
              <a:picLocks noChangeAspect="1"/>
            </p:cNvPicPr>
            <p:nvPr/>
          </p:nvPicPr>
          <p:blipFill>
            <a:blip r:embed="rId9"/>
            <a:stretch>
              <a:fillRect/>
            </a:stretch>
          </p:blipFill>
          <p:spPr>
            <a:xfrm>
              <a:off x="8036604" y="5449682"/>
              <a:ext cx="1555200" cy="1166693"/>
            </a:xfrm>
            <a:prstGeom prst="rect">
              <a:avLst/>
            </a:prstGeom>
            <a:ln>
              <a:solidFill>
                <a:schemeClr val="tx1"/>
              </a:solidFill>
            </a:ln>
          </p:spPr>
        </p:pic>
      </p:grpSp>
      <p:grpSp>
        <p:nvGrpSpPr>
          <p:cNvPr id="15" name="Group 14">
            <a:extLst>
              <a:ext uri="{FF2B5EF4-FFF2-40B4-BE49-F238E27FC236}">
                <a16:creationId xmlns:a16="http://schemas.microsoft.com/office/drawing/2014/main" id="{C8ED1818-FF95-4968-8B5A-03FC4B2A32B8}"/>
              </a:ext>
            </a:extLst>
          </p:cNvPr>
          <p:cNvGrpSpPr/>
          <p:nvPr/>
        </p:nvGrpSpPr>
        <p:grpSpPr>
          <a:xfrm>
            <a:off x="9717930" y="4719928"/>
            <a:ext cx="1909494" cy="1890098"/>
            <a:chOff x="9766570" y="4719928"/>
            <a:chExt cx="1909494" cy="1890098"/>
          </a:xfrm>
        </p:grpSpPr>
        <p:sp>
          <p:nvSpPr>
            <p:cNvPr id="56" name="Rectangle 55">
              <a:extLst>
                <a:ext uri="{FF2B5EF4-FFF2-40B4-BE49-F238E27FC236}">
                  <a16:creationId xmlns:a16="http://schemas.microsoft.com/office/drawing/2014/main" id="{F42EC72C-6B76-405D-AE26-CE275321AFF9}"/>
                </a:ext>
              </a:extLst>
            </p:cNvPr>
            <p:cNvSpPr/>
            <p:nvPr/>
          </p:nvSpPr>
          <p:spPr>
            <a:xfrm>
              <a:off x="9766570" y="4719928"/>
              <a:ext cx="1909494" cy="646331"/>
            </a:xfrm>
            <a:prstGeom prst="rect">
              <a:avLst/>
            </a:prstGeom>
            <a:noFill/>
          </p:spPr>
          <p:txBody>
            <a:bodyPr wrap="square" rtlCol="0">
              <a:spAutoFit/>
            </a:bodyPr>
            <a:lstStyle/>
            <a:p>
              <a:pPr algn="ctr"/>
              <a:r>
                <a:rPr lang="en-GB" sz="1200" b="1" dirty="0"/>
                <a:t>Dabigatran vs apixaban interactive slide set</a:t>
              </a:r>
              <a:br>
                <a:rPr lang="en-GB" sz="1200" b="1" dirty="0"/>
              </a:br>
              <a:r>
                <a:rPr lang="en-GB" sz="1200" dirty="0"/>
                <a:t>(SC-CRP-04478)</a:t>
              </a:r>
            </a:p>
          </p:txBody>
        </p:sp>
        <p:pic>
          <p:nvPicPr>
            <p:cNvPr id="58" name="Picture 57">
              <a:extLst>
                <a:ext uri="{FF2B5EF4-FFF2-40B4-BE49-F238E27FC236}">
                  <a16:creationId xmlns:a16="http://schemas.microsoft.com/office/drawing/2014/main" id="{20F2A06F-79AB-4B18-B5FC-2DEB88222A8F}"/>
                </a:ext>
              </a:extLst>
            </p:cNvPr>
            <p:cNvPicPr>
              <a:picLocks noChangeAspect="1"/>
            </p:cNvPicPr>
            <p:nvPr/>
          </p:nvPicPr>
          <p:blipFill>
            <a:blip r:embed="rId10"/>
            <a:stretch>
              <a:fillRect/>
            </a:stretch>
          </p:blipFill>
          <p:spPr>
            <a:xfrm>
              <a:off x="9943717" y="5448028"/>
              <a:ext cx="1555200" cy="1161998"/>
            </a:xfrm>
            <a:prstGeom prst="rect">
              <a:avLst/>
            </a:prstGeom>
            <a:ln>
              <a:solidFill>
                <a:schemeClr val="tx1"/>
              </a:solidFill>
            </a:ln>
          </p:spPr>
        </p:pic>
      </p:grpSp>
    </p:spTree>
    <p:extLst>
      <p:ext uri="{BB962C8B-B14F-4D97-AF65-F5344CB8AC3E}">
        <p14:creationId xmlns:p14="http://schemas.microsoft.com/office/powerpoint/2010/main" val="116041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89DC6-59E3-4D69-AF0B-244FB7DDC0B6}"/>
              </a:ext>
            </a:extLst>
          </p:cNvPr>
          <p:cNvSpPr>
            <a:spLocks noGrp="1"/>
          </p:cNvSpPr>
          <p:nvPr>
            <p:ph type="title"/>
          </p:nvPr>
        </p:nvSpPr>
        <p:spPr/>
        <p:txBody>
          <a:bodyPr>
            <a:normAutofit/>
          </a:bodyPr>
          <a:lstStyle/>
          <a:p>
            <a:r>
              <a:rPr lang="en-US" sz="2400" dirty="0"/>
              <a:t>AF is associated with substantial morbidity and mortality, and significant socio-economic costs (1/2)</a:t>
            </a:r>
            <a:endParaRPr lang="en-GB" sz="2400" dirty="0"/>
          </a:p>
        </p:txBody>
      </p:sp>
      <p:sp>
        <p:nvSpPr>
          <p:cNvPr id="3" name="Slide Number Placeholder 2">
            <a:extLst>
              <a:ext uri="{FF2B5EF4-FFF2-40B4-BE49-F238E27FC236}">
                <a16:creationId xmlns:a16="http://schemas.microsoft.com/office/drawing/2014/main" id="{00FC5996-8934-4AEA-8FD2-2D4599D14562}"/>
              </a:ext>
            </a:extLst>
          </p:cNvPr>
          <p:cNvSpPr>
            <a:spLocks noGrp="1"/>
          </p:cNvSpPr>
          <p:nvPr>
            <p:ph type="sldNum" sz="quarter" idx="12"/>
          </p:nvPr>
        </p:nvSpPr>
        <p:spPr/>
        <p:txBody>
          <a:bodyPr/>
          <a:lstStyle/>
          <a:p>
            <a:fld id="{2066355A-084C-D24E-9AD2-7E4FC41EA627}" type="slidenum">
              <a:rPr lang="en-GB" noProof="0" smtClean="0"/>
              <a:pPr/>
              <a:t>5</a:t>
            </a:fld>
            <a:endParaRPr lang="en-GB" noProof="0" dirty="0"/>
          </a:p>
        </p:txBody>
      </p:sp>
      <p:sp>
        <p:nvSpPr>
          <p:cNvPr id="5" name="Text Placeholder 4">
            <a:extLst>
              <a:ext uri="{FF2B5EF4-FFF2-40B4-BE49-F238E27FC236}">
                <a16:creationId xmlns:a16="http://schemas.microsoft.com/office/drawing/2014/main" id="{26A49C15-0360-4330-ADC8-6196C0B892E9}"/>
              </a:ext>
            </a:extLst>
          </p:cNvPr>
          <p:cNvSpPr>
            <a:spLocks noGrp="1"/>
          </p:cNvSpPr>
          <p:nvPr>
            <p:ph type="body" sz="quarter" idx="13"/>
          </p:nvPr>
        </p:nvSpPr>
        <p:spPr>
          <a:xfrm>
            <a:off x="480485" y="6444477"/>
            <a:ext cx="11101916" cy="276999"/>
          </a:xfrm>
        </p:spPr>
        <p:txBody>
          <a:bodyPr/>
          <a:lstStyle/>
          <a:p>
            <a:r>
              <a:rPr lang="da-DK" dirty="0"/>
              <a:t>Hindricks et al. Eur Heart J 2020; doi:10.1093/eurheartj/ehaa612</a:t>
            </a:r>
          </a:p>
        </p:txBody>
      </p:sp>
      <p:grpSp>
        <p:nvGrpSpPr>
          <p:cNvPr id="47" name="Group 46">
            <a:extLst>
              <a:ext uri="{FF2B5EF4-FFF2-40B4-BE49-F238E27FC236}">
                <a16:creationId xmlns:a16="http://schemas.microsoft.com/office/drawing/2014/main" id="{1904355B-371E-411D-987E-0F7EB756CC6D}"/>
              </a:ext>
            </a:extLst>
          </p:cNvPr>
          <p:cNvGrpSpPr>
            <a:grpSpLocks noChangeAspect="1"/>
          </p:cNvGrpSpPr>
          <p:nvPr/>
        </p:nvGrpSpPr>
        <p:grpSpPr>
          <a:xfrm>
            <a:off x="11429867" y="6413840"/>
            <a:ext cx="288000" cy="250148"/>
            <a:chOff x="3628927" y="5524745"/>
            <a:chExt cx="528545" cy="459078"/>
          </a:xfrm>
        </p:grpSpPr>
        <p:sp>
          <p:nvSpPr>
            <p:cNvPr id="48" name="Rectangle 47">
              <a:extLst>
                <a:ext uri="{FF2B5EF4-FFF2-40B4-BE49-F238E27FC236}">
                  <a16:creationId xmlns:a16="http://schemas.microsoft.com/office/drawing/2014/main" id="{A25DE32A-D7F0-4DDF-BA39-E7D9CB61D2F3}"/>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49" name="Straight Connector 48">
              <a:extLst>
                <a:ext uri="{FF2B5EF4-FFF2-40B4-BE49-F238E27FC236}">
                  <a16:creationId xmlns:a16="http://schemas.microsoft.com/office/drawing/2014/main" id="{66A00947-484C-46D1-8C98-0CAFDE04EDC9}"/>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50" name="Straight Connector 49">
              <a:extLst>
                <a:ext uri="{FF2B5EF4-FFF2-40B4-BE49-F238E27FC236}">
                  <a16:creationId xmlns:a16="http://schemas.microsoft.com/office/drawing/2014/main" id="{63A4AED1-2638-4EF6-BD64-6FEB6AE8E455}"/>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51" name="Straight Connector 50">
              <a:extLst>
                <a:ext uri="{FF2B5EF4-FFF2-40B4-BE49-F238E27FC236}">
                  <a16:creationId xmlns:a16="http://schemas.microsoft.com/office/drawing/2014/main" id="{C01787AA-0A57-467D-B85B-2C466DC81AE0}"/>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sp>
        <p:nvSpPr>
          <p:cNvPr id="4" name="TextBox 3">
            <a:extLst>
              <a:ext uri="{FF2B5EF4-FFF2-40B4-BE49-F238E27FC236}">
                <a16:creationId xmlns:a16="http://schemas.microsoft.com/office/drawing/2014/main" id="{B996557B-A6C5-47CF-8ACA-81AFC7730268}"/>
              </a:ext>
            </a:extLst>
          </p:cNvPr>
          <p:cNvSpPr txBox="1"/>
          <p:nvPr/>
        </p:nvSpPr>
        <p:spPr>
          <a:xfrm>
            <a:off x="461995" y="1516852"/>
            <a:ext cx="5008731" cy="769441"/>
          </a:xfrm>
          <a:prstGeom prst="rect">
            <a:avLst/>
          </a:prstGeom>
          <a:noFill/>
        </p:spPr>
        <p:txBody>
          <a:bodyPr wrap="square" rtlCol="0">
            <a:spAutoFit/>
          </a:bodyPr>
          <a:lstStyle/>
          <a:p>
            <a:pPr algn="ctr"/>
            <a:r>
              <a:rPr lang="en-US" sz="1600" b="1" dirty="0"/>
              <a:t>Global prevalence of AF</a:t>
            </a:r>
          </a:p>
          <a:p>
            <a:pPr algn="ctr"/>
            <a:r>
              <a:rPr lang="en-US" sz="1400" dirty="0"/>
              <a:t>(globally, 43.6 million individuals had prevalent AF/atrial flutter in 2016) </a:t>
            </a:r>
            <a:endParaRPr lang="en-GB" sz="1400" dirty="0"/>
          </a:p>
        </p:txBody>
      </p:sp>
      <p:sp>
        <p:nvSpPr>
          <p:cNvPr id="14" name="TextBox 13">
            <a:extLst>
              <a:ext uri="{FF2B5EF4-FFF2-40B4-BE49-F238E27FC236}">
                <a16:creationId xmlns:a16="http://schemas.microsoft.com/office/drawing/2014/main" id="{F6065410-65E7-42A5-B1E5-CECE474C77A1}"/>
              </a:ext>
            </a:extLst>
          </p:cNvPr>
          <p:cNvSpPr txBox="1"/>
          <p:nvPr/>
        </p:nvSpPr>
        <p:spPr>
          <a:xfrm>
            <a:off x="5537849" y="1523710"/>
            <a:ext cx="2844000" cy="584775"/>
          </a:xfrm>
          <a:prstGeom prst="rect">
            <a:avLst/>
          </a:prstGeom>
          <a:noFill/>
        </p:spPr>
        <p:txBody>
          <a:bodyPr wrap="square" rtlCol="0">
            <a:spAutoFit/>
          </a:bodyPr>
          <a:lstStyle/>
          <a:p>
            <a:pPr algn="ctr"/>
            <a:r>
              <a:rPr lang="en-US" sz="1600" b="1" dirty="0"/>
              <a:t>Lifetime risk for AF</a:t>
            </a:r>
          </a:p>
          <a:p>
            <a:pPr algn="ctr"/>
            <a:r>
              <a:rPr lang="en-US" sz="1600" b="1" dirty="0"/>
              <a:t>1 in 3 individuals </a:t>
            </a:r>
            <a:endParaRPr lang="en-GB" sz="1600" b="1" dirty="0"/>
          </a:p>
        </p:txBody>
      </p:sp>
      <p:sp>
        <p:nvSpPr>
          <p:cNvPr id="15" name="TextBox 14">
            <a:extLst>
              <a:ext uri="{FF2B5EF4-FFF2-40B4-BE49-F238E27FC236}">
                <a16:creationId xmlns:a16="http://schemas.microsoft.com/office/drawing/2014/main" id="{ECB6E7AF-4B0F-41BF-A400-A64933784204}"/>
              </a:ext>
            </a:extLst>
          </p:cNvPr>
          <p:cNvSpPr txBox="1"/>
          <p:nvPr/>
        </p:nvSpPr>
        <p:spPr>
          <a:xfrm>
            <a:off x="5768958" y="4020471"/>
            <a:ext cx="2361893" cy="738664"/>
          </a:xfrm>
          <a:prstGeom prst="rect">
            <a:avLst/>
          </a:prstGeom>
          <a:noFill/>
        </p:spPr>
        <p:txBody>
          <a:bodyPr wrap="square" rtlCol="0">
            <a:spAutoFit/>
          </a:bodyPr>
          <a:lstStyle/>
          <a:p>
            <a:pPr algn="ctr"/>
            <a:r>
              <a:rPr lang="en-US" sz="1400" dirty="0"/>
              <a:t>of European ancestry at index age of 55 years 37.0% (34.3–39.6%)</a:t>
            </a:r>
            <a:endParaRPr lang="en-GB" sz="1400" dirty="0"/>
          </a:p>
        </p:txBody>
      </p:sp>
      <p:sp>
        <p:nvSpPr>
          <p:cNvPr id="16" name="TextBox 15">
            <a:extLst>
              <a:ext uri="{FF2B5EF4-FFF2-40B4-BE49-F238E27FC236}">
                <a16:creationId xmlns:a16="http://schemas.microsoft.com/office/drawing/2014/main" id="{78337B7E-E2A5-4A26-ADFC-540D95534C7B}"/>
              </a:ext>
            </a:extLst>
          </p:cNvPr>
          <p:cNvSpPr txBox="1"/>
          <p:nvPr/>
        </p:nvSpPr>
        <p:spPr>
          <a:xfrm>
            <a:off x="1725105" y="5392675"/>
            <a:ext cx="1818403" cy="646331"/>
          </a:xfrm>
          <a:prstGeom prst="rect">
            <a:avLst/>
          </a:prstGeom>
          <a:noFill/>
        </p:spPr>
        <p:txBody>
          <a:bodyPr wrap="square" rtlCol="0">
            <a:spAutoFit/>
          </a:bodyPr>
          <a:lstStyle/>
          <a:p>
            <a:pPr algn="ctr"/>
            <a:r>
              <a:rPr lang="en-US" sz="1200" dirty="0"/>
              <a:t>Age-standardized global prevalence rates of AF per 100 000</a:t>
            </a:r>
            <a:endParaRPr lang="en-GB" sz="1200" dirty="0"/>
          </a:p>
        </p:txBody>
      </p:sp>
      <p:sp>
        <p:nvSpPr>
          <p:cNvPr id="6" name="Rectangle 5">
            <a:extLst>
              <a:ext uri="{FF2B5EF4-FFF2-40B4-BE49-F238E27FC236}">
                <a16:creationId xmlns:a16="http://schemas.microsoft.com/office/drawing/2014/main" id="{92BFC3F6-6EB8-4906-BF50-72FD5A4BB5B9}"/>
              </a:ext>
            </a:extLst>
          </p:cNvPr>
          <p:cNvSpPr>
            <a:spLocks noChangeAspect="1"/>
          </p:cNvSpPr>
          <p:nvPr/>
        </p:nvSpPr>
        <p:spPr>
          <a:xfrm>
            <a:off x="3564890" y="5215735"/>
            <a:ext cx="180000" cy="180000"/>
          </a:xfrm>
          <a:prstGeom prst="rect">
            <a:avLst/>
          </a:prstGeom>
          <a:solidFill>
            <a:srgbClr val="0AAF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35CB0874-1010-4A8D-B846-EEF1889EC6DF}"/>
              </a:ext>
            </a:extLst>
          </p:cNvPr>
          <p:cNvSpPr>
            <a:spLocks noChangeAspect="1"/>
          </p:cNvSpPr>
          <p:nvPr/>
        </p:nvSpPr>
        <p:spPr>
          <a:xfrm>
            <a:off x="3564890" y="5445763"/>
            <a:ext cx="180000" cy="180000"/>
          </a:xfrm>
          <a:prstGeom prst="rect">
            <a:avLst/>
          </a:prstGeom>
          <a:solidFill>
            <a:srgbClr val="FFD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F0031DD9-F1F9-4653-B2BB-C8B0FE24F4F5}"/>
              </a:ext>
            </a:extLst>
          </p:cNvPr>
          <p:cNvSpPr>
            <a:spLocks noChangeAspect="1"/>
          </p:cNvSpPr>
          <p:nvPr/>
        </p:nvSpPr>
        <p:spPr>
          <a:xfrm>
            <a:off x="3564890" y="5678346"/>
            <a:ext cx="180000" cy="180000"/>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C3D718F3-DC56-4E52-AE2D-9185A630A947}"/>
              </a:ext>
            </a:extLst>
          </p:cNvPr>
          <p:cNvSpPr>
            <a:spLocks noChangeAspect="1"/>
          </p:cNvSpPr>
          <p:nvPr/>
        </p:nvSpPr>
        <p:spPr>
          <a:xfrm>
            <a:off x="3564890" y="5905820"/>
            <a:ext cx="180000" cy="180000"/>
          </a:xfrm>
          <a:prstGeom prst="rect">
            <a:avLst/>
          </a:prstGeom>
          <a:solidFill>
            <a:srgbClr val="D719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72A72B62-CB0B-418E-9657-D91B06CE5C78}"/>
              </a:ext>
            </a:extLst>
          </p:cNvPr>
          <p:cNvSpPr txBox="1"/>
          <p:nvPr/>
        </p:nvSpPr>
        <p:spPr>
          <a:xfrm>
            <a:off x="3740959" y="5188447"/>
            <a:ext cx="476250" cy="246221"/>
          </a:xfrm>
          <a:prstGeom prst="rect">
            <a:avLst/>
          </a:prstGeom>
          <a:noFill/>
        </p:spPr>
        <p:txBody>
          <a:bodyPr wrap="square" rtlCol="0">
            <a:spAutoFit/>
          </a:bodyPr>
          <a:lstStyle/>
          <a:p>
            <a:r>
              <a:rPr lang="en-US" sz="1000" dirty="0"/>
              <a:t>&lt;600</a:t>
            </a:r>
            <a:endParaRPr lang="en-GB" sz="1000" dirty="0"/>
          </a:p>
        </p:txBody>
      </p:sp>
      <p:sp>
        <p:nvSpPr>
          <p:cNvPr id="23" name="TextBox 22">
            <a:extLst>
              <a:ext uri="{FF2B5EF4-FFF2-40B4-BE49-F238E27FC236}">
                <a16:creationId xmlns:a16="http://schemas.microsoft.com/office/drawing/2014/main" id="{A70AF1C1-4DB5-475E-9E15-BB3610A97910}"/>
              </a:ext>
            </a:extLst>
          </p:cNvPr>
          <p:cNvSpPr txBox="1"/>
          <p:nvPr/>
        </p:nvSpPr>
        <p:spPr>
          <a:xfrm>
            <a:off x="3740959" y="5420126"/>
            <a:ext cx="704850" cy="246221"/>
          </a:xfrm>
          <a:prstGeom prst="rect">
            <a:avLst/>
          </a:prstGeom>
          <a:noFill/>
        </p:spPr>
        <p:txBody>
          <a:bodyPr wrap="square" rtlCol="0">
            <a:spAutoFit/>
          </a:bodyPr>
          <a:lstStyle/>
          <a:p>
            <a:r>
              <a:rPr lang="en-US" sz="1000" dirty="0"/>
              <a:t>600–699</a:t>
            </a:r>
            <a:endParaRPr lang="en-GB" sz="1000" dirty="0"/>
          </a:p>
        </p:txBody>
      </p:sp>
      <p:sp>
        <p:nvSpPr>
          <p:cNvPr id="24" name="TextBox 23">
            <a:extLst>
              <a:ext uri="{FF2B5EF4-FFF2-40B4-BE49-F238E27FC236}">
                <a16:creationId xmlns:a16="http://schemas.microsoft.com/office/drawing/2014/main" id="{80F7220B-26DD-417C-BBE0-68E23E8AD24D}"/>
              </a:ext>
            </a:extLst>
          </p:cNvPr>
          <p:cNvSpPr txBox="1"/>
          <p:nvPr/>
        </p:nvSpPr>
        <p:spPr>
          <a:xfrm>
            <a:off x="3740959" y="5651805"/>
            <a:ext cx="704850" cy="246221"/>
          </a:xfrm>
          <a:prstGeom prst="rect">
            <a:avLst/>
          </a:prstGeom>
          <a:noFill/>
        </p:spPr>
        <p:txBody>
          <a:bodyPr wrap="square" rtlCol="0">
            <a:spAutoFit/>
          </a:bodyPr>
          <a:lstStyle/>
          <a:p>
            <a:r>
              <a:rPr lang="en-US" sz="1000" dirty="0"/>
              <a:t>700–899</a:t>
            </a:r>
            <a:endParaRPr lang="en-GB" sz="1000" dirty="0"/>
          </a:p>
        </p:txBody>
      </p:sp>
      <p:sp>
        <p:nvSpPr>
          <p:cNvPr id="25" name="TextBox 24">
            <a:extLst>
              <a:ext uri="{FF2B5EF4-FFF2-40B4-BE49-F238E27FC236}">
                <a16:creationId xmlns:a16="http://schemas.microsoft.com/office/drawing/2014/main" id="{E8C2DB51-D363-4CDB-B378-86775256B66D}"/>
              </a:ext>
            </a:extLst>
          </p:cNvPr>
          <p:cNvSpPr txBox="1"/>
          <p:nvPr/>
        </p:nvSpPr>
        <p:spPr>
          <a:xfrm>
            <a:off x="3740959" y="5883483"/>
            <a:ext cx="476250" cy="246221"/>
          </a:xfrm>
          <a:prstGeom prst="rect">
            <a:avLst/>
          </a:prstGeom>
          <a:noFill/>
        </p:spPr>
        <p:txBody>
          <a:bodyPr wrap="square" rtlCol="0">
            <a:spAutoFit/>
          </a:bodyPr>
          <a:lstStyle/>
          <a:p>
            <a:r>
              <a:rPr lang="en-US" sz="1000" dirty="0"/>
              <a:t>&gt;900</a:t>
            </a:r>
            <a:endParaRPr lang="en-GB" sz="1000" dirty="0"/>
          </a:p>
        </p:txBody>
      </p:sp>
      <p:sp>
        <p:nvSpPr>
          <p:cNvPr id="27" name="TextBox 26">
            <a:extLst>
              <a:ext uri="{FF2B5EF4-FFF2-40B4-BE49-F238E27FC236}">
                <a16:creationId xmlns:a16="http://schemas.microsoft.com/office/drawing/2014/main" id="{AAEB57FC-97F1-462A-8BA1-5F63DD4F69BC}"/>
              </a:ext>
            </a:extLst>
          </p:cNvPr>
          <p:cNvSpPr txBox="1"/>
          <p:nvPr/>
        </p:nvSpPr>
        <p:spPr>
          <a:xfrm>
            <a:off x="8508311" y="1513550"/>
            <a:ext cx="3328089" cy="984885"/>
          </a:xfrm>
          <a:prstGeom prst="rect">
            <a:avLst/>
          </a:prstGeom>
          <a:noFill/>
        </p:spPr>
        <p:txBody>
          <a:bodyPr wrap="square" rtlCol="0">
            <a:spAutoFit/>
          </a:bodyPr>
          <a:lstStyle/>
          <a:p>
            <a:pPr algn="ctr"/>
            <a:r>
              <a:rPr lang="en-US" sz="1600" b="1" dirty="0"/>
              <a:t>AF is more common in males</a:t>
            </a:r>
          </a:p>
          <a:p>
            <a:pPr algn="ctr"/>
            <a:r>
              <a:rPr lang="en-US" sz="1400" dirty="0"/>
              <a:t>Cumulative incidence curves and 95% CIs for AF in women and men with death as a competing risk</a:t>
            </a:r>
            <a:endParaRPr lang="en-GB" sz="1400" dirty="0"/>
          </a:p>
        </p:txBody>
      </p:sp>
      <p:pic>
        <p:nvPicPr>
          <p:cNvPr id="11" name="Picture 10">
            <a:extLst>
              <a:ext uri="{FF2B5EF4-FFF2-40B4-BE49-F238E27FC236}">
                <a16:creationId xmlns:a16="http://schemas.microsoft.com/office/drawing/2014/main" id="{E8E7721F-A8E2-4B62-961A-CA845E8286D9}"/>
              </a:ext>
            </a:extLst>
          </p:cNvPr>
          <p:cNvPicPr>
            <a:picLocks noChangeAspect="1"/>
          </p:cNvPicPr>
          <p:nvPr/>
        </p:nvPicPr>
        <p:blipFill>
          <a:blip r:embed="rId3"/>
          <a:stretch>
            <a:fillRect/>
          </a:stretch>
        </p:blipFill>
        <p:spPr>
          <a:xfrm>
            <a:off x="6111927" y="2173929"/>
            <a:ext cx="1762073" cy="1771041"/>
          </a:xfrm>
          <a:prstGeom prst="rect">
            <a:avLst/>
          </a:prstGeom>
        </p:spPr>
      </p:pic>
      <p:pic>
        <p:nvPicPr>
          <p:cNvPr id="12" name="Picture 11">
            <a:extLst>
              <a:ext uri="{FF2B5EF4-FFF2-40B4-BE49-F238E27FC236}">
                <a16:creationId xmlns:a16="http://schemas.microsoft.com/office/drawing/2014/main" id="{172C6931-7EA9-42CF-9171-226FF52155D7}"/>
              </a:ext>
            </a:extLst>
          </p:cNvPr>
          <p:cNvPicPr>
            <a:picLocks noChangeAspect="1"/>
          </p:cNvPicPr>
          <p:nvPr/>
        </p:nvPicPr>
        <p:blipFill>
          <a:blip r:embed="rId4"/>
          <a:stretch>
            <a:fillRect/>
          </a:stretch>
        </p:blipFill>
        <p:spPr>
          <a:xfrm>
            <a:off x="8163253" y="2562651"/>
            <a:ext cx="3668355" cy="3061334"/>
          </a:xfrm>
          <a:prstGeom prst="rect">
            <a:avLst/>
          </a:prstGeom>
        </p:spPr>
      </p:pic>
      <p:pic>
        <p:nvPicPr>
          <p:cNvPr id="17" name="Picture 16" descr="Map&#10;&#10;Description automatically generated">
            <a:extLst>
              <a:ext uri="{FF2B5EF4-FFF2-40B4-BE49-F238E27FC236}">
                <a16:creationId xmlns:a16="http://schemas.microsoft.com/office/drawing/2014/main" id="{04352292-917E-45E0-84CF-D63470C232BC}"/>
              </a:ext>
            </a:extLst>
          </p:cNvPr>
          <p:cNvPicPr>
            <a:picLocks noChangeAspect="1"/>
          </p:cNvPicPr>
          <p:nvPr/>
        </p:nvPicPr>
        <p:blipFill>
          <a:blip r:embed="rId5"/>
          <a:stretch>
            <a:fillRect/>
          </a:stretch>
        </p:blipFill>
        <p:spPr>
          <a:xfrm>
            <a:off x="-3534" y="2334819"/>
            <a:ext cx="5843612" cy="2850139"/>
          </a:xfrm>
          <a:prstGeom prst="rect">
            <a:avLst/>
          </a:prstGeom>
        </p:spPr>
      </p:pic>
    </p:spTree>
    <p:extLst>
      <p:ext uri="{BB962C8B-B14F-4D97-AF65-F5344CB8AC3E}">
        <p14:creationId xmlns:p14="http://schemas.microsoft.com/office/powerpoint/2010/main" val="24877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89DC6-59E3-4D69-AF0B-244FB7DDC0B6}"/>
              </a:ext>
            </a:extLst>
          </p:cNvPr>
          <p:cNvSpPr>
            <a:spLocks noGrp="1"/>
          </p:cNvSpPr>
          <p:nvPr>
            <p:ph type="title"/>
          </p:nvPr>
        </p:nvSpPr>
        <p:spPr/>
        <p:txBody>
          <a:bodyPr>
            <a:normAutofit/>
          </a:bodyPr>
          <a:lstStyle/>
          <a:p>
            <a:r>
              <a:rPr lang="en-US" sz="2400" dirty="0"/>
              <a:t>AF is associated with substantial morbidity and mortality, and significant socio-economic costs (2/2)</a:t>
            </a:r>
            <a:endParaRPr lang="en-GB" sz="2400" dirty="0"/>
          </a:p>
        </p:txBody>
      </p:sp>
      <p:sp>
        <p:nvSpPr>
          <p:cNvPr id="3" name="Slide Number Placeholder 2">
            <a:extLst>
              <a:ext uri="{FF2B5EF4-FFF2-40B4-BE49-F238E27FC236}">
                <a16:creationId xmlns:a16="http://schemas.microsoft.com/office/drawing/2014/main" id="{00FC5996-8934-4AEA-8FD2-2D4599D14562}"/>
              </a:ext>
            </a:extLst>
          </p:cNvPr>
          <p:cNvSpPr>
            <a:spLocks noGrp="1"/>
          </p:cNvSpPr>
          <p:nvPr>
            <p:ph type="sldNum" sz="quarter" idx="12"/>
          </p:nvPr>
        </p:nvSpPr>
        <p:spPr/>
        <p:txBody>
          <a:bodyPr/>
          <a:lstStyle/>
          <a:p>
            <a:fld id="{2066355A-084C-D24E-9AD2-7E4FC41EA627}" type="slidenum">
              <a:rPr lang="en-GB" noProof="0" smtClean="0"/>
              <a:pPr/>
              <a:t>6</a:t>
            </a:fld>
            <a:endParaRPr lang="en-GB" noProof="0" dirty="0"/>
          </a:p>
        </p:txBody>
      </p:sp>
      <p:sp>
        <p:nvSpPr>
          <p:cNvPr id="5" name="Text Placeholder 4">
            <a:extLst>
              <a:ext uri="{FF2B5EF4-FFF2-40B4-BE49-F238E27FC236}">
                <a16:creationId xmlns:a16="http://schemas.microsoft.com/office/drawing/2014/main" id="{26A49C15-0360-4330-ADC8-6196C0B892E9}"/>
              </a:ext>
            </a:extLst>
          </p:cNvPr>
          <p:cNvSpPr>
            <a:spLocks noGrp="1"/>
          </p:cNvSpPr>
          <p:nvPr>
            <p:ph type="body" sz="quarter" idx="13"/>
          </p:nvPr>
        </p:nvSpPr>
        <p:spPr>
          <a:xfrm>
            <a:off x="480485" y="6222878"/>
            <a:ext cx="11101916" cy="498598"/>
          </a:xfrm>
        </p:spPr>
        <p:txBody>
          <a:bodyPr/>
          <a:lstStyle/>
          <a:p>
            <a:r>
              <a:rPr lang="en-GB" dirty="0"/>
              <a:t>*Smoking, alcohol consumption, body </a:t>
            </a:r>
            <a:r>
              <a:rPr lang="en-US" dirty="0"/>
              <a:t>mass index, BP, diabetes mellitus (type 1 or 2), and history of myocardial infarction or heart failure</a:t>
            </a:r>
          </a:p>
          <a:p>
            <a:r>
              <a:rPr lang="da-DK" dirty="0"/>
              <a:t>Hindricks et al. Eur Heart J 2020; doi:10.1093/eurheartj/ehaa612</a:t>
            </a:r>
          </a:p>
        </p:txBody>
      </p:sp>
      <p:pic>
        <p:nvPicPr>
          <p:cNvPr id="8" name="Picture 7">
            <a:extLst>
              <a:ext uri="{FF2B5EF4-FFF2-40B4-BE49-F238E27FC236}">
                <a16:creationId xmlns:a16="http://schemas.microsoft.com/office/drawing/2014/main" id="{CDA45E90-EC08-464C-97A1-A565A760E2D2}"/>
              </a:ext>
            </a:extLst>
          </p:cNvPr>
          <p:cNvPicPr>
            <a:picLocks noChangeAspect="1"/>
          </p:cNvPicPr>
          <p:nvPr/>
        </p:nvPicPr>
        <p:blipFill rotWithShape="1">
          <a:blip r:embed="rId3"/>
          <a:srcRect l="7265" t="22200" b="25595"/>
          <a:stretch/>
        </p:blipFill>
        <p:spPr>
          <a:xfrm>
            <a:off x="5938716" y="1743391"/>
            <a:ext cx="5509475" cy="2858713"/>
          </a:xfrm>
          <a:prstGeom prst="rect">
            <a:avLst/>
          </a:prstGeom>
        </p:spPr>
      </p:pic>
      <p:pic>
        <p:nvPicPr>
          <p:cNvPr id="9" name="Picture 8">
            <a:extLst>
              <a:ext uri="{FF2B5EF4-FFF2-40B4-BE49-F238E27FC236}">
                <a16:creationId xmlns:a16="http://schemas.microsoft.com/office/drawing/2014/main" id="{343AA46F-0BAF-47A8-83D4-16D414D8A71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64810" y="5251043"/>
            <a:ext cx="618525" cy="829231"/>
          </a:xfrm>
          <a:prstGeom prst="rect">
            <a:avLst/>
          </a:prstGeom>
        </p:spPr>
      </p:pic>
      <p:sp>
        <p:nvSpPr>
          <p:cNvPr id="10" name="Text Placeholder 1">
            <a:extLst>
              <a:ext uri="{FF2B5EF4-FFF2-40B4-BE49-F238E27FC236}">
                <a16:creationId xmlns:a16="http://schemas.microsoft.com/office/drawing/2014/main" id="{95E33397-C92E-4EC5-A572-F79437626806}"/>
              </a:ext>
            </a:extLst>
          </p:cNvPr>
          <p:cNvSpPr txBox="1">
            <a:spLocks/>
          </p:cNvSpPr>
          <p:nvPr/>
        </p:nvSpPr>
        <p:spPr>
          <a:xfrm>
            <a:off x="8630651" y="4953143"/>
            <a:ext cx="3231593" cy="1031413"/>
          </a:xfrm>
          <a:prstGeom prst="rect">
            <a:avLst/>
          </a:prstGeom>
        </p:spPr>
        <p:txBody>
          <a:bodyPr vert="horz" lIns="0" tIns="45715" rIns="91429" bIns="45715" rtlCol="0" anchor="b" anchorCtr="0">
            <a:noAutofit/>
          </a:bodyPr>
          <a:lstStyle>
            <a:lvl1pPr marL="0" indent="0" algn="l" defTabSz="1219023" rtl="0" eaLnBrk="1" latinLnBrk="0" hangingPunct="1">
              <a:spcBef>
                <a:spcPct val="20000"/>
              </a:spcBef>
              <a:buFont typeface="Arial" panose="020B0604020202020204" pitchFamily="34" charset="0"/>
              <a:buNone/>
              <a:defRPr sz="1100" kern="1200" baseline="0">
                <a:solidFill>
                  <a:schemeClr val="tx1"/>
                </a:solidFill>
                <a:latin typeface="Arial" pitchFamily="34" charset="0"/>
                <a:ea typeface="Tahoma" pitchFamily="34" charset="0"/>
                <a:cs typeface="Arial" pitchFamily="34" charset="0"/>
              </a:defRPr>
            </a:lvl1pPr>
            <a:lvl2pPr marL="990457" indent="-380945" algn="l" defTabSz="1219023"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779" indent="-304755" algn="l" defTabSz="12190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91" indent="-304755" algn="l" defTabSz="121902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802" indent="-304755" algn="l" defTabSz="121902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314" indent="-304755" algn="l" defTabSz="121902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826" indent="-304755" algn="l" defTabSz="121902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338" indent="-304755" algn="l" defTabSz="121902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848" indent="-304755" algn="l" defTabSz="1219023"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GB" sz="1200" b="1" dirty="0">
                <a:solidFill>
                  <a:srgbClr val="000000"/>
                </a:solidFill>
              </a:rPr>
              <a:t>Optimal</a:t>
            </a:r>
            <a:r>
              <a:rPr lang="en-GB" sz="1200" dirty="0">
                <a:solidFill>
                  <a:srgbClr val="000000"/>
                </a:solidFill>
              </a:rPr>
              <a:t>: all risk factors are negative or within the normal range</a:t>
            </a:r>
          </a:p>
          <a:p>
            <a:r>
              <a:rPr lang="en-GB" sz="1200" b="1" dirty="0">
                <a:solidFill>
                  <a:srgbClr val="000000"/>
                </a:solidFill>
              </a:rPr>
              <a:t>Borderline</a:t>
            </a:r>
            <a:r>
              <a:rPr lang="en-GB" sz="1200" dirty="0">
                <a:solidFill>
                  <a:srgbClr val="000000"/>
                </a:solidFill>
              </a:rPr>
              <a:t>: no elevated risk factors but &gt;1 borderline risk factor</a:t>
            </a:r>
          </a:p>
          <a:p>
            <a:r>
              <a:rPr lang="en-GB" sz="1200" b="1" dirty="0">
                <a:solidFill>
                  <a:srgbClr val="000000"/>
                </a:solidFill>
              </a:rPr>
              <a:t>Elevated</a:t>
            </a:r>
            <a:r>
              <a:rPr lang="en-GB" sz="1200" dirty="0">
                <a:solidFill>
                  <a:srgbClr val="000000"/>
                </a:solidFill>
              </a:rPr>
              <a:t>: &gt;1 elevated risk factor</a:t>
            </a:r>
          </a:p>
        </p:txBody>
      </p:sp>
      <p:sp>
        <p:nvSpPr>
          <p:cNvPr id="11" name="TextBox 10">
            <a:extLst>
              <a:ext uri="{FF2B5EF4-FFF2-40B4-BE49-F238E27FC236}">
                <a16:creationId xmlns:a16="http://schemas.microsoft.com/office/drawing/2014/main" id="{152DA29C-4F09-4B9D-A4C1-6148C8A43816}"/>
              </a:ext>
            </a:extLst>
          </p:cNvPr>
          <p:cNvSpPr txBox="1"/>
          <p:nvPr/>
        </p:nvSpPr>
        <p:spPr>
          <a:xfrm>
            <a:off x="5507559" y="4953143"/>
            <a:ext cx="1023037" cy="276999"/>
          </a:xfrm>
          <a:prstGeom prst="rect">
            <a:avLst/>
          </a:prstGeom>
          <a:noFill/>
        </p:spPr>
        <p:txBody>
          <a:bodyPr wrap="none" rtlCol="0">
            <a:spAutoFit/>
          </a:bodyPr>
          <a:lstStyle/>
          <a:p>
            <a:r>
              <a:rPr lang="en-GB" sz="1200" b="1" dirty="0">
                <a:solidFill>
                  <a:srgbClr val="000000"/>
                </a:solidFill>
                <a:latin typeface="Arial" panose="020B0604020202020204" pitchFamily="34" charset="0"/>
                <a:cs typeface="Arial" panose="020B0604020202020204" pitchFamily="34" charset="0"/>
              </a:rPr>
              <a:t>Risk profile</a:t>
            </a:r>
          </a:p>
        </p:txBody>
      </p:sp>
      <p:sp>
        <p:nvSpPr>
          <p:cNvPr id="12" name="TextBox 11">
            <a:extLst>
              <a:ext uri="{FF2B5EF4-FFF2-40B4-BE49-F238E27FC236}">
                <a16:creationId xmlns:a16="http://schemas.microsoft.com/office/drawing/2014/main" id="{25CA91CF-3CF4-40B4-8949-AC0C2977D59A}"/>
              </a:ext>
            </a:extLst>
          </p:cNvPr>
          <p:cNvSpPr txBox="1"/>
          <p:nvPr/>
        </p:nvSpPr>
        <p:spPr>
          <a:xfrm>
            <a:off x="5975655" y="5192994"/>
            <a:ext cx="2485296" cy="276999"/>
          </a:xfrm>
          <a:prstGeom prst="rect">
            <a:avLst/>
          </a:prstGeom>
          <a:noFill/>
        </p:spPr>
        <p:txBody>
          <a:bodyPr wrap="none" rtlCol="0">
            <a:spAutoFit/>
          </a:bodyPr>
          <a:lstStyle/>
          <a:p>
            <a:pPr defTabSz="804863">
              <a:tabLst>
                <a:tab pos="893763" algn="l"/>
              </a:tabLst>
            </a:pPr>
            <a:r>
              <a:rPr lang="en-GB" sz="1200" dirty="0">
                <a:solidFill>
                  <a:srgbClr val="000000"/>
                </a:solidFill>
                <a:latin typeface="Arial" panose="020B0604020202020204" pitchFamily="34" charset="0"/>
                <a:cs typeface="Arial" panose="020B0604020202020204" pitchFamily="34" charset="0"/>
              </a:rPr>
              <a:t>Optimal	23.4% (12.8–34.5%)</a:t>
            </a:r>
          </a:p>
        </p:txBody>
      </p:sp>
      <p:sp>
        <p:nvSpPr>
          <p:cNvPr id="13" name="TextBox 12">
            <a:extLst>
              <a:ext uri="{FF2B5EF4-FFF2-40B4-BE49-F238E27FC236}">
                <a16:creationId xmlns:a16="http://schemas.microsoft.com/office/drawing/2014/main" id="{AF4EAA4F-CC6F-4ED5-BD74-690DE3FA3EF3}"/>
              </a:ext>
            </a:extLst>
          </p:cNvPr>
          <p:cNvSpPr txBox="1"/>
          <p:nvPr/>
        </p:nvSpPr>
        <p:spPr>
          <a:xfrm>
            <a:off x="5995743" y="5449436"/>
            <a:ext cx="2485296" cy="276999"/>
          </a:xfrm>
          <a:prstGeom prst="rect">
            <a:avLst/>
          </a:prstGeom>
          <a:noFill/>
        </p:spPr>
        <p:txBody>
          <a:bodyPr wrap="none" rtlCol="0">
            <a:spAutoFit/>
          </a:bodyPr>
          <a:lstStyle/>
          <a:p>
            <a:pPr defTabSz="893763"/>
            <a:r>
              <a:rPr lang="en-GB" sz="1200" dirty="0">
                <a:solidFill>
                  <a:srgbClr val="000000"/>
                </a:solidFill>
                <a:latin typeface="Arial" panose="020B0604020202020204" pitchFamily="34" charset="0"/>
                <a:cs typeface="Arial" panose="020B0604020202020204" pitchFamily="34" charset="0"/>
              </a:rPr>
              <a:t>Borderline	33.4% (27.9–38.9%)</a:t>
            </a:r>
          </a:p>
        </p:txBody>
      </p:sp>
      <p:sp>
        <p:nvSpPr>
          <p:cNvPr id="14" name="TextBox 13">
            <a:extLst>
              <a:ext uri="{FF2B5EF4-FFF2-40B4-BE49-F238E27FC236}">
                <a16:creationId xmlns:a16="http://schemas.microsoft.com/office/drawing/2014/main" id="{706DF00C-B1DD-45BD-8598-240BA6314270}"/>
              </a:ext>
            </a:extLst>
          </p:cNvPr>
          <p:cNvSpPr txBox="1"/>
          <p:nvPr/>
        </p:nvSpPr>
        <p:spPr>
          <a:xfrm>
            <a:off x="5995743" y="5705879"/>
            <a:ext cx="2485296" cy="276999"/>
          </a:xfrm>
          <a:prstGeom prst="rect">
            <a:avLst/>
          </a:prstGeom>
          <a:noFill/>
        </p:spPr>
        <p:txBody>
          <a:bodyPr wrap="none" rtlCol="0">
            <a:spAutoFit/>
          </a:bodyPr>
          <a:lstStyle/>
          <a:p>
            <a:pPr defTabSz="893763"/>
            <a:r>
              <a:rPr lang="en-GB" sz="1200" dirty="0">
                <a:solidFill>
                  <a:srgbClr val="000000"/>
                </a:solidFill>
                <a:latin typeface="Arial" panose="020B0604020202020204" pitchFamily="34" charset="0"/>
                <a:cs typeface="Arial" panose="020B0604020202020204" pitchFamily="34" charset="0"/>
              </a:rPr>
              <a:t>Elevated	38.4% (35.5–41.4%)</a:t>
            </a:r>
          </a:p>
        </p:txBody>
      </p:sp>
      <p:sp>
        <p:nvSpPr>
          <p:cNvPr id="15" name="TextBox 14">
            <a:extLst>
              <a:ext uri="{FF2B5EF4-FFF2-40B4-BE49-F238E27FC236}">
                <a16:creationId xmlns:a16="http://schemas.microsoft.com/office/drawing/2014/main" id="{EB320D52-46B5-4468-885A-E4096C8DE877}"/>
              </a:ext>
            </a:extLst>
          </p:cNvPr>
          <p:cNvSpPr txBox="1"/>
          <p:nvPr/>
        </p:nvSpPr>
        <p:spPr>
          <a:xfrm rot="16200000">
            <a:off x="4835617" y="2951086"/>
            <a:ext cx="2043252" cy="276999"/>
          </a:xfrm>
          <a:prstGeom prst="rect">
            <a:avLst/>
          </a:prstGeom>
          <a:noFill/>
        </p:spPr>
        <p:txBody>
          <a:bodyPr wrap="none" rtlCol="0">
            <a:spAutoFit/>
          </a:bodyPr>
          <a:lstStyle/>
          <a:p>
            <a:r>
              <a:rPr lang="en-GB" sz="1200" b="1" dirty="0">
                <a:solidFill>
                  <a:srgbClr val="000000"/>
                </a:solidFill>
                <a:latin typeface="Arial" panose="020B0604020202020204" pitchFamily="34" charset="0"/>
                <a:cs typeface="Arial" panose="020B0604020202020204" pitchFamily="34" charset="0"/>
              </a:rPr>
              <a:t>Cumulative risk of AF (%)</a:t>
            </a:r>
          </a:p>
        </p:txBody>
      </p:sp>
      <p:sp>
        <p:nvSpPr>
          <p:cNvPr id="16" name="TextBox 15">
            <a:extLst>
              <a:ext uri="{FF2B5EF4-FFF2-40B4-BE49-F238E27FC236}">
                <a16:creationId xmlns:a16="http://schemas.microsoft.com/office/drawing/2014/main" id="{09C1D22F-B2C4-41F8-BD37-828EF7486D1D}"/>
              </a:ext>
            </a:extLst>
          </p:cNvPr>
          <p:cNvSpPr txBox="1"/>
          <p:nvPr/>
        </p:nvSpPr>
        <p:spPr>
          <a:xfrm>
            <a:off x="7948458" y="4594183"/>
            <a:ext cx="1019831" cy="276999"/>
          </a:xfrm>
          <a:prstGeom prst="rect">
            <a:avLst/>
          </a:prstGeom>
          <a:noFill/>
        </p:spPr>
        <p:txBody>
          <a:bodyPr wrap="none" rtlCol="0">
            <a:spAutoFit/>
          </a:bodyPr>
          <a:lstStyle/>
          <a:p>
            <a:r>
              <a:rPr lang="en-GB" sz="1200" b="1" dirty="0">
                <a:solidFill>
                  <a:srgbClr val="000000"/>
                </a:solidFill>
                <a:latin typeface="Arial" panose="020B0604020202020204" pitchFamily="34" charset="0"/>
                <a:cs typeface="Arial" panose="020B0604020202020204" pitchFamily="34" charset="0"/>
              </a:rPr>
              <a:t>Age (years)</a:t>
            </a:r>
          </a:p>
        </p:txBody>
      </p:sp>
      <p:sp>
        <p:nvSpPr>
          <p:cNvPr id="17" name="TextBox 16">
            <a:extLst>
              <a:ext uri="{FF2B5EF4-FFF2-40B4-BE49-F238E27FC236}">
                <a16:creationId xmlns:a16="http://schemas.microsoft.com/office/drawing/2014/main" id="{8BA11A77-2D1A-41D1-A8B6-B338D55FB913}"/>
              </a:ext>
            </a:extLst>
          </p:cNvPr>
          <p:cNvSpPr txBox="1"/>
          <p:nvPr/>
        </p:nvSpPr>
        <p:spPr>
          <a:xfrm>
            <a:off x="6633142" y="1404040"/>
            <a:ext cx="3874436" cy="584775"/>
          </a:xfrm>
          <a:prstGeom prst="rect">
            <a:avLst/>
          </a:prstGeom>
          <a:noFill/>
        </p:spPr>
        <p:txBody>
          <a:bodyPr wrap="square" rtlCol="0">
            <a:spAutoFit/>
          </a:bodyPr>
          <a:lstStyle/>
          <a:p>
            <a:pPr algn="ctr" defTabSz="609585"/>
            <a:r>
              <a:rPr lang="en-US" sz="1600" b="1" dirty="0">
                <a:solidFill>
                  <a:srgbClr val="000000"/>
                </a:solidFill>
                <a:latin typeface="Arial" panose="020B0604020202020204" pitchFamily="34" charset="0"/>
                <a:cs typeface="Arial" panose="020B0604020202020204" pitchFamily="34" charset="0"/>
              </a:rPr>
              <a:t>Lifetime risk of AF increases with increasing risk factor burden*</a:t>
            </a:r>
            <a:endParaRPr lang="en-GB" sz="1600" b="1" dirty="0">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64D758F-6ECD-4A77-8A54-61D44D95BB12}"/>
              </a:ext>
            </a:extLst>
          </p:cNvPr>
          <p:cNvSpPr txBox="1"/>
          <p:nvPr/>
        </p:nvSpPr>
        <p:spPr>
          <a:xfrm>
            <a:off x="1117892" y="1407024"/>
            <a:ext cx="3874436" cy="584775"/>
          </a:xfrm>
          <a:prstGeom prst="rect">
            <a:avLst/>
          </a:prstGeom>
          <a:noFill/>
        </p:spPr>
        <p:txBody>
          <a:bodyPr wrap="square" rtlCol="0">
            <a:spAutoFit/>
          </a:bodyPr>
          <a:lstStyle/>
          <a:p>
            <a:pPr algn="ctr" defTabSz="609585"/>
            <a:r>
              <a:rPr lang="en-US" sz="1600" b="1" dirty="0">
                <a:solidFill>
                  <a:srgbClr val="000000"/>
                </a:solidFill>
                <a:latin typeface="Arial" panose="020B0604020202020204" pitchFamily="34" charset="0"/>
                <a:cs typeface="Arial" panose="020B0604020202020204" pitchFamily="34" charset="0"/>
              </a:rPr>
              <a:t>Projected increase in AF prevalence among elderly in EU 2016–2060</a:t>
            </a:r>
            <a:endParaRPr lang="en-GB" sz="1600" b="1" dirty="0">
              <a:solidFill>
                <a:srgbClr val="000000"/>
              </a:solidFill>
              <a:latin typeface="Arial" panose="020B0604020202020204" pitchFamily="34" charset="0"/>
              <a:cs typeface="Arial" panose="020B0604020202020204" pitchFamily="34" charset="0"/>
            </a:endParaRPr>
          </a:p>
        </p:txBody>
      </p:sp>
      <p:pic>
        <p:nvPicPr>
          <p:cNvPr id="19" name="Picture 18" descr="Chart, line chart&#10;&#10;Description automatically generated">
            <a:extLst>
              <a:ext uri="{FF2B5EF4-FFF2-40B4-BE49-F238E27FC236}">
                <a16:creationId xmlns:a16="http://schemas.microsoft.com/office/drawing/2014/main" id="{56EE6EC9-F024-42F6-8839-C91B98B13BB8}"/>
              </a:ext>
            </a:extLst>
          </p:cNvPr>
          <p:cNvPicPr>
            <a:picLocks noChangeAspect="1"/>
          </p:cNvPicPr>
          <p:nvPr/>
        </p:nvPicPr>
        <p:blipFill>
          <a:blip r:embed="rId5"/>
          <a:stretch>
            <a:fillRect/>
          </a:stretch>
        </p:blipFill>
        <p:spPr>
          <a:xfrm>
            <a:off x="496172" y="2046212"/>
            <a:ext cx="4429455" cy="3798166"/>
          </a:xfrm>
          <a:prstGeom prst="rect">
            <a:avLst/>
          </a:prstGeom>
        </p:spPr>
      </p:pic>
      <p:sp>
        <p:nvSpPr>
          <p:cNvPr id="20" name="TextBox 19">
            <a:extLst>
              <a:ext uri="{FF2B5EF4-FFF2-40B4-BE49-F238E27FC236}">
                <a16:creationId xmlns:a16="http://schemas.microsoft.com/office/drawing/2014/main" id="{D1E01A59-4FE2-44FF-B508-DBBB8B4DCAD4}"/>
              </a:ext>
            </a:extLst>
          </p:cNvPr>
          <p:cNvSpPr txBox="1"/>
          <p:nvPr/>
        </p:nvSpPr>
        <p:spPr>
          <a:xfrm>
            <a:off x="1600200" y="2279123"/>
            <a:ext cx="1238250" cy="276999"/>
          </a:xfrm>
          <a:prstGeom prst="rect">
            <a:avLst/>
          </a:prstGeom>
          <a:noFill/>
        </p:spPr>
        <p:txBody>
          <a:bodyPr wrap="square" rtlCol="0">
            <a:spAutoFit/>
          </a:bodyPr>
          <a:lstStyle/>
          <a:p>
            <a:r>
              <a:rPr lang="en-US" sz="1200" dirty="0">
                <a:solidFill>
                  <a:srgbClr val="000000"/>
                </a:solidFill>
              </a:rPr>
              <a:t>Total 65+ years</a:t>
            </a:r>
            <a:endParaRPr lang="en-GB" sz="1200" dirty="0">
              <a:solidFill>
                <a:srgbClr val="000000"/>
              </a:solidFill>
            </a:endParaRPr>
          </a:p>
        </p:txBody>
      </p:sp>
      <p:sp>
        <p:nvSpPr>
          <p:cNvPr id="21" name="TextBox 20">
            <a:extLst>
              <a:ext uri="{FF2B5EF4-FFF2-40B4-BE49-F238E27FC236}">
                <a16:creationId xmlns:a16="http://schemas.microsoft.com/office/drawing/2014/main" id="{7324BED7-FBAE-4DF8-B6CF-9EAFDDE5578A}"/>
              </a:ext>
            </a:extLst>
          </p:cNvPr>
          <p:cNvSpPr txBox="1"/>
          <p:nvPr/>
        </p:nvSpPr>
        <p:spPr>
          <a:xfrm>
            <a:off x="1600200" y="2518022"/>
            <a:ext cx="1238250" cy="276999"/>
          </a:xfrm>
          <a:prstGeom prst="rect">
            <a:avLst/>
          </a:prstGeom>
          <a:noFill/>
        </p:spPr>
        <p:txBody>
          <a:bodyPr wrap="square" rtlCol="0">
            <a:spAutoFit/>
          </a:bodyPr>
          <a:lstStyle/>
          <a:p>
            <a:r>
              <a:rPr lang="en-US" sz="1200" dirty="0">
                <a:solidFill>
                  <a:srgbClr val="000000"/>
                </a:solidFill>
              </a:rPr>
              <a:t>65–79 years</a:t>
            </a:r>
            <a:endParaRPr lang="en-GB" sz="1200" dirty="0">
              <a:solidFill>
                <a:srgbClr val="000000"/>
              </a:solidFill>
            </a:endParaRPr>
          </a:p>
        </p:txBody>
      </p:sp>
      <p:sp>
        <p:nvSpPr>
          <p:cNvPr id="22" name="TextBox 21">
            <a:extLst>
              <a:ext uri="{FF2B5EF4-FFF2-40B4-BE49-F238E27FC236}">
                <a16:creationId xmlns:a16="http://schemas.microsoft.com/office/drawing/2014/main" id="{216EAF26-178F-497B-810C-70933B824BF0}"/>
              </a:ext>
            </a:extLst>
          </p:cNvPr>
          <p:cNvSpPr txBox="1"/>
          <p:nvPr/>
        </p:nvSpPr>
        <p:spPr>
          <a:xfrm>
            <a:off x="1600200" y="2766446"/>
            <a:ext cx="1238250" cy="276999"/>
          </a:xfrm>
          <a:prstGeom prst="rect">
            <a:avLst/>
          </a:prstGeom>
          <a:noFill/>
        </p:spPr>
        <p:txBody>
          <a:bodyPr wrap="square" rtlCol="0">
            <a:spAutoFit/>
          </a:bodyPr>
          <a:lstStyle/>
          <a:p>
            <a:r>
              <a:rPr lang="en-US" sz="1200" dirty="0">
                <a:solidFill>
                  <a:srgbClr val="000000"/>
                </a:solidFill>
              </a:rPr>
              <a:t>80+ years</a:t>
            </a:r>
            <a:endParaRPr lang="en-GB" sz="1200" dirty="0">
              <a:solidFill>
                <a:srgbClr val="000000"/>
              </a:solidFill>
            </a:endParaRPr>
          </a:p>
        </p:txBody>
      </p:sp>
    </p:spTree>
    <p:extLst>
      <p:ext uri="{BB962C8B-B14F-4D97-AF65-F5344CB8AC3E}">
        <p14:creationId xmlns:p14="http://schemas.microsoft.com/office/powerpoint/2010/main" val="215013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CE991358-2127-489E-AD56-14CEA6DAB17F}"/>
              </a:ext>
            </a:extLst>
          </p:cNvPr>
          <p:cNvSpPr>
            <a:spLocks noGrp="1"/>
          </p:cNvSpPr>
          <p:nvPr>
            <p:ph type="title"/>
          </p:nvPr>
        </p:nvSpPr>
        <p:spPr/>
        <p:txBody>
          <a:bodyPr/>
          <a:lstStyle/>
          <a:p>
            <a:r>
              <a:rPr lang="en-GB" dirty="0"/>
              <a:t>There are many risk factors for incident AF</a:t>
            </a:r>
          </a:p>
        </p:txBody>
      </p:sp>
      <p:sp>
        <p:nvSpPr>
          <p:cNvPr id="3" name="Slide Number Placeholder 2">
            <a:extLst>
              <a:ext uri="{FF2B5EF4-FFF2-40B4-BE49-F238E27FC236}">
                <a16:creationId xmlns:a16="http://schemas.microsoft.com/office/drawing/2014/main" id="{1C45AADA-70D7-47FD-AC05-392345794A77}"/>
              </a:ext>
            </a:extLst>
          </p:cNvPr>
          <p:cNvSpPr>
            <a:spLocks noGrp="1"/>
          </p:cNvSpPr>
          <p:nvPr>
            <p:ph type="sldNum" sz="quarter" idx="12"/>
          </p:nvPr>
        </p:nvSpPr>
        <p:spPr/>
        <p:txBody>
          <a:bodyPr/>
          <a:lstStyle/>
          <a:p>
            <a:fld id="{AF88E988-FB04-AB4E-BE5A-59F242AF7F7A}" type="slidenum">
              <a:rPr lang="en-GB" noProof="0" smtClean="0"/>
              <a:pPr/>
              <a:t>7</a:t>
            </a:fld>
            <a:endParaRPr lang="en-GB" noProof="0" dirty="0"/>
          </a:p>
        </p:txBody>
      </p:sp>
      <p:sp>
        <p:nvSpPr>
          <p:cNvPr id="32" name="Text Placeholder 31">
            <a:extLst>
              <a:ext uri="{FF2B5EF4-FFF2-40B4-BE49-F238E27FC236}">
                <a16:creationId xmlns:a16="http://schemas.microsoft.com/office/drawing/2014/main" id="{8846D4E5-CB48-4E51-9219-E7B8B95E8DAE}"/>
              </a:ext>
            </a:extLst>
          </p:cNvPr>
          <p:cNvSpPr>
            <a:spLocks noGrp="1"/>
          </p:cNvSpPr>
          <p:nvPr>
            <p:ph type="body" sz="quarter" idx="13"/>
          </p:nvPr>
        </p:nvSpPr>
        <p:spPr>
          <a:xfrm>
            <a:off x="480483" y="6222878"/>
            <a:ext cx="11101916" cy="498598"/>
          </a:xfrm>
        </p:spPr>
        <p:txBody>
          <a:bodyPr/>
          <a:lstStyle/>
          <a:p>
            <a:r>
              <a:rPr lang="en-GB" dirty="0"/>
              <a:t>COPD, chronic obstructive pulmonary disease</a:t>
            </a:r>
          </a:p>
          <a:p>
            <a:r>
              <a:rPr lang="en-GB" dirty="0"/>
              <a:t>Hindricks et al. Eur Heart J 2020; doi:10.1093/eurheartj/ehaa612</a:t>
            </a:r>
          </a:p>
        </p:txBody>
      </p:sp>
      <p:grpSp>
        <p:nvGrpSpPr>
          <p:cNvPr id="5" name="Group 4">
            <a:extLst>
              <a:ext uri="{FF2B5EF4-FFF2-40B4-BE49-F238E27FC236}">
                <a16:creationId xmlns:a16="http://schemas.microsoft.com/office/drawing/2014/main" id="{A2212762-1FED-4623-9DBB-99E75E400B36}"/>
              </a:ext>
            </a:extLst>
          </p:cNvPr>
          <p:cNvGrpSpPr/>
          <p:nvPr/>
        </p:nvGrpSpPr>
        <p:grpSpPr>
          <a:xfrm>
            <a:off x="2452689" y="1490965"/>
            <a:ext cx="7286625" cy="3848400"/>
            <a:chOff x="885209" y="1984121"/>
            <a:chExt cx="7286625" cy="3848400"/>
          </a:xfrm>
        </p:grpSpPr>
        <p:sp>
          <p:nvSpPr>
            <p:cNvPr id="35" name="Oval 34">
              <a:extLst>
                <a:ext uri="{FF2B5EF4-FFF2-40B4-BE49-F238E27FC236}">
                  <a16:creationId xmlns:a16="http://schemas.microsoft.com/office/drawing/2014/main" id="{57E23069-6D8C-4E08-8C18-EDC97DE6CFBE}"/>
                </a:ext>
              </a:extLst>
            </p:cNvPr>
            <p:cNvSpPr/>
            <p:nvPr/>
          </p:nvSpPr>
          <p:spPr>
            <a:xfrm>
              <a:off x="1242396" y="2458391"/>
              <a:ext cx="6586538" cy="2892507"/>
            </a:xfrm>
            <a:prstGeom prst="ellipse">
              <a:avLst/>
            </a:prstGeom>
            <a:gradFill flip="none" rotWithShape="1">
              <a:gsLst>
                <a:gs pos="0">
                  <a:schemeClr val="bg1">
                    <a:lumMod val="85000"/>
                  </a:schemeClr>
                </a:gs>
                <a:gs pos="71000">
                  <a:schemeClr val="bg1"/>
                </a:gs>
              </a:gsLst>
              <a:path path="circle">
                <a:fillToRect l="50000" t="50000" r="50000" b="50000"/>
              </a:path>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8" name="Rectangle: Rounded Corners 37">
              <a:extLst>
                <a:ext uri="{FF2B5EF4-FFF2-40B4-BE49-F238E27FC236}">
                  <a16:creationId xmlns:a16="http://schemas.microsoft.com/office/drawing/2014/main" id="{8871EC1F-E8C6-4B8A-8659-81709972DCA5}"/>
                </a:ext>
              </a:extLst>
            </p:cNvPr>
            <p:cNvSpPr/>
            <p:nvPr/>
          </p:nvSpPr>
          <p:spPr>
            <a:xfrm>
              <a:off x="3361709" y="1984121"/>
              <a:ext cx="1047750" cy="648000"/>
            </a:xfrm>
            <a:prstGeom prst="roundRect">
              <a:avLst/>
            </a:prstGeom>
            <a:solidFill>
              <a:schemeClr val="bg1"/>
            </a:solidFill>
            <a:ln w="19050">
              <a:solidFill>
                <a:srgbClr val="AC2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Coronary artery disease </a:t>
              </a:r>
              <a:endParaRPr lang="en-US" sz="1050" dirty="0">
                <a:solidFill>
                  <a:schemeClr val="tx1"/>
                </a:solidFill>
                <a:latin typeface="Arial" panose="020B0604020202020204" pitchFamily="34" charset="0"/>
                <a:cs typeface="Arial" panose="020B0604020202020204" pitchFamily="34" charset="0"/>
              </a:endParaRPr>
            </a:p>
          </p:txBody>
        </p:sp>
        <p:sp>
          <p:nvSpPr>
            <p:cNvPr id="40" name="Rectangle: Rounded Corners 39">
              <a:extLst>
                <a:ext uri="{FF2B5EF4-FFF2-40B4-BE49-F238E27FC236}">
                  <a16:creationId xmlns:a16="http://schemas.microsoft.com/office/drawing/2014/main" id="{5CF62155-B7E6-4C53-A7C0-6C9D00EBCD5D}"/>
                </a:ext>
              </a:extLst>
            </p:cNvPr>
            <p:cNvSpPr/>
            <p:nvPr/>
          </p:nvSpPr>
          <p:spPr>
            <a:xfrm>
              <a:off x="4638059" y="1984121"/>
              <a:ext cx="1047750" cy="648000"/>
            </a:xfrm>
            <a:prstGeom prst="roundRect">
              <a:avLst/>
            </a:prstGeom>
            <a:solidFill>
              <a:schemeClr val="bg1"/>
            </a:solidFill>
            <a:ln w="19050">
              <a:solidFill>
                <a:srgbClr val="AC211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050" dirty="0">
                  <a:solidFill>
                    <a:schemeClr val="tx1"/>
                  </a:solidFill>
                  <a:latin typeface="Arial" panose="020B0604020202020204" pitchFamily="34" charset="0"/>
                  <a:cs typeface="Arial" panose="020B0604020202020204" pitchFamily="34" charset="0"/>
                </a:rPr>
                <a:t>Vascular disease </a:t>
              </a:r>
              <a:r>
                <a:rPr lang="en-GB" sz="900" dirty="0">
                  <a:solidFill>
                    <a:schemeClr val="tx1"/>
                  </a:solidFill>
                  <a:latin typeface="Arial" panose="020B0604020202020204" pitchFamily="34" charset="0"/>
                  <a:cs typeface="Arial" panose="020B0604020202020204" pitchFamily="34" charset="0"/>
                </a:rPr>
                <a:t>(subclinical atherosclerosis) </a:t>
              </a:r>
              <a:endParaRPr lang="en-US" sz="900" dirty="0">
                <a:solidFill>
                  <a:schemeClr val="tx1"/>
                </a:solidFill>
                <a:latin typeface="Arial" panose="020B0604020202020204" pitchFamily="34"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B87C6D27-BF22-4871-BDD9-C974C7D5B33A}"/>
                </a:ext>
              </a:extLst>
            </p:cNvPr>
            <p:cNvSpPr/>
            <p:nvPr/>
          </p:nvSpPr>
          <p:spPr>
            <a:xfrm>
              <a:off x="5790584" y="2155571"/>
              <a:ext cx="1047750" cy="648000"/>
            </a:xfrm>
            <a:prstGeom prst="roundRect">
              <a:avLst/>
            </a:prstGeom>
            <a:solidFill>
              <a:schemeClr val="bg1"/>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Acute illness, surgery</a:t>
              </a:r>
              <a:endParaRPr lang="en-US" sz="1050" dirty="0">
                <a:solidFill>
                  <a:schemeClr val="tx1"/>
                </a:solidFill>
                <a:latin typeface="Arial" panose="020B0604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id="{5CFAB958-931F-4F3F-9D18-F016692232B5}"/>
                </a:ext>
              </a:extLst>
            </p:cNvPr>
            <p:cNvSpPr/>
            <p:nvPr/>
          </p:nvSpPr>
          <p:spPr>
            <a:xfrm>
              <a:off x="6933584" y="2479421"/>
              <a:ext cx="1047750" cy="648000"/>
            </a:xfrm>
            <a:prstGeom prst="roundRect">
              <a:avLst/>
            </a:prstGeom>
            <a:solidFill>
              <a:schemeClr val="bg1"/>
            </a:solidFill>
            <a:ln w="19050">
              <a:solidFill>
                <a:srgbClr val="0084CB"/>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050" dirty="0">
                  <a:solidFill>
                    <a:schemeClr val="tx1"/>
                  </a:solidFill>
                  <a:latin typeface="Arial" panose="020B0604020202020204" pitchFamily="34" charset="0"/>
                  <a:cs typeface="Arial" panose="020B0604020202020204" pitchFamily="34" charset="0"/>
                </a:rPr>
                <a:t>Physical</a:t>
              </a:r>
            </a:p>
            <a:p>
              <a:pPr algn="ctr"/>
              <a:r>
                <a:rPr lang="en-GB" sz="900" dirty="0">
                  <a:solidFill>
                    <a:schemeClr val="tx1"/>
                  </a:solidFill>
                  <a:latin typeface="Arial" panose="020B0604020202020204" pitchFamily="34" charset="0"/>
                  <a:cs typeface="Arial" panose="020B0604020202020204" pitchFamily="34" charset="0"/>
                </a:rPr>
                <a:t>inactivity/intense activity</a:t>
              </a:r>
              <a:endParaRPr lang="en-US" sz="900" dirty="0">
                <a:solidFill>
                  <a:schemeClr val="tx1"/>
                </a:solidFill>
                <a:latin typeface="Arial" panose="020B0604020202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8B0D52A0-D3D8-4432-B55D-E9B8B93179A3}"/>
                </a:ext>
              </a:extLst>
            </p:cNvPr>
            <p:cNvSpPr/>
            <p:nvPr/>
          </p:nvSpPr>
          <p:spPr>
            <a:xfrm>
              <a:off x="7124084" y="3212846"/>
              <a:ext cx="1047750" cy="648000"/>
            </a:xfrm>
            <a:prstGeom prst="roundRect">
              <a:avLst/>
            </a:prstGeom>
            <a:solidFill>
              <a:schemeClr val="bg1"/>
            </a:solidFill>
            <a:ln w="19050">
              <a:solidFill>
                <a:srgbClr val="008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Lipid profile</a:t>
              </a:r>
              <a:endParaRPr lang="en-US" sz="1050" dirty="0">
                <a:solidFill>
                  <a:schemeClr val="tx1"/>
                </a:solidFill>
                <a:latin typeface="Arial" panose="020B0604020202020204" pitchFamily="34" charset="0"/>
                <a:cs typeface="Arial" panose="020B0604020202020204" pitchFamily="34" charset="0"/>
              </a:endParaRPr>
            </a:p>
          </p:txBody>
        </p:sp>
        <p:sp>
          <p:nvSpPr>
            <p:cNvPr id="44" name="Rectangle: Rounded Corners 43">
              <a:extLst>
                <a:ext uri="{FF2B5EF4-FFF2-40B4-BE49-F238E27FC236}">
                  <a16:creationId xmlns:a16="http://schemas.microsoft.com/office/drawing/2014/main" id="{02B5C38B-B49D-4B97-9F43-BB86CF2ACC0D}"/>
                </a:ext>
              </a:extLst>
            </p:cNvPr>
            <p:cNvSpPr/>
            <p:nvPr/>
          </p:nvSpPr>
          <p:spPr>
            <a:xfrm>
              <a:off x="7124084" y="3946271"/>
              <a:ext cx="1047750" cy="648000"/>
            </a:xfrm>
            <a:prstGeom prst="roundRect">
              <a:avLst/>
            </a:prstGeom>
            <a:solidFill>
              <a:schemeClr val="bg1"/>
            </a:solidFill>
            <a:ln w="19050">
              <a:solidFill>
                <a:srgbClr val="008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Alcohol consumption</a:t>
              </a:r>
              <a:endParaRPr lang="en-US" sz="1050" dirty="0">
                <a:solidFill>
                  <a:schemeClr val="tx1"/>
                </a:solidFill>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6D4B1CBB-8774-4369-8E2B-469F3E80065D}"/>
                </a:ext>
              </a:extLst>
            </p:cNvPr>
            <p:cNvSpPr/>
            <p:nvPr/>
          </p:nvSpPr>
          <p:spPr>
            <a:xfrm>
              <a:off x="6943109" y="4679696"/>
              <a:ext cx="1047750" cy="648000"/>
            </a:xfrm>
            <a:prstGeom prst="roundRect">
              <a:avLst/>
            </a:prstGeom>
            <a:solidFill>
              <a:schemeClr val="bg1"/>
            </a:solidFill>
            <a:ln w="19050">
              <a:solidFill>
                <a:srgbClr val="008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Smoking</a:t>
              </a:r>
              <a:endParaRPr lang="en-US" sz="1050" dirty="0">
                <a:solidFill>
                  <a:schemeClr val="tx1"/>
                </a:solidFill>
                <a:latin typeface="Arial" panose="020B060402020202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1AC2C7B2-D39A-4695-98F7-76970E865A93}"/>
                </a:ext>
              </a:extLst>
            </p:cNvPr>
            <p:cNvSpPr/>
            <p:nvPr/>
          </p:nvSpPr>
          <p:spPr>
            <a:xfrm>
              <a:off x="5790584" y="5003546"/>
              <a:ext cx="1047750" cy="648000"/>
            </a:xfrm>
            <a:prstGeom prst="roundRect">
              <a:avLst/>
            </a:prstGeom>
            <a:solidFill>
              <a:schemeClr val="bg1"/>
            </a:solidFill>
            <a:ln w="19050">
              <a:solidFill>
                <a:srgbClr val="008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Obesity</a:t>
              </a:r>
              <a:endParaRPr lang="en-US" sz="1050" dirty="0">
                <a:solidFill>
                  <a:schemeClr val="tx1"/>
                </a:solidFill>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id="{0664114E-A14C-4F23-9461-ED17593666C0}"/>
                </a:ext>
              </a:extLst>
            </p:cNvPr>
            <p:cNvSpPr/>
            <p:nvPr/>
          </p:nvSpPr>
          <p:spPr>
            <a:xfrm>
              <a:off x="4638059" y="5184521"/>
              <a:ext cx="1047750" cy="648000"/>
            </a:xfrm>
            <a:prstGeom prst="roundRect">
              <a:avLst/>
            </a:prstGeom>
            <a:solidFill>
              <a:schemeClr val="bg1"/>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Obstructive sleep apnoea</a:t>
              </a:r>
              <a:endParaRPr lang="en-US" sz="1050" dirty="0">
                <a:solidFill>
                  <a:schemeClr val="tx1"/>
                </a:solidFill>
                <a:latin typeface="Arial" panose="020B0604020202020204" pitchFamily="34" charset="0"/>
                <a:cs typeface="Arial" panose="020B0604020202020204" pitchFamily="34" charset="0"/>
              </a:endParaRPr>
            </a:p>
          </p:txBody>
        </p:sp>
        <p:sp>
          <p:nvSpPr>
            <p:cNvPr id="48" name="Rectangle: Rounded Corners 47">
              <a:extLst>
                <a:ext uri="{FF2B5EF4-FFF2-40B4-BE49-F238E27FC236}">
                  <a16:creationId xmlns:a16="http://schemas.microsoft.com/office/drawing/2014/main" id="{DB9C883B-A657-4725-BD0F-FE3E305D1C34}"/>
                </a:ext>
              </a:extLst>
            </p:cNvPr>
            <p:cNvSpPr/>
            <p:nvPr/>
          </p:nvSpPr>
          <p:spPr>
            <a:xfrm>
              <a:off x="3371234" y="5184521"/>
              <a:ext cx="1047750" cy="648000"/>
            </a:xfrm>
            <a:prstGeom prst="roundRect">
              <a:avLst/>
            </a:prstGeom>
            <a:solidFill>
              <a:schemeClr val="bg1"/>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COPD</a:t>
              </a:r>
              <a:endParaRPr lang="en-US" sz="1050" dirty="0">
                <a:solidFill>
                  <a:schemeClr val="tx1"/>
                </a:solidFill>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98454BB9-6593-4494-A7F4-C31446C9DBB1}"/>
                </a:ext>
              </a:extLst>
            </p:cNvPr>
            <p:cNvSpPr/>
            <p:nvPr/>
          </p:nvSpPr>
          <p:spPr>
            <a:xfrm>
              <a:off x="2209184" y="5013071"/>
              <a:ext cx="1047750" cy="648000"/>
            </a:xfrm>
            <a:prstGeom prst="roundRect">
              <a:avLst/>
            </a:prstGeom>
            <a:solidFill>
              <a:schemeClr val="bg1"/>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Inflammatory diseases </a:t>
              </a:r>
              <a:endParaRPr lang="en-US" sz="1050" dirty="0">
                <a:solidFill>
                  <a:schemeClr val="tx1"/>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31B308D0-7FD6-43B7-BEC3-CE9F4ADB3EFA}"/>
                </a:ext>
              </a:extLst>
            </p:cNvPr>
            <p:cNvSpPr/>
            <p:nvPr/>
          </p:nvSpPr>
          <p:spPr>
            <a:xfrm>
              <a:off x="1066184" y="4679696"/>
              <a:ext cx="1047750" cy="648000"/>
            </a:xfrm>
            <a:prstGeom prst="roundRect">
              <a:avLst/>
            </a:prstGeom>
            <a:solidFill>
              <a:schemeClr val="bg1"/>
            </a:solidFill>
            <a:ln w="19050">
              <a:solidFill>
                <a:srgbClr val="AC2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Chronic kidney disease </a:t>
              </a:r>
              <a:endParaRPr lang="en-US" sz="1050" dirty="0">
                <a:solidFill>
                  <a:schemeClr val="tx1"/>
                </a:solidFill>
                <a:latin typeface="Arial" panose="020B060402020202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85B5C816-D24E-4325-BC2F-7D9A442916FA}"/>
                </a:ext>
              </a:extLst>
            </p:cNvPr>
            <p:cNvSpPr/>
            <p:nvPr/>
          </p:nvSpPr>
          <p:spPr>
            <a:xfrm>
              <a:off x="885209" y="3946271"/>
              <a:ext cx="1047750" cy="648000"/>
            </a:xfrm>
            <a:prstGeom prst="roundRect">
              <a:avLst/>
            </a:prstGeom>
            <a:solidFill>
              <a:schemeClr val="bg1"/>
            </a:solidFill>
            <a:ln w="19050">
              <a:solidFill>
                <a:srgbClr val="AC2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(Pre-) Diabetes</a:t>
              </a:r>
              <a:endParaRPr lang="en-US" sz="1050" dirty="0">
                <a:solidFill>
                  <a:schemeClr val="tx1"/>
                </a:solidFill>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FFE4348B-B6F7-46C0-900D-5743F30E57D7}"/>
                </a:ext>
              </a:extLst>
            </p:cNvPr>
            <p:cNvSpPr/>
            <p:nvPr/>
          </p:nvSpPr>
          <p:spPr>
            <a:xfrm>
              <a:off x="885209" y="3212846"/>
              <a:ext cx="1047750" cy="648000"/>
            </a:xfrm>
            <a:prstGeom prst="roundRect">
              <a:avLst/>
            </a:prstGeom>
            <a:solidFill>
              <a:schemeClr val="bg1"/>
            </a:solidFill>
            <a:ln w="19050">
              <a:solidFill>
                <a:srgbClr val="AC2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(Borderline) Hypertension</a:t>
              </a:r>
              <a:endParaRPr lang="en-US" sz="1050" dirty="0">
                <a:solidFill>
                  <a:schemeClr val="tx1"/>
                </a:solidFill>
                <a:latin typeface="Arial" panose="020B0604020202020204" pitchFamily="34" charset="0"/>
                <a:cs typeface="Arial" panose="020B0604020202020204" pitchFamily="34" charset="0"/>
              </a:endParaRPr>
            </a:p>
          </p:txBody>
        </p:sp>
        <p:sp>
          <p:nvSpPr>
            <p:cNvPr id="53" name="Rectangle: Rounded Corners 52">
              <a:extLst>
                <a:ext uri="{FF2B5EF4-FFF2-40B4-BE49-F238E27FC236}">
                  <a16:creationId xmlns:a16="http://schemas.microsoft.com/office/drawing/2014/main" id="{1287F414-EC46-4312-9AF9-CFCBF25C3625}"/>
                </a:ext>
              </a:extLst>
            </p:cNvPr>
            <p:cNvSpPr/>
            <p:nvPr/>
          </p:nvSpPr>
          <p:spPr>
            <a:xfrm>
              <a:off x="1066184" y="2479421"/>
              <a:ext cx="1047750" cy="648000"/>
            </a:xfrm>
            <a:prstGeom prst="roundRect">
              <a:avLst/>
            </a:prstGeom>
            <a:solidFill>
              <a:schemeClr val="bg1"/>
            </a:solidFill>
            <a:ln w="19050">
              <a:solidFill>
                <a:srgbClr val="AC2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Valve disease </a:t>
              </a:r>
              <a:endParaRPr lang="en-US" sz="1050" dirty="0">
                <a:solidFill>
                  <a:schemeClr val="tx1"/>
                </a:solidFill>
                <a:latin typeface="Arial" panose="020B0604020202020204" pitchFamily="34" charset="0"/>
                <a:cs typeface="Arial" panose="020B0604020202020204" pitchFamily="34" charset="0"/>
              </a:endParaRPr>
            </a:p>
          </p:txBody>
        </p:sp>
        <p:sp>
          <p:nvSpPr>
            <p:cNvPr id="54" name="Rectangle: Rounded Corners 53">
              <a:extLst>
                <a:ext uri="{FF2B5EF4-FFF2-40B4-BE49-F238E27FC236}">
                  <a16:creationId xmlns:a16="http://schemas.microsoft.com/office/drawing/2014/main" id="{60189016-7453-4B80-B5FE-0126DAC8B16A}"/>
                </a:ext>
              </a:extLst>
            </p:cNvPr>
            <p:cNvSpPr/>
            <p:nvPr/>
          </p:nvSpPr>
          <p:spPr>
            <a:xfrm>
              <a:off x="2218709" y="2155571"/>
              <a:ext cx="1047750" cy="648000"/>
            </a:xfrm>
            <a:prstGeom prst="roundRect">
              <a:avLst/>
            </a:prstGeom>
            <a:solidFill>
              <a:schemeClr val="bg1"/>
            </a:solidFill>
            <a:ln w="19050">
              <a:solidFill>
                <a:srgbClr val="AC2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rial" panose="020B0604020202020204" pitchFamily="34" charset="0"/>
                  <a:cs typeface="Arial" panose="020B0604020202020204" pitchFamily="34" charset="0"/>
                </a:rPr>
                <a:t>Heart failure</a:t>
              </a:r>
              <a:endParaRPr lang="en-US" sz="1050" dirty="0">
                <a:solidFill>
                  <a:schemeClr val="tx1"/>
                </a:solidFill>
                <a:latin typeface="Arial" panose="020B0604020202020204" pitchFamily="34" charset="0"/>
                <a:cs typeface="Arial" panose="020B0604020202020204" pitchFamily="34" charset="0"/>
              </a:endParaRPr>
            </a:p>
          </p:txBody>
        </p:sp>
        <p:sp>
          <p:nvSpPr>
            <p:cNvPr id="55" name="Oval 54">
              <a:extLst>
                <a:ext uri="{FF2B5EF4-FFF2-40B4-BE49-F238E27FC236}">
                  <a16:creationId xmlns:a16="http://schemas.microsoft.com/office/drawing/2014/main" id="{06361F36-5B7F-4DFD-8ADD-96013B149F26}"/>
                </a:ext>
              </a:extLst>
            </p:cNvPr>
            <p:cNvSpPr/>
            <p:nvPr/>
          </p:nvSpPr>
          <p:spPr>
            <a:xfrm>
              <a:off x="3140183" y="3113744"/>
              <a:ext cx="2759777" cy="1598679"/>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6" name="Rectangle: Rounded Corners 55">
              <a:extLst>
                <a:ext uri="{FF2B5EF4-FFF2-40B4-BE49-F238E27FC236}">
                  <a16:creationId xmlns:a16="http://schemas.microsoft.com/office/drawing/2014/main" id="{92131B8E-6665-4920-980F-0E95D3625D17}"/>
                </a:ext>
              </a:extLst>
            </p:cNvPr>
            <p:cNvSpPr/>
            <p:nvPr/>
          </p:nvSpPr>
          <p:spPr>
            <a:xfrm>
              <a:off x="3954255" y="2892847"/>
              <a:ext cx="1129635" cy="521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Ageing</a:t>
              </a:r>
              <a:endParaRPr lang="en-US" sz="1200" dirty="0">
                <a:latin typeface="Arial" panose="020B0604020202020204" pitchFamily="34" charset="0"/>
                <a:cs typeface="Arial" panose="020B0604020202020204" pitchFamily="34" charset="0"/>
              </a:endParaRPr>
            </a:p>
          </p:txBody>
        </p:sp>
        <p:sp>
          <p:nvSpPr>
            <p:cNvPr id="57" name="Rectangle: Rounded Corners 56">
              <a:extLst>
                <a:ext uri="{FF2B5EF4-FFF2-40B4-BE49-F238E27FC236}">
                  <a16:creationId xmlns:a16="http://schemas.microsoft.com/office/drawing/2014/main" id="{2C952118-5D16-468B-983A-432857127C57}"/>
                </a:ext>
              </a:extLst>
            </p:cNvPr>
            <p:cNvSpPr/>
            <p:nvPr/>
          </p:nvSpPr>
          <p:spPr>
            <a:xfrm>
              <a:off x="5275618" y="3663753"/>
              <a:ext cx="1129635" cy="521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latin typeface="Arial" panose="020B0604020202020204" pitchFamily="34" charset="0"/>
                  <a:cs typeface="Arial" panose="020B0604020202020204" pitchFamily="34" charset="0"/>
                </a:rPr>
                <a:t>Ethnicity</a:t>
              </a:r>
              <a:endParaRPr lang="en-US" sz="1200" dirty="0">
                <a:latin typeface="Arial" panose="020B0604020202020204" pitchFamily="34" charset="0"/>
                <a:cs typeface="Arial" panose="020B0604020202020204" pitchFamily="34" charset="0"/>
              </a:endParaRPr>
            </a:p>
          </p:txBody>
        </p:sp>
        <p:sp>
          <p:nvSpPr>
            <p:cNvPr id="58" name="Rectangle: Rounded Corners 57">
              <a:extLst>
                <a:ext uri="{FF2B5EF4-FFF2-40B4-BE49-F238E27FC236}">
                  <a16:creationId xmlns:a16="http://schemas.microsoft.com/office/drawing/2014/main" id="{3948B3F9-A5D5-4C76-9C49-F6B38FA9DAEE}"/>
                </a:ext>
              </a:extLst>
            </p:cNvPr>
            <p:cNvSpPr/>
            <p:nvPr/>
          </p:nvSpPr>
          <p:spPr>
            <a:xfrm>
              <a:off x="3952099" y="4414995"/>
              <a:ext cx="1129635" cy="521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Male sex</a:t>
              </a:r>
              <a:endParaRPr lang="en-US" sz="1200" dirty="0">
                <a:latin typeface="Arial" panose="020B0604020202020204" pitchFamily="34" charset="0"/>
                <a:cs typeface="Arial" panose="020B0604020202020204" pitchFamily="34" charset="0"/>
              </a:endParaRPr>
            </a:p>
          </p:txBody>
        </p:sp>
        <p:sp>
          <p:nvSpPr>
            <p:cNvPr id="59" name="Rectangle: Rounded Corners 58">
              <a:extLst>
                <a:ext uri="{FF2B5EF4-FFF2-40B4-BE49-F238E27FC236}">
                  <a16:creationId xmlns:a16="http://schemas.microsoft.com/office/drawing/2014/main" id="{8B04F155-B615-44C2-A099-D32D6D574E4D}"/>
                </a:ext>
              </a:extLst>
            </p:cNvPr>
            <p:cNvSpPr/>
            <p:nvPr/>
          </p:nvSpPr>
          <p:spPr>
            <a:xfrm>
              <a:off x="2671141" y="3664679"/>
              <a:ext cx="1129635" cy="521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Genetics</a:t>
              </a:r>
              <a:endParaRPr lang="en-US" sz="1200" dirty="0">
                <a:latin typeface="Arial" panose="020B0604020202020204" pitchFamily="34" charset="0"/>
                <a:cs typeface="Arial" panose="020B0604020202020204" pitchFamily="34" charset="0"/>
              </a:endParaRPr>
            </a:p>
          </p:txBody>
        </p:sp>
        <p:sp>
          <p:nvSpPr>
            <p:cNvPr id="60" name="Oval 59">
              <a:extLst>
                <a:ext uri="{FF2B5EF4-FFF2-40B4-BE49-F238E27FC236}">
                  <a16:creationId xmlns:a16="http://schemas.microsoft.com/office/drawing/2014/main" id="{FAC8F284-6B22-491D-8C10-202BD11B8F90}"/>
                </a:ext>
              </a:extLst>
            </p:cNvPr>
            <p:cNvSpPr/>
            <p:nvPr/>
          </p:nvSpPr>
          <p:spPr>
            <a:xfrm>
              <a:off x="4174096" y="3530405"/>
              <a:ext cx="730349" cy="730349"/>
            </a:xfrm>
            <a:prstGeom prst="ellipse">
              <a:avLst/>
            </a:prstGeom>
            <a:solidFill>
              <a:srgbClr val="AE102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AF</a:t>
              </a:r>
              <a:endParaRPr lang="en-US" sz="2000" dirty="0">
                <a:latin typeface="Arial" panose="020B0604020202020204" pitchFamily="34" charset="0"/>
                <a:cs typeface="Arial" panose="020B0604020202020204" pitchFamily="34" charset="0"/>
              </a:endParaRPr>
            </a:p>
          </p:txBody>
        </p:sp>
      </p:grpSp>
      <p:sp>
        <p:nvSpPr>
          <p:cNvPr id="61" name="Title 1">
            <a:extLst>
              <a:ext uri="{FF2B5EF4-FFF2-40B4-BE49-F238E27FC236}">
                <a16:creationId xmlns:a16="http://schemas.microsoft.com/office/drawing/2014/main" id="{4447CA15-4401-40EF-9457-C0C5A2325323}"/>
              </a:ext>
            </a:extLst>
          </p:cNvPr>
          <p:cNvSpPr txBox="1">
            <a:spLocks/>
          </p:cNvSpPr>
          <p:nvPr/>
        </p:nvSpPr>
        <p:spPr>
          <a:xfrm>
            <a:off x="480483" y="5517935"/>
            <a:ext cx="11255872" cy="630401"/>
          </a:xfrm>
          <a:prstGeom prst="rect">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en-US"/>
            </a:defPPr>
            <a:lvl1pPr algn="ctr">
              <a:spcBef>
                <a:spcPts val="600"/>
              </a:spcBef>
              <a:spcAft>
                <a:spcPts val="600"/>
              </a:spcAft>
              <a:defRPr sz="1200">
                <a:solidFill>
                  <a:prstClr val="white"/>
                </a:solidFill>
                <a:cs typeface="Tahom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9388"/>
            <a:r>
              <a:rPr lang="en-GB" sz="1600" dirty="0"/>
              <a:t>Increasing age is a prominent AF risk factor, but increasing burden of comorbidities, including hypertension and heart failure, is also important</a:t>
            </a:r>
          </a:p>
        </p:txBody>
      </p:sp>
      <p:grpSp>
        <p:nvGrpSpPr>
          <p:cNvPr id="33" name="Group 32">
            <a:extLst>
              <a:ext uri="{FF2B5EF4-FFF2-40B4-BE49-F238E27FC236}">
                <a16:creationId xmlns:a16="http://schemas.microsoft.com/office/drawing/2014/main" id="{13C0C7AA-086F-4A59-A110-022BD48BBF6E}"/>
              </a:ext>
            </a:extLst>
          </p:cNvPr>
          <p:cNvGrpSpPr>
            <a:grpSpLocks noChangeAspect="1"/>
          </p:cNvGrpSpPr>
          <p:nvPr/>
        </p:nvGrpSpPr>
        <p:grpSpPr>
          <a:xfrm>
            <a:off x="11429867" y="6413840"/>
            <a:ext cx="288000" cy="250148"/>
            <a:chOff x="3628927" y="5524745"/>
            <a:chExt cx="528545" cy="459078"/>
          </a:xfrm>
        </p:grpSpPr>
        <p:sp>
          <p:nvSpPr>
            <p:cNvPr id="34" name="Rectangle 33">
              <a:extLst>
                <a:ext uri="{FF2B5EF4-FFF2-40B4-BE49-F238E27FC236}">
                  <a16:creationId xmlns:a16="http://schemas.microsoft.com/office/drawing/2014/main" id="{F4A5B91C-3EE1-4CAF-9726-3118F14726DC}"/>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36" name="Straight Connector 35">
              <a:extLst>
                <a:ext uri="{FF2B5EF4-FFF2-40B4-BE49-F238E27FC236}">
                  <a16:creationId xmlns:a16="http://schemas.microsoft.com/office/drawing/2014/main" id="{EC491952-3AC9-4220-83B7-4BBF52D1F1E2}"/>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37" name="Straight Connector 36">
              <a:extLst>
                <a:ext uri="{FF2B5EF4-FFF2-40B4-BE49-F238E27FC236}">
                  <a16:creationId xmlns:a16="http://schemas.microsoft.com/office/drawing/2014/main" id="{0D6B5944-57A0-4383-AE39-0FABFFE1A528}"/>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39" name="Straight Connector 38">
              <a:extLst>
                <a:ext uri="{FF2B5EF4-FFF2-40B4-BE49-F238E27FC236}">
                  <a16:creationId xmlns:a16="http://schemas.microsoft.com/office/drawing/2014/main" id="{A31541EF-0454-4E8D-84AB-30E99BD997EA}"/>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spTree>
    <p:extLst>
      <p:ext uri="{BB962C8B-B14F-4D97-AF65-F5344CB8AC3E}">
        <p14:creationId xmlns:p14="http://schemas.microsoft.com/office/powerpoint/2010/main" val="293961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AF management includes structured characterization and a Better Care (ABC) approach (1/2)</a:t>
            </a:r>
          </a:p>
        </p:txBody>
      </p:sp>
      <p:sp>
        <p:nvSpPr>
          <p:cNvPr id="3" name="Slide Number Placeholder 2"/>
          <p:cNvSpPr>
            <a:spLocks noGrp="1"/>
          </p:cNvSpPr>
          <p:nvPr>
            <p:ph type="sldNum" sz="quarter" idx="12"/>
          </p:nvPr>
        </p:nvSpPr>
        <p:spPr/>
        <p:txBody>
          <a:bodyPr/>
          <a:lstStyle/>
          <a:p>
            <a:fld id="{2066355A-084C-D24E-9AD2-7E4FC41EA627}" type="slidenum">
              <a:rPr lang="en-GB" noProof="0" smtClean="0"/>
              <a:pPr/>
              <a:t>8</a:t>
            </a:fld>
            <a:endParaRPr lang="en-GB" noProof="0" dirty="0"/>
          </a:p>
        </p:txBody>
      </p:sp>
      <p:sp>
        <p:nvSpPr>
          <p:cNvPr id="5" name="Text Placeholder 4"/>
          <p:cNvSpPr>
            <a:spLocks noGrp="1"/>
          </p:cNvSpPr>
          <p:nvPr>
            <p:ph type="body" sz="quarter" idx="13"/>
          </p:nvPr>
        </p:nvSpPr>
        <p:spPr>
          <a:xfrm>
            <a:off x="480483" y="6222878"/>
            <a:ext cx="11101916" cy="498598"/>
          </a:xfrm>
        </p:spPr>
        <p:txBody>
          <a:bodyPr/>
          <a:lstStyle/>
          <a:p>
            <a:r>
              <a:rPr lang="en-GB" dirty="0"/>
              <a:t>EHRA, European Heart Rhythm Association</a:t>
            </a:r>
          </a:p>
          <a:p>
            <a:r>
              <a:rPr lang="en-GB" dirty="0"/>
              <a:t>Hindricks et al. Eur Heart J 2020; doi:10.1093/eurheartj/ehaa612</a:t>
            </a:r>
          </a:p>
        </p:txBody>
      </p:sp>
      <p:pic>
        <p:nvPicPr>
          <p:cNvPr id="12" name="Picture 11">
            <a:extLst>
              <a:ext uri="{FF2B5EF4-FFF2-40B4-BE49-F238E27FC236}">
                <a16:creationId xmlns:a16="http://schemas.microsoft.com/office/drawing/2014/main" id="{905F3A83-FFAD-4325-8957-04B8EA1DCACE}"/>
              </a:ext>
            </a:extLst>
          </p:cNvPr>
          <p:cNvPicPr>
            <a:picLocks noChangeAspect="1"/>
          </p:cNvPicPr>
          <p:nvPr/>
        </p:nvPicPr>
        <p:blipFill>
          <a:blip r:embed="rId3"/>
          <a:stretch>
            <a:fillRect/>
          </a:stretch>
        </p:blipFill>
        <p:spPr>
          <a:xfrm>
            <a:off x="3257441" y="1641520"/>
            <a:ext cx="8105821" cy="1118044"/>
          </a:xfrm>
          <a:prstGeom prst="rect">
            <a:avLst/>
          </a:prstGeom>
        </p:spPr>
      </p:pic>
      <p:pic>
        <p:nvPicPr>
          <p:cNvPr id="19" name="Picture 18">
            <a:extLst>
              <a:ext uri="{FF2B5EF4-FFF2-40B4-BE49-F238E27FC236}">
                <a16:creationId xmlns:a16="http://schemas.microsoft.com/office/drawing/2014/main" id="{404738DA-106A-4052-9EC9-E5E81BC30728}"/>
              </a:ext>
            </a:extLst>
          </p:cNvPr>
          <p:cNvPicPr>
            <a:picLocks noChangeAspect="1"/>
          </p:cNvPicPr>
          <p:nvPr/>
        </p:nvPicPr>
        <p:blipFill>
          <a:blip r:embed="rId4"/>
          <a:stretch>
            <a:fillRect/>
          </a:stretch>
        </p:blipFill>
        <p:spPr>
          <a:xfrm>
            <a:off x="3257441" y="2976357"/>
            <a:ext cx="8647245" cy="3041676"/>
          </a:xfrm>
          <a:prstGeom prst="rect">
            <a:avLst/>
          </a:prstGeom>
        </p:spPr>
      </p:pic>
      <p:grpSp>
        <p:nvGrpSpPr>
          <p:cNvPr id="4" name="Group 3">
            <a:extLst>
              <a:ext uri="{FF2B5EF4-FFF2-40B4-BE49-F238E27FC236}">
                <a16:creationId xmlns:a16="http://schemas.microsoft.com/office/drawing/2014/main" id="{7F8D9335-2975-4F44-BDD9-B54CEC3BDC37}"/>
              </a:ext>
            </a:extLst>
          </p:cNvPr>
          <p:cNvGrpSpPr/>
          <p:nvPr/>
        </p:nvGrpSpPr>
        <p:grpSpPr>
          <a:xfrm>
            <a:off x="491266" y="1368000"/>
            <a:ext cx="2568496" cy="801727"/>
            <a:chOff x="491266" y="1529994"/>
            <a:chExt cx="2568496" cy="801727"/>
          </a:xfrm>
        </p:grpSpPr>
        <p:pic>
          <p:nvPicPr>
            <p:cNvPr id="11" name="Picture 10">
              <a:extLst>
                <a:ext uri="{FF2B5EF4-FFF2-40B4-BE49-F238E27FC236}">
                  <a16:creationId xmlns:a16="http://schemas.microsoft.com/office/drawing/2014/main" id="{CE996257-1AE8-4E51-8ED3-9EFBA106CF98}"/>
                </a:ext>
              </a:extLst>
            </p:cNvPr>
            <p:cNvPicPr>
              <a:picLocks noChangeAspect="1"/>
            </p:cNvPicPr>
            <p:nvPr/>
          </p:nvPicPr>
          <p:blipFill>
            <a:blip r:embed="rId5"/>
            <a:stretch>
              <a:fillRect/>
            </a:stretch>
          </p:blipFill>
          <p:spPr>
            <a:xfrm>
              <a:off x="491266" y="1529994"/>
              <a:ext cx="2568496" cy="801727"/>
            </a:xfrm>
            <a:prstGeom prst="rect">
              <a:avLst/>
            </a:prstGeom>
          </p:spPr>
        </p:pic>
        <p:sp>
          <p:nvSpPr>
            <p:cNvPr id="7" name="Rectangle: Rounded Corners 6">
              <a:extLst>
                <a:ext uri="{FF2B5EF4-FFF2-40B4-BE49-F238E27FC236}">
                  <a16:creationId xmlns:a16="http://schemas.microsoft.com/office/drawing/2014/main" id="{B5090C60-FF5A-4463-8F02-CA1DD532EC21}"/>
                </a:ext>
              </a:extLst>
            </p:cNvPr>
            <p:cNvSpPr/>
            <p:nvPr/>
          </p:nvSpPr>
          <p:spPr>
            <a:xfrm>
              <a:off x="1286540" y="1612760"/>
              <a:ext cx="1732990" cy="648000"/>
            </a:xfrm>
            <a:prstGeom prst="roundRect">
              <a:avLst/>
            </a:prstGeom>
            <a:solidFill>
              <a:srgbClr val="ECECE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3" name="Group 12">
            <a:extLst>
              <a:ext uri="{FF2B5EF4-FFF2-40B4-BE49-F238E27FC236}">
                <a16:creationId xmlns:a16="http://schemas.microsoft.com/office/drawing/2014/main" id="{4AAE04DE-3622-4A92-A7FD-8A245F692453}"/>
              </a:ext>
            </a:extLst>
          </p:cNvPr>
          <p:cNvGrpSpPr>
            <a:grpSpLocks noChangeAspect="1"/>
          </p:cNvGrpSpPr>
          <p:nvPr/>
        </p:nvGrpSpPr>
        <p:grpSpPr>
          <a:xfrm>
            <a:off x="11429867" y="6413840"/>
            <a:ext cx="288000" cy="250148"/>
            <a:chOff x="3628927" y="5524745"/>
            <a:chExt cx="528545" cy="459078"/>
          </a:xfrm>
        </p:grpSpPr>
        <p:sp>
          <p:nvSpPr>
            <p:cNvPr id="14" name="Rectangle 13">
              <a:extLst>
                <a:ext uri="{FF2B5EF4-FFF2-40B4-BE49-F238E27FC236}">
                  <a16:creationId xmlns:a16="http://schemas.microsoft.com/office/drawing/2014/main" id="{1E66D98C-C5FA-401F-8D7B-4B1AB1516F8D}"/>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15" name="Straight Connector 14">
              <a:extLst>
                <a:ext uri="{FF2B5EF4-FFF2-40B4-BE49-F238E27FC236}">
                  <a16:creationId xmlns:a16="http://schemas.microsoft.com/office/drawing/2014/main" id="{BFA20B50-DE65-472E-A7ED-7B0EDC151DDB}"/>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16" name="Straight Connector 15">
              <a:extLst>
                <a:ext uri="{FF2B5EF4-FFF2-40B4-BE49-F238E27FC236}">
                  <a16:creationId xmlns:a16="http://schemas.microsoft.com/office/drawing/2014/main" id="{8A45D756-420D-4CFB-9BAB-549EA0CBDC53}"/>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17" name="Straight Connector 16">
              <a:extLst>
                <a:ext uri="{FF2B5EF4-FFF2-40B4-BE49-F238E27FC236}">
                  <a16:creationId xmlns:a16="http://schemas.microsoft.com/office/drawing/2014/main" id="{59A66985-6B4B-453C-97D8-7E5D34D2FF2B}"/>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spTree>
    <p:extLst>
      <p:ext uri="{BB962C8B-B14F-4D97-AF65-F5344CB8AC3E}">
        <p14:creationId xmlns:p14="http://schemas.microsoft.com/office/powerpoint/2010/main" val="201559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16101-0479-4057-A494-95D7364069AC}"/>
              </a:ext>
            </a:extLst>
          </p:cNvPr>
          <p:cNvSpPr>
            <a:spLocks noGrp="1"/>
          </p:cNvSpPr>
          <p:nvPr>
            <p:ph type="title"/>
          </p:nvPr>
        </p:nvSpPr>
        <p:spPr/>
        <p:txBody>
          <a:bodyPr/>
          <a:lstStyle/>
          <a:p>
            <a:r>
              <a:rPr lang="en-GB" dirty="0"/>
              <a:t>AF management includes structured characterization and a Better Care (ABC) approach (2/2)</a:t>
            </a:r>
          </a:p>
        </p:txBody>
      </p:sp>
      <p:sp>
        <p:nvSpPr>
          <p:cNvPr id="3" name="Slide Number Placeholder 2">
            <a:extLst>
              <a:ext uri="{FF2B5EF4-FFF2-40B4-BE49-F238E27FC236}">
                <a16:creationId xmlns:a16="http://schemas.microsoft.com/office/drawing/2014/main" id="{C2159630-CB9D-4B3D-9F44-4785823E87AD}"/>
              </a:ext>
            </a:extLst>
          </p:cNvPr>
          <p:cNvSpPr>
            <a:spLocks noGrp="1"/>
          </p:cNvSpPr>
          <p:nvPr>
            <p:ph type="sldNum" sz="quarter" idx="12"/>
          </p:nvPr>
        </p:nvSpPr>
        <p:spPr/>
        <p:txBody>
          <a:bodyPr/>
          <a:lstStyle/>
          <a:p>
            <a:fld id="{2066355A-084C-D24E-9AD2-7E4FC41EA627}" type="slidenum">
              <a:rPr lang="en-GB" noProof="0" smtClean="0"/>
              <a:pPr/>
              <a:t>9</a:t>
            </a:fld>
            <a:endParaRPr lang="en-GB" noProof="0" dirty="0"/>
          </a:p>
        </p:txBody>
      </p:sp>
      <p:sp>
        <p:nvSpPr>
          <p:cNvPr id="5" name="Text Placeholder 4">
            <a:extLst>
              <a:ext uri="{FF2B5EF4-FFF2-40B4-BE49-F238E27FC236}">
                <a16:creationId xmlns:a16="http://schemas.microsoft.com/office/drawing/2014/main" id="{3CB4206B-FD4B-43AA-A0AD-A640C087D89D}"/>
              </a:ext>
            </a:extLst>
          </p:cNvPr>
          <p:cNvSpPr>
            <a:spLocks noGrp="1"/>
          </p:cNvSpPr>
          <p:nvPr>
            <p:ph type="body" sz="quarter" idx="13"/>
          </p:nvPr>
        </p:nvSpPr>
        <p:spPr>
          <a:xfrm>
            <a:off x="480485" y="6222878"/>
            <a:ext cx="11101916" cy="498598"/>
          </a:xfrm>
        </p:spPr>
        <p:txBody>
          <a:bodyPr/>
          <a:lstStyle/>
          <a:p>
            <a:r>
              <a:rPr lang="en-GB" dirty="0"/>
              <a:t>AAD, antiarrhythmic drug; CV, cardioversion; QoL, quality of life; TTR, time in therapeutic range</a:t>
            </a:r>
          </a:p>
          <a:p>
            <a:r>
              <a:rPr lang="en-GB" dirty="0"/>
              <a:t>1. Hindricks et al. Eur Heart J 2020; doi:10.1093/eurheartj/ehaa612; 2. Lane, Lip. Eur Heart J Suppl 2020;22(Suppl O):O14</a:t>
            </a:r>
          </a:p>
        </p:txBody>
      </p:sp>
      <p:pic>
        <p:nvPicPr>
          <p:cNvPr id="6" name="Picture 5">
            <a:extLst>
              <a:ext uri="{FF2B5EF4-FFF2-40B4-BE49-F238E27FC236}">
                <a16:creationId xmlns:a16="http://schemas.microsoft.com/office/drawing/2014/main" id="{83D79EE0-C578-4F5C-91C9-49DBF37DDD04}"/>
              </a:ext>
            </a:extLst>
          </p:cNvPr>
          <p:cNvPicPr>
            <a:picLocks noChangeAspect="1"/>
          </p:cNvPicPr>
          <p:nvPr/>
        </p:nvPicPr>
        <p:blipFill rotWithShape="1">
          <a:blip r:embed="rId3"/>
          <a:srcRect b="41418"/>
          <a:stretch/>
        </p:blipFill>
        <p:spPr>
          <a:xfrm>
            <a:off x="3450740" y="1430916"/>
            <a:ext cx="5406181" cy="2236209"/>
          </a:xfrm>
          <a:prstGeom prst="rect">
            <a:avLst/>
          </a:prstGeom>
        </p:spPr>
      </p:pic>
      <p:sp>
        <p:nvSpPr>
          <p:cNvPr id="10" name="Title 1">
            <a:extLst>
              <a:ext uri="{FF2B5EF4-FFF2-40B4-BE49-F238E27FC236}">
                <a16:creationId xmlns:a16="http://schemas.microsoft.com/office/drawing/2014/main" id="{71D11ABF-6421-4B51-B8FB-2A4065CA2798}"/>
              </a:ext>
            </a:extLst>
          </p:cNvPr>
          <p:cNvSpPr txBox="1">
            <a:spLocks/>
          </p:cNvSpPr>
          <p:nvPr/>
        </p:nvSpPr>
        <p:spPr>
          <a:xfrm>
            <a:off x="480483" y="5517935"/>
            <a:ext cx="11255872" cy="630401"/>
          </a:xfrm>
          <a:prstGeom prst="rect">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en-US"/>
            </a:defPPr>
            <a:lvl1pPr algn="ctr">
              <a:spcBef>
                <a:spcPts val="600"/>
              </a:spcBef>
              <a:spcAft>
                <a:spcPts val="600"/>
              </a:spcAft>
              <a:defRPr sz="1200">
                <a:solidFill>
                  <a:prstClr val="white"/>
                </a:solidFill>
                <a:cs typeface="Tahom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9388"/>
            <a:r>
              <a:rPr lang="en-GB" sz="1600" dirty="0"/>
              <a:t>The AF Better Care (ABC) approach aims to further improve the structured management of AF patients, promote patient values, and improve patient outcomes</a:t>
            </a:r>
            <a:r>
              <a:rPr lang="en-GB" sz="1600" baseline="30000" dirty="0"/>
              <a:t>1,2</a:t>
            </a:r>
          </a:p>
        </p:txBody>
      </p:sp>
      <p:grpSp>
        <p:nvGrpSpPr>
          <p:cNvPr id="11" name="Group 10">
            <a:extLst>
              <a:ext uri="{FF2B5EF4-FFF2-40B4-BE49-F238E27FC236}">
                <a16:creationId xmlns:a16="http://schemas.microsoft.com/office/drawing/2014/main" id="{7616A431-7ABE-4052-AC20-C4D80EDA0372}"/>
              </a:ext>
            </a:extLst>
          </p:cNvPr>
          <p:cNvGrpSpPr>
            <a:grpSpLocks noChangeAspect="1"/>
          </p:cNvGrpSpPr>
          <p:nvPr/>
        </p:nvGrpSpPr>
        <p:grpSpPr>
          <a:xfrm>
            <a:off x="11429867" y="6413840"/>
            <a:ext cx="288000" cy="250148"/>
            <a:chOff x="3628927" y="5524745"/>
            <a:chExt cx="528545" cy="459078"/>
          </a:xfrm>
        </p:grpSpPr>
        <p:sp>
          <p:nvSpPr>
            <p:cNvPr id="12" name="Rectangle 11">
              <a:extLst>
                <a:ext uri="{FF2B5EF4-FFF2-40B4-BE49-F238E27FC236}">
                  <a16:creationId xmlns:a16="http://schemas.microsoft.com/office/drawing/2014/main" id="{1FC705C7-1C09-4E2A-8D34-93B6E3E197A8}"/>
                </a:ext>
              </a:extLst>
            </p:cNvPr>
            <p:cNvSpPr/>
            <p:nvPr/>
          </p:nvSpPr>
          <p:spPr>
            <a:xfrm>
              <a:off x="3628927" y="5524745"/>
              <a:ext cx="528545" cy="459078"/>
            </a:xfrm>
            <a:prstGeom prst="rect">
              <a:avLst/>
            </a:prstGeom>
            <a:solidFill>
              <a:sysClr val="window" lastClr="FFFFFF"/>
            </a:solidFill>
            <a:ln w="28575" cap="flat" cmpd="sng" algn="ctr">
              <a:solidFill>
                <a:srgbClr val="1E4784"/>
              </a:solidFill>
              <a:prstDash val="solid"/>
              <a:miter lim="800000"/>
            </a:ln>
            <a:effectLst/>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cxnSp>
          <p:nvCxnSpPr>
            <p:cNvPr id="13" name="Straight Connector 12">
              <a:extLst>
                <a:ext uri="{FF2B5EF4-FFF2-40B4-BE49-F238E27FC236}">
                  <a16:creationId xmlns:a16="http://schemas.microsoft.com/office/drawing/2014/main" id="{58EB8B88-2BA2-4D57-BEA7-8648C5C6F094}"/>
                </a:ext>
              </a:extLst>
            </p:cNvPr>
            <p:cNvCxnSpPr/>
            <p:nvPr/>
          </p:nvCxnSpPr>
          <p:spPr>
            <a:xfrm>
              <a:off x="3729876" y="5658453"/>
              <a:ext cx="324000" cy="0"/>
            </a:xfrm>
            <a:prstGeom prst="line">
              <a:avLst/>
            </a:prstGeom>
            <a:noFill/>
            <a:ln w="19050" cap="flat" cmpd="sng" algn="ctr">
              <a:solidFill>
                <a:srgbClr val="1E4784"/>
              </a:solidFill>
              <a:prstDash val="solid"/>
            </a:ln>
            <a:effectLst/>
          </p:spPr>
        </p:cxnSp>
        <p:cxnSp>
          <p:nvCxnSpPr>
            <p:cNvPr id="14" name="Straight Connector 13">
              <a:extLst>
                <a:ext uri="{FF2B5EF4-FFF2-40B4-BE49-F238E27FC236}">
                  <a16:creationId xmlns:a16="http://schemas.microsoft.com/office/drawing/2014/main" id="{C4908053-707C-4A6B-9007-E65EE6EE9469}"/>
                </a:ext>
              </a:extLst>
            </p:cNvPr>
            <p:cNvCxnSpPr/>
            <p:nvPr/>
          </p:nvCxnSpPr>
          <p:spPr>
            <a:xfrm>
              <a:off x="3729876" y="5754544"/>
              <a:ext cx="324000" cy="0"/>
            </a:xfrm>
            <a:prstGeom prst="line">
              <a:avLst/>
            </a:prstGeom>
            <a:noFill/>
            <a:ln w="19050" cap="flat" cmpd="sng" algn="ctr">
              <a:solidFill>
                <a:srgbClr val="1E4784"/>
              </a:solidFill>
              <a:prstDash val="solid"/>
            </a:ln>
            <a:effectLst/>
          </p:spPr>
        </p:cxnSp>
        <p:cxnSp>
          <p:nvCxnSpPr>
            <p:cNvPr id="15" name="Straight Connector 14">
              <a:extLst>
                <a:ext uri="{FF2B5EF4-FFF2-40B4-BE49-F238E27FC236}">
                  <a16:creationId xmlns:a16="http://schemas.microsoft.com/office/drawing/2014/main" id="{F88125F9-48BC-40E9-B8B3-17EA39F8D63C}"/>
                </a:ext>
              </a:extLst>
            </p:cNvPr>
            <p:cNvCxnSpPr/>
            <p:nvPr/>
          </p:nvCxnSpPr>
          <p:spPr>
            <a:xfrm>
              <a:off x="3729875" y="5832971"/>
              <a:ext cx="198204" cy="0"/>
            </a:xfrm>
            <a:prstGeom prst="line">
              <a:avLst/>
            </a:prstGeom>
            <a:noFill/>
            <a:ln w="19050" cap="flat" cmpd="sng" algn="ctr">
              <a:solidFill>
                <a:srgbClr val="1E4784"/>
              </a:solidFill>
              <a:prstDash val="solid"/>
            </a:ln>
            <a:effectLst/>
          </p:spPr>
        </p:cxnSp>
      </p:grpSp>
      <p:grpSp>
        <p:nvGrpSpPr>
          <p:cNvPr id="8" name="Group 7">
            <a:extLst>
              <a:ext uri="{FF2B5EF4-FFF2-40B4-BE49-F238E27FC236}">
                <a16:creationId xmlns:a16="http://schemas.microsoft.com/office/drawing/2014/main" id="{49CB1689-FAB9-4204-A3E5-D29573EF5E94}"/>
              </a:ext>
            </a:extLst>
          </p:cNvPr>
          <p:cNvGrpSpPr/>
          <p:nvPr/>
        </p:nvGrpSpPr>
        <p:grpSpPr>
          <a:xfrm>
            <a:off x="491267" y="1368069"/>
            <a:ext cx="2568496" cy="801727"/>
            <a:chOff x="491267" y="1368069"/>
            <a:chExt cx="2568496" cy="801727"/>
          </a:xfrm>
        </p:grpSpPr>
        <p:pic>
          <p:nvPicPr>
            <p:cNvPr id="7" name="Picture 6">
              <a:extLst>
                <a:ext uri="{FF2B5EF4-FFF2-40B4-BE49-F238E27FC236}">
                  <a16:creationId xmlns:a16="http://schemas.microsoft.com/office/drawing/2014/main" id="{861BF041-04F5-4D47-BED1-85E48FE49584}"/>
                </a:ext>
              </a:extLst>
            </p:cNvPr>
            <p:cNvPicPr>
              <a:picLocks noChangeAspect="1"/>
            </p:cNvPicPr>
            <p:nvPr/>
          </p:nvPicPr>
          <p:blipFill>
            <a:blip r:embed="rId4"/>
            <a:stretch>
              <a:fillRect/>
            </a:stretch>
          </p:blipFill>
          <p:spPr>
            <a:xfrm>
              <a:off x="491267" y="1368069"/>
              <a:ext cx="2568496" cy="801727"/>
            </a:xfrm>
            <a:prstGeom prst="rect">
              <a:avLst/>
            </a:prstGeom>
          </p:spPr>
        </p:pic>
        <p:sp>
          <p:nvSpPr>
            <p:cNvPr id="17" name="Rectangle: Rounded Corners 16">
              <a:extLst>
                <a:ext uri="{FF2B5EF4-FFF2-40B4-BE49-F238E27FC236}">
                  <a16:creationId xmlns:a16="http://schemas.microsoft.com/office/drawing/2014/main" id="{B50416D9-51D7-4B1D-A919-979B38D22E72}"/>
                </a:ext>
              </a:extLst>
            </p:cNvPr>
            <p:cNvSpPr/>
            <p:nvPr/>
          </p:nvSpPr>
          <p:spPr>
            <a:xfrm>
              <a:off x="543590" y="1452501"/>
              <a:ext cx="770860" cy="648000"/>
            </a:xfrm>
            <a:prstGeom prst="roundRect">
              <a:avLst/>
            </a:prstGeom>
            <a:solidFill>
              <a:srgbClr val="ECECE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4" name="Rectangle: Rounded Corners 3">
            <a:extLst>
              <a:ext uri="{FF2B5EF4-FFF2-40B4-BE49-F238E27FC236}">
                <a16:creationId xmlns:a16="http://schemas.microsoft.com/office/drawing/2014/main" id="{656CB201-CDEB-4163-B568-989D398F13B4}"/>
              </a:ext>
            </a:extLst>
          </p:cNvPr>
          <p:cNvSpPr/>
          <p:nvPr/>
        </p:nvSpPr>
        <p:spPr>
          <a:xfrm>
            <a:off x="3438526" y="3617334"/>
            <a:ext cx="1950192" cy="1809750"/>
          </a:xfrm>
          <a:prstGeom prst="roundRect">
            <a:avLst>
              <a:gd name="adj" fmla="val 2371"/>
            </a:avLst>
          </a:prstGeom>
          <a:noFill/>
          <a:ln w="28575">
            <a:solidFill>
              <a:srgbClr val="7C0143"/>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spcBef>
                <a:spcPts val="300"/>
              </a:spcBef>
              <a:spcAft>
                <a:spcPts val="300"/>
              </a:spcAft>
            </a:pPr>
            <a:r>
              <a:rPr lang="en-US" sz="1100" dirty="0">
                <a:solidFill>
                  <a:srgbClr val="7C0143"/>
                </a:solidFill>
              </a:rPr>
              <a:t>1. Identify low-risk patients </a:t>
            </a:r>
            <a:r>
              <a:rPr lang="en-US" altLang="en-US" sz="1100" dirty="0">
                <a:solidFill>
                  <a:srgbClr val="7C0143"/>
                </a:solidFill>
              </a:rPr>
              <a:t>CHA</a:t>
            </a:r>
            <a:r>
              <a:rPr lang="en-US" altLang="en-US" sz="1100" baseline="-25000" dirty="0">
                <a:solidFill>
                  <a:srgbClr val="7C0143"/>
                </a:solidFill>
              </a:rPr>
              <a:t>2</a:t>
            </a:r>
            <a:r>
              <a:rPr lang="en-US" altLang="en-US" sz="1100" dirty="0">
                <a:solidFill>
                  <a:srgbClr val="7C0143"/>
                </a:solidFill>
              </a:rPr>
              <a:t>DS</a:t>
            </a:r>
            <a:r>
              <a:rPr lang="en-US" altLang="en-US" sz="1100" baseline="-25000" dirty="0">
                <a:solidFill>
                  <a:srgbClr val="7C0143"/>
                </a:solidFill>
              </a:rPr>
              <a:t>2</a:t>
            </a:r>
            <a:r>
              <a:rPr lang="en-US" altLang="en-US" sz="1100" dirty="0">
                <a:solidFill>
                  <a:srgbClr val="7C0143"/>
                </a:solidFill>
              </a:rPr>
              <a:t>-VASc 0(m), 1(f)</a:t>
            </a:r>
          </a:p>
          <a:p>
            <a:pPr algn="ctr">
              <a:spcBef>
                <a:spcPts val="300"/>
              </a:spcBef>
              <a:spcAft>
                <a:spcPts val="300"/>
              </a:spcAft>
            </a:pPr>
            <a:r>
              <a:rPr lang="en-GB" sz="1100" dirty="0">
                <a:solidFill>
                  <a:srgbClr val="7C0143"/>
                </a:solidFill>
              </a:rPr>
              <a:t>2. Offer stroke prevention if </a:t>
            </a:r>
            <a:r>
              <a:rPr lang="en-US" altLang="en-US" sz="1100" dirty="0">
                <a:solidFill>
                  <a:srgbClr val="7C0143"/>
                </a:solidFill>
              </a:rPr>
              <a:t>CHA</a:t>
            </a:r>
            <a:r>
              <a:rPr lang="en-US" altLang="en-US" sz="1100" baseline="-25000" dirty="0">
                <a:solidFill>
                  <a:srgbClr val="7C0143"/>
                </a:solidFill>
              </a:rPr>
              <a:t>2</a:t>
            </a:r>
            <a:r>
              <a:rPr lang="en-US" altLang="en-US" sz="1100" dirty="0">
                <a:solidFill>
                  <a:srgbClr val="7C0143"/>
                </a:solidFill>
              </a:rPr>
              <a:t>DS</a:t>
            </a:r>
            <a:r>
              <a:rPr lang="en-US" altLang="en-US" sz="1100" baseline="-25000" dirty="0">
                <a:solidFill>
                  <a:srgbClr val="7C0143"/>
                </a:solidFill>
              </a:rPr>
              <a:t>2</a:t>
            </a:r>
            <a:r>
              <a:rPr lang="en-US" altLang="en-US" sz="1100" dirty="0">
                <a:solidFill>
                  <a:srgbClr val="7C0143"/>
                </a:solidFill>
              </a:rPr>
              <a:t>-VASc ≥1(m), 2(f)</a:t>
            </a:r>
          </a:p>
          <a:p>
            <a:pPr algn="ctr">
              <a:spcBef>
                <a:spcPts val="300"/>
              </a:spcBef>
              <a:spcAft>
                <a:spcPts val="300"/>
              </a:spcAft>
            </a:pPr>
            <a:r>
              <a:rPr lang="en-US" sz="1100" dirty="0">
                <a:solidFill>
                  <a:srgbClr val="7C0143"/>
                </a:solidFill>
              </a:rPr>
              <a:t>Assess bleeding risk, address modifiable bleeding risk factors</a:t>
            </a:r>
          </a:p>
          <a:p>
            <a:pPr algn="ctr">
              <a:spcBef>
                <a:spcPts val="300"/>
              </a:spcBef>
              <a:spcAft>
                <a:spcPts val="300"/>
              </a:spcAft>
            </a:pPr>
            <a:r>
              <a:rPr lang="en-US" sz="1100" dirty="0">
                <a:solidFill>
                  <a:srgbClr val="7C0143"/>
                </a:solidFill>
              </a:rPr>
              <a:t>3. Choose OAC (NOAC or VKA with well-managed TTR) </a:t>
            </a:r>
            <a:endParaRPr lang="en-GB" sz="1100" dirty="0">
              <a:solidFill>
                <a:srgbClr val="7C0143"/>
              </a:solidFill>
            </a:endParaRPr>
          </a:p>
        </p:txBody>
      </p:sp>
      <p:sp>
        <p:nvSpPr>
          <p:cNvPr id="16" name="Rectangle: Rounded Corners 15">
            <a:extLst>
              <a:ext uri="{FF2B5EF4-FFF2-40B4-BE49-F238E27FC236}">
                <a16:creationId xmlns:a16="http://schemas.microsoft.com/office/drawing/2014/main" id="{1C29A85A-8F4D-4DF4-B762-11956057DF6E}"/>
              </a:ext>
            </a:extLst>
          </p:cNvPr>
          <p:cNvSpPr/>
          <p:nvPr/>
        </p:nvSpPr>
        <p:spPr>
          <a:xfrm>
            <a:off x="5617763" y="3617334"/>
            <a:ext cx="1372929" cy="1809750"/>
          </a:xfrm>
          <a:prstGeom prst="roundRect">
            <a:avLst>
              <a:gd name="adj" fmla="val 2371"/>
            </a:avLst>
          </a:prstGeom>
          <a:noFill/>
          <a:ln w="28575">
            <a:solidFill>
              <a:srgbClr val="0E357A"/>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spcBef>
                <a:spcPts val="300"/>
              </a:spcBef>
              <a:spcAft>
                <a:spcPts val="300"/>
              </a:spcAft>
            </a:pPr>
            <a:r>
              <a:rPr lang="en-US" sz="1100" dirty="0">
                <a:solidFill>
                  <a:srgbClr val="0E357A"/>
                </a:solidFill>
              </a:rPr>
              <a:t>Assess symptoms, QoL, and patient’s preferences</a:t>
            </a:r>
            <a:endParaRPr lang="en-US" altLang="en-US" sz="1100" dirty="0">
              <a:solidFill>
                <a:srgbClr val="0E357A"/>
              </a:solidFill>
            </a:endParaRPr>
          </a:p>
          <a:p>
            <a:pPr algn="ctr">
              <a:spcBef>
                <a:spcPts val="300"/>
              </a:spcBef>
              <a:spcAft>
                <a:spcPts val="300"/>
              </a:spcAft>
            </a:pPr>
            <a:r>
              <a:rPr lang="en-US" sz="1100" dirty="0">
                <a:solidFill>
                  <a:srgbClr val="0E357A"/>
                </a:solidFill>
              </a:rPr>
              <a:t>Optimize rate control</a:t>
            </a:r>
          </a:p>
          <a:p>
            <a:pPr algn="ctr">
              <a:spcBef>
                <a:spcPts val="300"/>
              </a:spcBef>
              <a:spcAft>
                <a:spcPts val="300"/>
              </a:spcAft>
            </a:pPr>
            <a:r>
              <a:rPr lang="en-US" sz="1100" dirty="0">
                <a:solidFill>
                  <a:srgbClr val="0E357A"/>
                </a:solidFill>
              </a:rPr>
              <a:t>Consider a rhythm control strategy (CV, AADs, ablation)</a:t>
            </a:r>
            <a:endParaRPr lang="en-GB" sz="1100" dirty="0">
              <a:solidFill>
                <a:srgbClr val="0E357A"/>
              </a:solidFill>
            </a:endParaRPr>
          </a:p>
        </p:txBody>
      </p:sp>
      <p:sp>
        <p:nvSpPr>
          <p:cNvPr id="18" name="Rectangle: Rounded Corners 17">
            <a:extLst>
              <a:ext uri="{FF2B5EF4-FFF2-40B4-BE49-F238E27FC236}">
                <a16:creationId xmlns:a16="http://schemas.microsoft.com/office/drawing/2014/main" id="{0CA6FF8F-7B7B-434C-9BAF-473D441712E5}"/>
              </a:ext>
            </a:extLst>
          </p:cNvPr>
          <p:cNvSpPr/>
          <p:nvPr/>
        </p:nvSpPr>
        <p:spPr>
          <a:xfrm>
            <a:off x="7219738" y="3617334"/>
            <a:ext cx="1372929" cy="1809750"/>
          </a:xfrm>
          <a:prstGeom prst="roundRect">
            <a:avLst>
              <a:gd name="adj" fmla="val 2371"/>
            </a:avLst>
          </a:prstGeom>
          <a:noFill/>
          <a:ln w="28575">
            <a:solidFill>
              <a:srgbClr val="007C34"/>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spcBef>
                <a:spcPts val="300"/>
              </a:spcBef>
              <a:spcAft>
                <a:spcPts val="300"/>
              </a:spcAft>
            </a:pPr>
            <a:r>
              <a:rPr lang="en-US" sz="1100" dirty="0">
                <a:solidFill>
                  <a:srgbClr val="007C34"/>
                </a:solidFill>
              </a:rPr>
              <a:t>Comorbidities and cardiovascular risk factors</a:t>
            </a:r>
            <a:endParaRPr lang="en-US" altLang="en-US" sz="1100" dirty="0">
              <a:solidFill>
                <a:srgbClr val="007C34"/>
              </a:solidFill>
            </a:endParaRPr>
          </a:p>
          <a:p>
            <a:pPr algn="ctr">
              <a:spcBef>
                <a:spcPts val="300"/>
              </a:spcBef>
              <a:spcAft>
                <a:spcPts val="300"/>
              </a:spcAft>
            </a:pPr>
            <a:r>
              <a:rPr lang="en-US" sz="1100" dirty="0">
                <a:solidFill>
                  <a:srgbClr val="007C34"/>
                </a:solidFill>
              </a:rPr>
              <a:t>Lifestyle changes (obesity reduction, regular exercise, reduction of alcohol use, etc)</a:t>
            </a:r>
            <a:endParaRPr lang="en-GB" sz="1100" dirty="0">
              <a:solidFill>
                <a:srgbClr val="007C34"/>
              </a:solidFill>
            </a:endParaRPr>
          </a:p>
        </p:txBody>
      </p:sp>
    </p:spTree>
    <p:extLst>
      <p:ext uri="{BB962C8B-B14F-4D97-AF65-F5344CB8AC3E}">
        <p14:creationId xmlns:p14="http://schemas.microsoft.com/office/powerpoint/2010/main" val="303311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SL 2020">
      <a:dk1>
        <a:srgbClr val="1E4784"/>
      </a:dk1>
      <a:lt1>
        <a:sysClr val="window" lastClr="FFFFFF"/>
      </a:lt1>
      <a:dk2>
        <a:srgbClr val="1E4784"/>
      </a:dk2>
      <a:lt2>
        <a:srgbClr val="FFFFFF"/>
      </a:lt2>
      <a:accent1>
        <a:srgbClr val="1E4784"/>
      </a:accent1>
      <a:accent2>
        <a:srgbClr val="0084CB"/>
      </a:accent2>
      <a:accent3>
        <a:srgbClr val="BFC6CB"/>
      </a:accent3>
      <a:accent4>
        <a:srgbClr val="7F7F7F"/>
      </a:accent4>
      <a:accent5>
        <a:srgbClr val="0F66A8"/>
      </a:accent5>
      <a:accent6>
        <a:srgbClr val="002A5C"/>
      </a:accent6>
      <a:hlink>
        <a:srgbClr val="276092"/>
      </a:hlink>
      <a:folHlink>
        <a:srgbClr val="8996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SL_Dec20 16x9.potx" id="{3937987E-B806-4F19-8933-EF6BF103C01B}" vid="{14FFF156-94BF-4D08-9010-3904CE631A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PAF_revised_colours">
    <a:dk1>
      <a:srgbClr val="03497C"/>
    </a:dk1>
    <a:lt1>
      <a:sysClr val="window" lastClr="FFFFFF"/>
    </a:lt1>
    <a:dk2>
      <a:srgbClr val="0084CB"/>
    </a:dk2>
    <a:lt2>
      <a:srgbClr val="B5CBD9"/>
    </a:lt2>
    <a:accent1>
      <a:srgbClr val="AC2117"/>
    </a:accent1>
    <a:accent2>
      <a:srgbClr val="0F5385"/>
    </a:accent2>
    <a:accent3>
      <a:srgbClr val="FF0000"/>
    </a:accent3>
    <a:accent4>
      <a:srgbClr val="03497C"/>
    </a:accent4>
    <a:accent5>
      <a:srgbClr val="356E99"/>
    </a:accent5>
    <a:accent6>
      <a:srgbClr val="B5CBD9"/>
    </a:accent6>
    <a:hlink>
      <a:srgbClr val="0084CB"/>
    </a:hlink>
    <a:folHlink>
      <a:srgbClr val="89C5F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2016 colours">
    <a:dk1>
      <a:srgbClr val="0251A0"/>
    </a:dk1>
    <a:lt1>
      <a:srgbClr val="FFFFFF"/>
    </a:lt1>
    <a:dk2>
      <a:srgbClr val="0251A0"/>
    </a:dk2>
    <a:lt2>
      <a:srgbClr val="DAECFC"/>
    </a:lt2>
    <a:accent1>
      <a:srgbClr val="0251A0"/>
    </a:accent1>
    <a:accent2>
      <a:srgbClr val="D0033F"/>
    </a:accent2>
    <a:accent3>
      <a:srgbClr val="319B42"/>
    </a:accent3>
    <a:accent4>
      <a:srgbClr val="0084CB"/>
    </a:accent4>
    <a:accent5>
      <a:srgbClr val="005C84"/>
    </a:accent5>
    <a:accent6>
      <a:srgbClr val="8996A0"/>
    </a:accent6>
    <a:hlink>
      <a:srgbClr val="0084CB"/>
    </a:hlink>
    <a:folHlink>
      <a:srgbClr val="DAEC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2016 colours">
    <a:dk1>
      <a:srgbClr val="0251A0"/>
    </a:dk1>
    <a:lt1>
      <a:srgbClr val="FFFFFF"/>
    </a:lt1>
    <a:dk2>
      <a:srgbClr val="0251A0"/>
    </a:dk2>
    <a:lt2>
      <a:srgbClr val="DAECFC"/>
    </a:lt2>
    <a:accent1>
      <a:srgbClr val="0251A0"/>
    </a:accent1>
    <a:accent2>
      <a:srgbClr val="D0033F"/>
    </a:accent2>
    <a:accent3>
      <a:srgbClr val="319B42"/>
    </a:accent3>
    <a:accent4>
      <a:srgbClr val="0084CB"/>
    </a:accent4>
    <a:accent5>
      <a:srgbClr val="005C84"/>
    </a:accent5>
    <a:accent6>
      <a:srgbClr val="8996A0"/>
    </a:accent6>
    <a:hlink>
      <a:srgbClr val="0084CB"/>
    </a:hlink>
    <a:folHlink>
      <a:srgbClr val="DAEC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2016 colours">
    <a:dk1>
      <a:srgbClr val="0251A0"/>
    </a:dk1>
    <a:lt1>
      <a:srgbClr val="FFFFFF"/>
    </a:lt1>
    <a:dk2>
      <a:srgbClr val="0251A0"/>
    </a:dk2>
    <a:lt2>
      <a:srgbClr val="DAECFC"/>
    </a:lt2>
    <a:accent1>
      <a:srgbClr val="0251A0"/>
    </a:accent1>
    <a:accent2>
      <a:srgbClr val="D0033F"/>
    </a:accent2>
    <a:accent3>
      <a:srgbClr val="319B42"/>
    </a:accent3>
    <a:accent4>
      <a:srgbClr val="0084CB"/>
    </a:accent4>
    <a:accent5>
      <a:srgbClr val="005C84"/>
    </a:accent5>
    <a:accent6>
      <a:srgbClr val="8996A0"/>
    </a:accent6>
    <a:hlink>
      <a:srgbClr val="0084CB"/>
    </a:hlink>
    <a:folHlink>
      <a:srgbClr val="DAEC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2016 colours">
    <a:dk1>
      <a:srgbClr val="0251A0"/>
    </a:dk1>
    <a:lt1>
      <a:srgbClr val="FFFFFF"/>
    </a:lt1>
    <a:dk2>
      <a:srgbClr val="0251A0"/>
    </a:dk2>
    <a:lt2>
      <a:srgbClr val="DAECFC"/>
    </a:lt2>
    <a:accent1>
      <a:srgbClr val="0251A0"/>
    </a:accent1>
    <a:accent2>
      <a:srgbClr val="D0033F"/>
    </a:accent2>
    <a:accent3>
      <a:srgbClr val="319B42"/>
    </a:accent3>
    <a:accent4>
      <a:srgbClr val="0084CB"/>
    </a:accent4>
    <a:accent5>
      <a:srgbClr val="005C84"/>
    </a:accent5>
    <a:accent6>
      <a:srgbClr val="8996A0"/>
    </a:accent6>
    <a:hlink>
      <a:srgbClr val="0084CB"/>
    </a:hlink>
    <a:folHlink>
      <a:srgbClr val="DAEC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2016 colours">
    <a:dk1>
      <a:srgbClr val="0251A0"/>
    </a:dk1>
    <a:lt1>
      <a:srgbClr val="FFFFFF"/>
    </a:lt1>
    <a:dk2>
      <a:srgbClr val="0251A0"/>
    </a:dk2>
    <a:lt2>
      <a:srgbClr val="DAECFC"/>
    </a:lt2>
    <a:accent1>
      <a:srgbClr val="0251A0"/>
    </a:accent1>
    <a:accent2>
      <a:srgbClr val="D0033F"/>
    </a:accent2>
    <a:accent3>
      <a:srgbClr val="319B42"/>
    </a:accent3>
    <a:accent4>
      <a:srgbClr val="0084CB"/>
    </a:accent4>
    <a:accent5>
      <a:srgbClr val="005C84"/>
    </a:accent5>
    <a:accent6>
      <a:srgbClr val="8996A0"/>
    </a:accent6>
    <a:hlink>
      <a:srgbClr val="0084CB"/>
    </a:hlink>
    <a:folHlink>
      <a:srgbClr val="DAEC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2016 colours">
    <a:dk1>
      <a:srgbClr val="0251A0"/>
    </a:dk1>
    <a:lt1>
      <a:srgbClr val="FFFFFF"/>
    </a:lt1>
    <a:dk2>
      <a:srgbClr val="0251A0"/>
    </a:dk2>
    <a:lt2>
      <a:srgbClr val="DAECFC"/>
    </a:lt2>
    <a:accent1>
      <a:srgbClr val="0251A0"/>
    </a:accent1>
    <a:accent2>
      <a:srgbClr val="D0033F"/>
    </a:accent2>
    <a:accent3>
      <a:srgbClr val="319B42"/>
    </a:accent3>
    <a:accent4>
      <a:srgbClr val="0084CB"/>
    </a:accent4>
    <a:accent5>
      <a:srgbClr val="005C84"/>
    </a:accent5>
    <a:accent6>
      <a:srgbClr val="8996A0"/>
    </a:accent6>
    <a:hlink>
      <a:srgbClr val="0084CB"/>
    </a:hlink>
    <a:folHlink>
      <a:srgbClr val="DAEC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2016 colours">
    <a:dk1>
      <a:srgbClr val="0251A0"/>
    </a:dk1>
    <a:lt1>
      <a:srgbClr val="FFFFFF"/>
    </a:lt1>
    <a:dk2>
      <a:srgbClr val="0251A0"/>
    </a:dk2>
    <a:lt2>
      <a:srgbClr val="DAECFC"/>
    </a:lt2>
    <a:accent1>
      <a:srgbClr val="0251A0"/>
    </a:accent1>
    <a:accent2>
      <a:srgbClr val="D0033F"/>
    </a:accent2>
    <a:accent3>
      <a:srgbClr val="319B42"/>
    </a:accent3>
    <a:accent4>
      <a:srgbClr val="0084CB"/>
    </a:accent4>
    <a:accent5>
      <a:srgbClr val="005C84"/>
    </a:accent5>
    <a:accent6>
      <a:srgbClr val="8996A0"/>
    </a:accent6>
    <a:hlink>
      <a:srgbClr val="0084CB"/>
    </a:hlink>
    <a:folHlink>
      <a:srgbClr val="DAEC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2016 colours">
    <a:dk1>
      <a:srgbClr val="0251A0"/>
    </a:dk1>
    <a:lt1>
      <a:srgbClr val="FFFFFF"/>
    </a:lt1>
    <a:dk2>
      <a:srgbClr val="0251A0"/>
    </a:dk2>
    <a:lt2>
      <a:srgbClr val="DAECFC"/>
    </a:lt2>
    <a:accent1>
      <a:srgbClr val="0251A0"/>
    </a:accent1>
    <a:accent2>
      <a:srgbClr val="D0033F"/>
    </a:accent2>
    <a:accent3>
      <a:srgbClr val="319B42"/>
    </a:accent3>
    <a:accent4>
      <a:srgbClr val="0084CB"/>
    </a:accent4>
    <a:accent5>
      <a:srgbClr val="005C84"/>
    </a:accent5>
    <a:accent6>
      <a:srgbClr val="8996A0"/>
    </a:accent6>
    <a:hlink>
      <a:srgbClr val="0084CB"/>
    </a:hlink>
    <a:folHlink>
      <a:srgbClr val="DAEC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2016 colours">
    <a:dk1>
      <a:srgbClr val="0251A0"/>
    </a:dk1>
    <a:lt1>
      <a:srgbClr val="FFFFFF"/>
    </a:lt1>
    <a:dk2>
      <a:srgbClr val="0251A0"/>
    </a:dk2>
    <a:lt2>
      <a:srgbClr val="DAECFC"/>
    </a:lt2>
    <a:accent1>
      <a:srgbClr val="0251A0"/>
    </a:accent1>
    <a:accent2>
      <a:srgbClr val="D0033F"/>
    </a:accent2>
    <a:accent3>
      <a:srgbClr val="319B42"/>
    </a:accent3>
    <a:accent4>
      <a:srgbClr val="0084CB"/>
    </a:accent4>
    <a:accent5>
      <a:srgbClr val="005C84"/>
    </a:accent5>
    <a:accent6>
      <a:srgbClr val="8996A0"/>
    </a:accent6>
    <a:hlink>
      <a:srgbClr val="0084CB"/>
    </a:hlink>
    <a:folHlink>
      <a:srgbClr val="DAEC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PAF_revised_colours">
    <a:dk1>
      <a:srgbClr val="03497C"/>
    </a:dk1>
    <a:lt1>
      <a:sysClr val="window" lastClr="FFFFFF"/>
    </a:lt1>
    <a:dk2>
      <a:srgbClr val="0084CB"/>
    </a:dk2>
    <a:lt2>
      <a:srgbClr val="B5CBD9"/>
    </a:lt2>
    <a:accent1>
      <a:srgbClr val="AC2117"/>
    </a:accent1>
    <a:accent2>
      <a:srgbClr val="0F5385"/>
    </a:accent2>
    <a:accent3>
      <a:srgbClr val="FF0000"/>
    </a:accent3>
    <a:accent4>
      <a:srgbClr val="03497C"/>
    </a:accent4>
    <a:accent5>
      <a:srgbClr val="356E99"/>
    </a:accent5>
    <a:accent6>
      <a:srgbClr val="B5CBD9"/>
    </a:accent6>
    <a:hlink>
      <a:srgbClr val="0084CB"/>
    </a:hlink>
    <a:folHlink>
      <a:srgbClr val="89C5F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radaxa MSL">
    <a:dk1>
      <a:srgbClr val="1E4784"/>
    </a:dk1>
    <a:lt1>
      <a:sysClr val="window" lastClr="FFFFFF"/>
    </a:lt1>
    <a:dk2>
      <a:srgbClr val="1E4784"/>
    </a:dk2>
    <a:lt2>
      <a:srgbClr val="FFFFFF"/>
    </a:lt2>
    <a:accent1>
      <a:srgbClr val="007370"/>
    </a:accent1>
    <a:accent2>
      <a:srgbClr val="0084CB"/>
    </a:accent2>
    <a:accent3>
      <a:srgbClr val="BFC6CB"/>
    </a:accent3>
    <a:accent4>
      <a:srgbClr val="8D9DB1"/>
    </a:accent4>
    <a:accent5>
      <a:srgbClr val="1E4784"/>
    </a:accent5>
    <a:accent6>
      <a:srgbClr val="002A5C"/>
    </a:accent6>
    <a:hlink>
      <a:srgbClr val="276092"/>
    </a:hlink>
    <a:folHlink>
      <a:srgbClr val="8996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radaxa MSL">
    <a:dk1>
      <a:srgbClr val="1E4784"/>
    </a:dk1>
    <a:lt1>
      <a:sysClr val="window" lastClr="FFFFFF"/>
    </a:lt1>
    <a:dk2>
      <a:srgbClr val="1E4784"/>
    </a:dk2>
    <a:lt2>
      <a:srgbClr val="FFFFFF"/>
    </a:lt2>
    <a:accent1>
      <a:srgbClr val="007370"/>
    </a:accent1>
    <a:accent2>
      <a:srgbClr val="0084CB"/>
    </a:accent2>
    <a:accent3>
      <a:srgbClr val="BFC6CB"/>
    </a:accent3>
    <a:accent4>
      <a:srgbClr val="8D9DB1"/>
    </a:accent4>
    <a:accent5>
      <a:srgbClr val="1E4784"/>
    </a:accent5>
    <a:accent6>
      <a:srgbClr val="002A5C"/>
    </a:accent6>
    <a:hlink>
      <a:srgbClr val="276092"/>
    </a:hlink>
    <a:folHlink>
      <a:srgbClr val="8996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radaxa MSL">
    <a:dk1>
      <a:srgbClr val="1E4784"/>
    </a:dk1>
    <a:lt1>
      <a:sysClr val="window" lastClr="FFFFFF"/>
    </a:lt1>
    <a:dk2>
      <a:srgbClr val="1E4784"/>
    </a:dk2>
    <a:lt2>
      <a:srgbClr val="FFFFFF"/>
    </a:lt2>
    <a:accent1>
      <a:srgbClr val="007370"/>
    </a:accent1>
    <a:accent2>
      <a:srgbClr val="0084CB"/>
    </a:accent2>
    <a:accent3>
      <a:srgbClr val="BFC6CB"/>
    </a:accent3>
    <a:accent4>
      <a:srgbClr val="8D9DB1"/>
    </a:accent4>
    <a:accent5>
      <a:srgbClr val="1E4784"/>
    </a:accent5>
    <a:accent6>
      <a:srgbClr val="002A5C"/>
    </a:accent6>
    <a:hlink>
      <a:srgbClr val="276092"/>
    </a:hlink>
    <a:folHlink>
      <a:srgbClr val="8996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radaxa MSL">
    <a:dk1>
      <a:srgbClr val="1E4784"/>
    </a:dk1>
    <a:lt1>
      <a:sysClr val="window" lastClr="FFFFFF"/>
    </a:lt1>
    <a:dk2>
      <a:srgbClr val="1E4784"/>
    </a:dk2>
    <a:lt2>
      <a:srgbClr val="FFFFFF"/>
    </a:lt2>
    <a:accent1>
      <a:srgbClr val="007370"/>
    </a:accent1>
    <a:accent2>
      <a:srgbClr val="0084CB"/>
    </a:accent2>
    <a:accent3>
      <a:srgbClr val="BFC6CB"/>
    </a:accent3>
    <a:accent4>
      <a:srgbClr val="8D9DB1"/>
    </a:accent4>
    <a:accent5>
      <a:srgbClr val="1E4784"/>
    </a:accent5>
    <a:accent6>
      <a:srgbClr val="002A5C"/>
    </a:accent6>
    <a:hlink>
      <a:srgbClr val="276092"/>
    </a:hlink>
    <a:folHlink>
      <a:srgbClr val="8996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radaxa MSL">
    <a:dk1>
      <a:srgbClr val="1E4784"/>
    </a:dk1>
    <a:lt1>
      <a:sysClr val="window" lastClr="FFFFFF"/>
    </a:lt1>
    <a:dk2>
      <a:srgbClr val="1E4784"/>
    </a:dk2>
    <a:lt2>
      <a:srgbClr val="FFFFFF"/>
    </a:lt2>
    <a:accent1>
      <a:srgbClr val="007370"/>
    </a:accent1>
    <a:accent2>
      <a:srgbClr val="0084CB"/>
    </a:accent2>
    <a:accent3>
      <a:srgbClr val="BFC6CB"/>
    </a:accent3>
    <a:accent4>
      <a:srgbClr val="8D9DB1"/>
    </a:accent4>
    <a:accent5>
      <a:srgbClr val="1E4784"/>
    </a:accent5>
    <a:accent6>
      <a:srgbClr val="002A5C"/>
    </a:accent6>
    <a:hlink>
      <a:srgbClr val="276092"/>
    </a:hlink>
    <a:folHlink>
      <a:srgbClr val="8996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2016 colours">
    <a:dk1>
      <a:srgbClr val="0251A0"/>
    </a:dk1>
    <a:lt1>
      <a:srgbClr val="FFFFFF"/>
    </a:lt1>
    <a:dk2>
      <a:srgbClr val="0251A0"/>
    </a:dk2>
    <a:lt2>
      <a:srgbClr val="DAECFC"/>
    </a:lt2>
    <a:accent1>
      <a:srgbClr val="0251A0"/>
    </a:accent1>
    <a:accent2>
      <a:srgbClr val="D0033F"/>
    </a:accent2>
    <a:accent3>
      <a:srgbClr val="319B42"/>
    </a:accent3>
    <a:accent4>
      <a:srgbClr val="0084CB"/>
    </a:accent4>
    <a:accent5>
      <a:srgbClr val="005C84"/>
    </a:accent5>
    <a:accent6>
      <a:srgbClr val="8996A0"/>
    </a:accent6>
    <a:hlink>
      <a:srgbClr val="0084CB"/>
    </a:hlink>
    <a:folHlink>
      <a:srgbClr val="DAEC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2016 colours">
    <a:dk1>
      <a:srgbClr val="0251A0"/>
    </a:dk1>
    <a:lt1>
      <a:srgbClr val="FFFFFF"/>
    </a:lt1>
    <a:dk2>
      <a:srgbClr val="0251A0"/>
    </a:dk2>
    <a:lt2>
      <a:srgbClr val="DAECFC"/>
    </a:lt2>
    <a:accent1>
      <a:srgbClr val="0251A0"/>
    </a:accent1>
    <a:accent2>
      <a:srgbClr val="D0033F"/>
    </a:accent2>
    <a:accent3>
      <a:srgbClr val="319B42"/>
    </a:accent3>
    <a:accent4>
      <a:srgbClr val="0084CB"/>
    </a:accent4>
    <a:accent5>
      <a:srgbClr val="005C84"/>
    </a:accent5>
    <a:accent6>
      <a:srgbClr val="8996A0"/>
    </a:accent6>
    <a:hlink>
      <a:srgbClr val="0084CB"/>
    </a:hlink>
    <a:folHlink>
      <a:srgbClr val="DAEC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MSL_Dec20 16x9</Template>
  <TotalTime>0</TotalTime>
  <Words>9753</Words>
  <Application>Microsoft Office PowerPoint</Application>
  <PresentationFormat>Widescreen</PresentationFormat>
  <Paragraphs>1158</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Black</vt:lpstr>
      <vt:lpstr>Arial Narrow</vt:lpstr>
      <vt:lpstr>Calibri</vt:lpstr>
      <vt:lpstr>Franklin Gothic Book</vt:lpstr>
      <vt:lpstr>Franklin Gothic Demi Cond</vt:lpstr>
      <vt:lpstr>Lucida Sans</vt:lpstr>
      <vt:lpstr>Tahoma</vt:lpstr>
      <vt:lpstr>Office Theme</vt:lpstr>
      <vt:lpstr>ESC guidelines for management of patients with AF</vt:lpstr>
      <vt:lpstr>Updated European Society of Cardiology (ESC) guidelines on the diagnosis and management of AF are available</vt:lpstr>
      <vt:lpstr>Contents of this deck and how to use it</vt:lpstr>
      <vt:lpstr>Important information</vt:lpstr>
      <vt:lpstr>AF is associated with substantial morbidity and mortality, and significant socio-economic costs (1/2)</vt:lpstr>
      <vt:lpstr>AF is associated with substantial morbidity and mortality, and significant socio-economic costs (2/2)</vt:lpstr>
      <vt:lpstr>There are many risk factors for incident AF</vt:lpstr>
      <vt:lpstr>AF management includes structured characterization and a Better Care (ABC) approach (1/2)</vt:lpstr>
      <vt:lpstr>AF management includes structured characterization and a Better Care (ABC) approach (2/2)</vt:lpstr>
      <vt:lpstr>Prevention of thromboembolic events in AF</vt:lpstr>
      <vt:lpstr>Periprocedural anticoagulation in patients with AF undergoing cardioversion</vt:lpstr>
      <vt:lpstr>Periprocedural anticoagulation for catheter ablation of AF</vt:lpstr>
      <vt:lpstr>What ESC guidelines are available for management of CAD  and/or PCI in patients with AF? </vt:lpstr>
      <vt:lpstr>Antithrombotic therapy in patients with AF post-PCI (1/2)</vt:lpstr>
      <vt:lpstr>Antithrombotic therapy in patients with AF post-PCI (2/2)</vt:lpstr>
      <vt:lpstr>Antithrombotic therapy in patients with AF post-PCI (NSTE-ACS)</vt:lpstr>
      <vt:lpstr>NOAC reversal: a rapidly acting, specific reversal agent for anticoagulation can help the clinical management of major life-threatening events</vt:lpstr>
      <vt:lpstr>Optimized stroke prevention is a key component of AF management; ESC guidelines recommend integrated AF management and patient-individualized care</vt:lpstr>
      <vt:lpstr>PowerPoint Presentation</vt:lpstr>
      <vt:lpstr>ESC 2020 guidelines: key statements and clarifications</vt:lpstr>
      <vt:lpstr>ESC 2020 guidelines: key statements and clarifications</vt:lpstr>
      <vt:lpstr>ESC 2020 guidelines: key statements and clarifications (post-PCI)</vt:lpstr>
      <vt:lpstr>Summary</vt:lpstr>
      <vt:lpstr>Appendix</vt:lpstr>
      <vt:lpstr>Stroke prevention in AF: comparison of recent international guidelines</vt:lpstr>
      <vt:lpstr>Both doses of dabigatran showed a favourable safety and efficacy profile vs warfarin in the overall RE-­LY population</vt:lpstr>
      <vt:lpstr>Low rates of major bleeding and stroke/SE among patients undergoing  AF cardioversion in RE-LY</vt:lpstr>
      <vt:lpstr>RE-CIRCUIT: lower risk of major bleeding during and after ablation  with dabigatran vs warfarin</vt:lpstr>
      <vt:lpstr>RE-CIRCUIT: comparable rates of minor bleeding, thromboembolic  events, and a composite of MBE and thromboembolic events</vt:lpstr>
      <vt:lpstr>Key characteristics of patients enrolled in trials investigating antithrombotic regimens in patients with AF and CAD in the post-PCI setting</vt:lpstr>
      <vt:lpstr>RE-DUAL PCI: significantly lower rates of ISTH major bleeding or  CRNMBE with dabigatran dual therapy vs warfarin triple therapy</vt:lpstr>
      <vt:lpstr>RE-DUAL PCI: dabigatran dual therapy was non-inferior to warfarin triple therapy in the composite efficacy endpoint</vt:lpstr>
      <vt:lpstr>ACS in RE-DUAL PCI (50.5% of patients): lower bleeding and similar efficacy with dabigatran-DT vs warfarin-TT, regardless of ACS status</vt:lpstr>
      <vt:lpstr>RE-DUAL PCI: similar or better ISTH major/CRNM bleeding with  dabigatran-DT vs warfarin-TT, regardless of HAS-BLED score</vt:lpstr>
      <vt:lpstr>RE-DUAL PCI: similar or better efficacy with dabigatran-DT vs  warfarin-TT, regardless of CHA2DS2-VASc score</vt:lpstr>
      <vt:lpstr>A rapidly acting, specific reversal agent for anticoagulation can help  the clinical management of major life-threatening events</vt:lpstr>
      <vt:lpstr>Idarucizumab was designed as a specific reversal agent for the anticoagulant activity of dabigatran</vt:lpstr>
      <vt:lpstr>RE-VERSE AD: immediate, complete, and sustained reversal of dabigatran anticoagulation in patients with bleeding or requiring surgery</vt:lpstr>
      <vt:lpstr>RE-VERSE AD Group A: efficacy of idarucizumab demonstrated  in patients with life-threatening bleeding</vt:lpstr>
      <vt:lpstr>RE-VERSE AD Group B: most patients had normal haemostasis  during surgery</vt:lpstr>
      <vt:lpstr>Please see the Boehringer Ingelheim resources below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Boehringer Ingelheim  Unbranded Presentation</dc:title>
  <dc:creator>Katrina Rimmer</dc:creator>
  <cp:lastModifiedBy>Tran,Quyen (HP ComOps) BII-VN-H</cp:lastModifiedBy>
  <cp:revision>994</cp:revision>
  <dcterms:created xsi:type="dcterms:W3CDTF">2020-12-17T17:13:11Z</dcterms:created>
  <dcterms:modified xsi:type="dcterms:W3CDTF">2021-03-10T09:11:45Z</dcterms:modified>
  <cp:contentStatus/>
</cp:coreProperties>
</file>